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34"/>
  </p:notesMasterIdLst>
  <p:sldIdLst>
    <p:sldId id="284" r:id="rId5"/>
    <p:sldId id="5829" r:id="rId6"/>
    <p:sldId id="5830" r:id="rId7"/>
    <p:sldId id="5775" r:id="rId8"/>
    <p:sldId id="5776" r:id="rId9"/>
    <p:sldId id="5831" r:id="rId10"/>
    <p:sldId id="2147374853" r:id="rId11"/>
    <p:sldId id="2147374854" r:id="rId12"/>
    <p:sldId id="2147374855" r:id="rId13"/>
    <p:sldId id="2147374897" r:id="rId14"/>
    <p:sldId id="262" r:id="rId15"/>
    <p:sldId id="2147374898" r:id="rId16"/>
    <p:sldId id="2147374899" r:id="rId17"/>
    <p:sldId id="5791" r:id="rId18"/>
    <p:sldId id="5781" r:id="rId19"/>
    <p:sldId id="2147374900" r:id="rId20"/>
    <p:sldId id="2147374901" r:id="rId21"/>
    <p:sldId id="2147374902" r:id="rId22"/>
    <p:sldId id="2147374903" r:id="rId23"/>
    <p:sldId id="2147374904" r:id="rId24"/>
    <p:sldId id="2147374905" r:id="rId25"/>
    <p:sldId id="2147374906" r:id="rId26"/>
    <p:sldId id="2147374907" r:id="rId27"/>
    <p:sldId id="2147374908" r:id="rId28"/>
    <p:sldId id="2147374909" r:id="rId29"/>
    <p:sldId id="2147374913" r:id="rId30"/>
    <p:sldId id="2147374911" r:id="rId31"/>
    <p:sldId id="2147374912" r:id="rId32"/>
    <p:sldId id="277" r:id="rId33"/>
  </p:sldIdLst>
  <p:sldSz cx="12192000" cy="6858000"/>
  <p:notesSz cx="6858000" cy="9144000"/>
  <p:defaultTex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922"/>
    <a:srgbClr val="B4B4B4"/>
    <a:srgbClr val="000000"/>
    <a:srgbClr val="F8F8F8"/>
    <a:srgbClr val="FFFFFF"/>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84AC1-75A8-4065-B5A9-5839B6E4DB6A}" v="34" dt="2023-11-24T17:12:09.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DF89B-8396-4523-8220-4183DB42229C}" type="datetimeFigureOut">
              <a:rPr lang="en-ZA" smtClean="0"/>
              <a:t>2024/03/15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4AA3D-4A7F-4A6E-B67C-02CA013BFC98}" type="slidenum">
              <a:rPr lang="en-ZA" smtClean="0"/>
              <a:t>‹#›</a:t>
            </a:fld>
            <a:endParaRPr lang="en-ZA"/>
          </a:p>
        </p:txBody>
      </p:sp>
    </p:spTree>
    <p:extLst>
      <p:ext uri="{BB962C8B-B14F-4D97-AF65-F5344CB8AC3E}">
        <p14:creationId xmlns:p14="http://schemas.microsoft.com/office/powerpoint/2010/main" val="825365491"/>
      </p:ext>
    </p:extLst>
  </p:cSld>
  <p:clrMap bg1="lt1" tx1="dk1" bg2="lt2" tx2="dk2" accent1="accent1" accent2="accent2" accent3="accent3" accent4="accent4" accent5="accent5" accent6="accent6" hlink="hlink" folHlink="folHlink"/>
  <p:notesStyle>
    <a:lvl1pPr marL="0" algn="l" defTabSz="914300" rtl="0" eaLnBrk="1" latinLnBrk="0" hangingPunct="1">
      <a:defRPr sz="1199" kern="1200">
        <a:solidFill>
          <a:schemeClr val="tx1"/>
        </a:solidFill>
        <a:latin typeface="+mn-lt"/>
        <a:ea typeface="+mn-ea"/>
        <a:cs typeface="+mn-cs"/>
      </a:defRPr>
    </a:lvl1pPr>
    <a:lvl2pPr marL="457150" algn="l" defTabSz="914300" rtl="0" eaLnBrk="1" latinLnBrk="0" hangingPunct="1">
      <a:defRPr sz="1199" kern="1200">
        <a:solidFill>
          <a:schemeClr val="tx1"/>
        </a:solidFill>
        <a:latin typeface="+mn-lt"/>
        <a:ea typeface="+mn-ea"/>
        <a:cs typeface="+mn-cs"/>
      </a:defRPr>
    </a:lvl2pPr>
    <a:lvl3pPr marL="914300" algn="l" defTabSz="914300" rtl="0" eaLnBrk="1" latinLnBrk="0" hangingPunct="1">
      <a:defRPr sz="1199" kern="1200">
        <a:solidFill>
          <a:schemeClr val="tx1"/>
        </a:solidFill>
        <a:latin typeface="+mn-lt"/>
        <a:ea typeface="+mn-ea"/>
        <a:cs typeface="+mn-cs"/>
      </a:defRPr>
    </a:lvl3pPr>
    <a:lvl4pPr marL="1371449" algn="l" defTabSz="914300" rtl="0" eaLnBrk="1" latinLnBrk="0" hangingPunct="1">
      <a:defRPr sz="1199" kern="1200">
        <a:solidFill>
          <a:schemeClr val="tx1"/>
        </a:solidFill>
        <a:latin typeface="+mn-lt"/>
        <a:ea typeface="+mn-ea"/>
        <a:cs typeface="+mn-cs"/>
      </a:defRPr>
    </a:lvl4pPr>
    <a:lvl5pPr marL="1828599" algn="l" defTabSz="914300" rtl="0" eaLnBrk="1" latinLnBrk="0" hangingPunct="1">
      <a:defRPr sz="1199" kern="1200">
        <a:solidFill>
          <a:schemeClr val="tx1"/>
        </a:solidFill>
        <a:latin typeface="+mn-lt"/>
        <a:ea typeface="+mn-ea"/>
        <a:cs typeface="+mn-cs"/>
      </a:defRPr>
    </a:lvl5pPr>
    <a:lvl6pPr marL="2285748" algn="l" defTabSz="914300" rtl="0" eaLnBrk="1" latinLnBrk="0" hangingPunct="1">
      <a:defRPr sz="1199" kern="1200">
        <a:solidFill>
          <a:schemeClr val="tx1"/>
        </a:solidFill>
        <a:latin typeface="+mn-lt"/>
        <a:ea typeface="+mn-ea"/>
        <a:cs typeface="+mn-cs"/>
      </a:defRPr>
    </a:lvl6pPr>
    <a:lvl7pPr marL="2742898" algn="l" defTabSz="914300" rtl="0" eaLnBrk="1" latinLnBrk="0" hangingPunct="1">
      <a:defRPr sz="1199" kern="1200">
        <a:solidFill>
          <a:schemeClr val="tx1"/>
        </a:solidFill>
        <a:latin typeface="+mn-lt"/>
        <a:ea typeface="+mn-ea"/>
        <a:cs typeface="+mn-cs"/>
      </a:defRPr>
    </a:lvl7pPr>
    <a:lvl8pPr marL="3200048" algn="l" defTabSz="914300" rtl="0" eaLnBrk="1" latinLnBrk="0" hangingPunct="1">
      <a:defRPr sz="1199" kern="1200">
        <a:solidFill>
          <a:schemeClr val="tx1"/>
        </a:solidFill>
        <a:latin typeface="+mn-lt"/>
        <a:ea typeface="+mn-ea"/>
        <a:cs typeface="+mn-cs"/>
      </a:defRPr>
    </a:lvl8pPr>
    <a:lvl9pPr marL="3657197" algn="l" defTabSz="914300" rtl="0" eaLnBrk="1" latinLnBrk="0" hangingPunct="1">
      <a:defRPr sz="11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10BF49B2-9643-4561-8B9A-7E6C1105AA5A}"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5" name="Graphic 13">
            <a:extLst>
              <a:ext uri="{FF2B5EF4-FFF2-40B4-BE49-F238E27FC236}">
                <a16:creationId xmlns:a16="http://schemas.microsoft.com/office/drawing/2014/main" id="{B8D4CD2E-51AD-04F1-2491-B071F8526A79}"/>
              </a:ext>
            </a:extLst>
          </p:cNvPr>
          <p:cNvSpPr/>
          <p:nvPr/>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28760" t="-369" r="-21546" b="-700"/>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2708581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ured Backgroun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7A10B7-569F-4964-25D0-EB7CB361E0A1}"/>
              </a:ext>
            </a:extLst>
          </p:cNvPr>
          <p:cNvSpPr>
            <a:spLocks noGrp="1"/>
          </p:cNvSpPr>
          <p:nvPr>
            <p:ph type="dt" sz="half" idx="10"/>
          </p:nvPr>
        </p:nvSpPr>
        <p:spPr/>
        <p:txBody>
          <a:bodyPr/>
          <a:lstStyle/>
          <a:p>
            <a:fld id="{889336CC-D5A3-4D77-92DC-3E14EF4C786A}" type="datetime1">
              <a:rPr lang="en-ZA" smtClean="0"/>
              <a:t>2024/03/15</a:t>
            </a:fld>
            <a:endParaRPr lang="en-ZA"/>
          </a:p>
        </p:txBody>
      </p:sp>
      <p:sp>
        <p:nvSpPr>
          <p:cNvPr id="4" name="Footer Placeholder 3">
            <a:extLst>
              <a:ext uri="{FF2B5EF4-FFF2-40B4-BE49-F238E27FC236}">
                <a16:creationId xmlns:a16="http://schemas.microsoft.com/office/drawing/2014/main" id="{7E9E94CA-CA5A-975A-FA58-08120CA7E65B}"/>
              </a:ext>
            </a:extLst>
          </p:cNvPr>
          <p:cNvSpPr>
            <a:spLocks noGrp="1"/>
          </p:cNvSpPr>
          <p:nvPr>
            <p:ph type="ftr" sz="quarter" idx="11"/>
          </p:nvPr>
        </p:nvSpPr>
        <p:spPr/>
        <p:txBody>
          <a:bodyPr/>
          <a:lstStyle/>
          <a:p>
            <a:r>
              <a:rPr lang="en-ZA"/>
              <a:t>www.wds-sicap.com</a:t>
            </a:r>
          </a:p>
        </p:txBody>
      </p:sp>
      <p:sp>
        <p:nvSpPr>
          <p:cNvPr id="5" name="Slide Number Placeholder 4">
            <a:extLst>
              <a:ext uri="{FF2B5EF4-FFF2-40B4-BE49-F238E27FC236}">
                <a16:creationId xmlns:a16="http://schemas.microsoft.com/office/drawing/2014/main" id="{AEEDF49F-E4B9-5A30-7DF5-356E6184B900}"/>
              </a:ext>
            </a:extLst>
          </p:cNvPr>
          <p:cNvSpPr>
            <a:spLocks noGrp="1"/>
          </p:cNvSpPr>
          <p:nvPr>
            <p:ph type="sldNum" sz="quarter" idx="12"/>
          </p:nvPr>
        </p:nvSpPr>
        <p:spPr/>
        <p:txBody>
          <a:bodyPr/>
          <a:lstStyle/>
          <a:p>
            <a:fld id="{C596C863-CE89-4A8A-A154-1C3FBDC0AA6D}" type="slidenum">
              <a:rPr lang="en-ZA" smtClean="0"/>
              <a:t>‹#›</a:t>
            </a:fld>
            <a:endParaRPr lang="en-ZA"/>
          </a:p>
        </p:txBody>
      </p:sp>
      <p:sp>
        <p:nvSpPr>
          <p:cNvPr id="6" name="Title 1">
            <a:extLst>
              <a:ext uri="{FF2B5EF4-FFF2-40B4-BE49-F238E27FC236}">
                <a16:creationId xmlns:a16="http://schemas.microsoft.com/office/drawing/2014/main" id="{D04A7643-6A42-C7D8-A4E5-C94CDA432CF7}"/>
              </a:ext>
            </a:extLst>
          </p:cNvPr>
          <p:cNvSpPr>
            <a:spLocks noGrp="1"/>
          </p:cNvSpPr>
          <p:nvPr>
            <p:ph type="title"/>
          </p:nvPr>
        </p:nvSpPr>
        <p:spPr>
          <a:xfrm>
            <a:off x="469900" y="2421456"/>
            <a:ext cx="4756150" cy="1141122"/>
          </a:xfrm>
        </p:spPr>
        <p:txBody>
          <a:bodyPr/>
          <a:lstStyle>
            <a:lvl1pPr algn="l">
              <a:defRPr/>
            </a:lvl1pPr>
          </a:lstStyle>
          <a:p>
            <a:r>
              <a:rPr lang="en-US"/>
              <a:t>Click to edit Master title style</a:t>
            </a:r>
            <a:endParaRPr lang="en-ZA"/>
          </a:p>
        </p:txBody>
      </p:sp>
      <p:sp>
        <p:nvSpPr>
          <p:cNvPr id="7" name="Subtitle 2">
            <a:extLst>
              <a:ext uri="{FF2B5EF4-FFF2-40B4-BE49-F238E27FC236}">
                <a16:creationId xmlns:a16="http://schemas.microsoft.com/office/drawing/2014/main" id="{29235C95-C9C3-CEE5-D24E-3A47625C8F11}"/>
              </a:ext>
            </a:extLst>
          </p:cNvPr>
          <p:cNvSpPr>
            <a:spLocks noGrp="1"/>
          </p:cNvSpPr>
          <p:nvPr>
            <p:ph type="subTitle" idx="1"/>
          </p:nvPr>
        </p:nvSpPr>
        <p:spPr>
          <a:xfrm>
            <a:off x="469900" y="3746728"/>
            <a:ext cx="3663950" cy="97132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121492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AA27-ADC6-FE41-53AB-0D7D82714F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84CE32DF-5D67-5814-7249-7F66F30220B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0E88E0F2-7B21-56C9-2208-80D8284BB53A}"/>
              </a:ext>
            </a:extLst>
          </p:cNvPr>
          <p:cNvSpPr>
            <a:spLocks noGrp="1"/>
          </p:cNvSpPr>
          <p:nvPr>
            <p:ph type="dt" sz="half" idx="10"/>
          </p:nvPr>
        </p:nvSpPr>
        <p:spPr>
          <a:xfrm>
            <a:off x="838200" y="6356350"/>
            <a:ext cx="2743200" cy="365125"/>
          </a:xfrm>
          <a:prstGeom prst="rect">
            <a:avLst/>
          </a:prstGeom>
        </p:spPr>
        <p:txBody>
          <a:bodyPr/>
          <a:lstStyle/>
          <a:p>
            <a:fld id="{448F1664-4203-4974-8BC1-7E29A1F280C6}" type="datetime1">
              <a:rPr lang="en-ZA" smtClean="0"/>
              <a:t>2024/03/15</a:t>
            </a:fld>
            <a:endParaRPr lang="en-ZA"/>
          </a:p>
        </p:txBody>
      </p:sp>
      <p:sp>
        <p:nvSpPr>
          <p:cNvPr id="5" name="Footer Placeholder 4">
            <a:extLst>
              <a:ext uri="{FF2B5EF4-FFF2-40B4-BE49-F238E27FC236}">
                <a16:creationId xmlns:a16="http://schemas.microsoft.com/office/drawing/2014/main" id="{3BCCE6DD-6450-CBBA-D7FC-7362D68F3EE4}"/>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6" name="Slide Number Placeholder 5">
            <a:extLst>
              <a:ext uri="{FF2B5EF4-FFF2-40B4-BE49-F238E27FC236}">
                <a16:creationId xmlns:a16="http://schemas.microsoft.com/office/drawing/2014/main" id="{32BC61EA-7F41-26D6-FC9F-9CE926B95794}"/>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119276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A534-2A1A-D6F0-25E1-DC664CF686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8B80C62-02D4-7D5B-884C-F1931F77FEE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BC51218-AEB8-2F51-379E-CB82B2611A0A}"/>
              </a:ext>
            </a:extLst>
          </p:cNvPr>
          <p:cNvSpPr>
            <a:spLocks noGrp="1"/>
          </p:cNvSpPr>
          <p:nvPr>
            <p:ph type="dt" sz="half" idx="10"/>
          </p:nvPr>
        </p:nvSpPr>
        <p:spPr>
          <a:xfrm>
            <a:off x="838200" y="6356350"/>
            <a:ext cx="2743200" cy="365125"/>
          </a:xfrm>
          <a:prstGeom prst="rect">
            <a:avLst/>
          </a:prstGeom>
        </p:spPr>
        <p:txBody>
          <a:bodyPr/>
          <a:lstStyle/>
          <a:p>
            <a:fld id="{DAA0266E-3C22-46C8-9DD0-4AF35A4E85D1}" type="datetime1">
              <a:rPr lang="en-ZA" smtClean="0"/>
              <a:t>2024/03/15</a:t>
            </a:fld>
            <a:endParaRPr lang="en-ZA"/>
          </a:p>
        </p:txBody>
      </p:sp>
      <p:sp>
        <p:nvSpPr>
          <p:cNvPr id="5" name="Footer Placeholder 4">
            <a:extLst>
              <a:ext uri="{FF2B5EF4-FFF2-40B4-BE49-F238E27FC236}">
                <a16:creationId xmlns:a16="http://schemas.microsoft.com/office/drawing/2014/main" id="{B43BCC98-F518-A9FC-AF74-BCC8EE32401F}"/>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6" name="Slide Number Placeholder 5">
            <a:extLst>
              <a:ext uri="{FF2B5EF4-FFF2-40B4-BE49-F238E27FC236}">
                <a16:creationId xmlns:a16="http://schemas.microsoft.com/office/drawing/2014/main" id="{FD8A963A-0B74-F10A-0DD7-C75DEECB0EF7}"/>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2300912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3200-2EAB-2832-DE68-C86A3E52E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6CD4C02-F9D9-94CB-14EB-92657EEDBB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70018-D4A9-D619-9A9B-EFBED83ED774}"/>
              </a:ext>
            </a:extLst>
          </p:cNvPr>
          <p:cNvSpPr>
            <a:spLocks noGrp="1"/>
          </p:cNvSpPr>
          <p:nvPr>
            <p:ph type="dt" sz="half" idx="10"/>
          </p:nvPr>
        </p:nvSpPr>
        <p:spPr>
          <a:xfrm>
            <a:off x="838200" y="6356350"/>
            <a:ext cx="2743200" cy="365125"/>
          </a:xfrm>
          <a:prstGeom prst="rect">
            <a:avLst/>
          </a:prstGeom>
        </p:spPr>
        <p:txBody>
          <a:bodyPr/>
          <a:lstStyle/>
          <a:p>
            <a:fld id="{9F92AEB6-CDEB-4A8F-A88B-4A541CB2B882}" type="datetime1">
              <a:rPr lang="en-ZA" smtClean="0"/>
              <a:t>2024/03/15</a:t>
            </a:fld>
            <a:endParaRPr lang="en-ZA"/>
          </a:p>
        </p:txBody>
      </p:sp>
      <p:sp>
        <p:nvSpPr>
          <p:cNvPr id="5" name="Footer Placeholder 4">
            <a:extLst>
              <a:ext uri="{FF2B5EF4-FFF2-40B4-BE49-F238E27FC236}">
                <a16:creationId xmlns:a16="http://schemas.microsoft.com/office/drawing/2014/main" id="{E462581D-0888-1418-7BB7-55A346BE02AD}"/>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6" name="Slide Number Placeholder 5">
            <a:extLst>
              <a:ext uri="{FF2B5EF4-FFF2-40B4-BE49-F238E27FC236}">
                <a16:creationId xmlns:a16="http://schemas.microsoft.com/office/drawing/2014/main" id="{128CBE7D-EDFA-6EDE-91CF-6AFE85C09E8F}"/>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47942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D96-BA7F-E64E-A020-78E3B0CF95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4124F58-07DB-85F4-7E36-9B982E214F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6CDFF2D-CCBE-50E9-EB00-C0E8A2A4E09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4FA78B-0D87-2531-BE5B-53C6084B14B5}"/>
              </a:ext>
            </a:extLst>
          </p:cNvPr>
          <p:cNvSpPr>
            <a:spLocks noGrp="1"/>
          </p:cNvSpPr>
          <p:nvPr>
            <p:ph type="dt" sz="half" idx="10"/>
          </p:nvPr>
        </p:nvSpPr>
        <p:spPr>
          <a:xfrm>
            <a:off x="838200" y="6356350"/>
            <a:ext cx="2743200" cy="365125"/>
          </a:xfrm>
          <a:prstGeom prst="rect">
            <a:avLst/>
          </a:prstGeom>
        </p:spPr>
        <p:txBody>
          <a:bodyPr/>
          <a:lstStyle/>
          <a:p>
            <a:fld id="{6E2822D6-1118-45DE-A835-1E48F2828918}" type="datetime1">
              <a:rPr lang="en-ZA" smtClean="0"/>
              <a:t>2024/03/15</a:t>
            </a:fld>
            <a:endParaRPr lang="en-ZA"/>
          </a:p>
        </p:txBody>
      </p:sp>
      <p:sp>
        <p:nvSpPr>
          <p:cNvPr id="6" name="Footer Placeholder 5">
            <a:extLst>
              <a:ext uri="{FF2B5EF4-FFF2-40B4-BE49-F238E27FC236}">
                <a16:creationId xmlns:a16="http://schemas.microsoft.com/office/drawing/2014/main" id="{2F074D89-C317-8B8F-EEE4-542A5054325A}"/>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7" name="Slide Number Placeholder 6">
            <a:extLst>
              <a:ext uri="{FF2B5EF4-FFF2-40B4-BE49-F238E27FC236}">
                <a16:creationId xmlns:a16="http://schemas.microsoft.com/office/drawing/2014/main" id="{3366AE1F-D77F-01B9-F8CE-DD32CF7C2FAE}"/>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1855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3069-EAC6-5364-B810-49A07CD354B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984D9D-57CF-0D6B-EF38-2F7AF0A62E1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2C5A0-F9E7-A2E7-96E5-CF80BE37D9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D247AAE-A576-9322-A17E-00FA494A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18F5EA-7878-E709-7B30-CC1B4DB7BE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EBCF53C-86AA-EFAE-F611-C9D224DEC387}"/>
              </a:ext>
            </a:extLst>
          </p:cNvPr>
          <p:cNvSpPr>
            <a:spLocks noGrp="1"/>
          </p:cNvSpPr>
          <p:nvPr>
            <p:ph type="dt" sz="half" idx="10"/>
          </p:nvPr>
        </p:nvSpPr>
        <p:spPr>
          <a:xfrm>
            <a:off x="838200" y="6356350"/>
            <a:ext cx="2743200" cy="365125"/>
          </a:xfrm>
          <a:prstGeom prst="rect">
            <a:avLst/>
          </a:prstGeom>
        </p:spPr>
        <p:txBody>
          <a:bodyPr/>
          <a:lstStyle/>
          <a:p>
            <a:fld id="{54846F7A-C36F-40B0-B4B6-C79C272EA038}" type="datetime1">
              <a:rPr lang="en-ZA" smtClean="0"/>
              <a:t>2024/03/15</a:t>
            </a:fld>
            <a:endParaRPr lang="en-ZA"/>
          </a:p>
        </p:txBody>
      </p:sp>
      <p:sp>
        <p:nvSpPr>
          <p:cNvPr id="8" name="Footer Placeholder 7">
            <a:extLst>
              <a:ext uri="{FF2B5EF4-FFF2-40B4-BE49-F238E27FC236}">
                <a16:creationId xmlns:a16="http://schemas.microsoft.com/office/drawing/2014/main" id="{3993D651-B1D8-D84A-784D-97BB9A42D11B}"/>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9" name="Slide Number Placeholder 8">
            <a:extLst>
              <a:ext uri="{FF2B5EF4-FFF2-40B4-BE49-F238E27FC236}">
                <a16:creationId xmlns:a16="http://schemas.microsoft.com/office/drawing/2014/main" id="{DDCA224F-A8B6-611B-C716-3A4E61A6F22A}"/>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3314633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ACB2-2F4E-3DCD-B4DF-9252007228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5944585-668B-1DC8-B3C8-222C7A1BC6DF}"/>
              </a:ext>
            </a:extLst>
          </p:cNvPr>
          <p:cNvSpPr>
            <a:spLocks noGrp="1"/>
          </p:cNvSpPr>
          <p:nvPr>
            <p:ph type="dt" sz="half" idx="10"/>
          </p:nvPr>
        </p:nvSpPr>
        <p:spPr>
          <a:xfrm>
            <a:off x="838200" y="6356350"/>
            <a:ext cx="2743200" cy="365125"/>
          </a:xfrm>
          <a:prstGeom prst="rect">
            <a:avLst/>
          </a:prstGeom>
        </p:spPr>
        <p:txBody>
          <a:bodyPr/>
          <a:lstStyle/>
          <a:p>
            <a:fld id="{29CAB416-DEEE-49C1-9DFA-53B0B632BBBD}" type="datetime1">
              <a:rPr lang="en-ZA" smtClean="0"/>
              <a:t>2024/03/15</a:t>
            </a:fld>
            <a:endParaRPr lang="en-ZA"/>
          </a:p>
        </p:txBody>
      </p:sp>
      <p:sp>
        <p:nvSpPr>
          <p:cNvPr id="4" name="Footer Placeholder 3">
            <a:extLst>
              <a:ext uri="{FF2B5EF4-FFF2-40B4-BE49-F238E27FC236}">
                <a16:creationId xmlns:a16="http://schemas.microsoft.com/office/drawing/2014/main" id="{6D878E89-0826-3BC6-755F-E8B9CCFBCB8C}"/>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5" name="Slide Number Placeholder 4">
            <a:extLst>
              <a:ext uri="{FF2B5EF4-FFF2-40B4-BE49-F238E27FC236}">
                <a16:creationId xmlns:a16="http://schemas.microsoft.com/office/drawing/2014/main" id="{E1D04286-84E1-6011-B1CA-41B7A2217A0D}"/>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275394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10172-A0BC-C27E-D977-433AC1D5057F}"/>
              </a:ext>
            </a:extLst>
          </p:cNvPr>
          <p:cNvSpPr>
            <a:spLocks noGrp="1"/>
          </p:cNvSpPr>
          <p:nvPr>
            <p:ph type="dt" sz="half" idx="10"/>
          </p:nvPr>
        </p:nvSpPr>
        <p:spPr>
          <a:xfrm>
            <a:off x="838200" y="6356350"/>
            <a:ext cx="2743200" cy="365125"/>
          </a:xfrm>
          <a:prstGeom prst="rect">
            <a:avLst/>
          </a:prstGeom>
        </p:spPr>
        <p:txBody>
          <a:bodyPr/>
          <a:lstStyle/>
          <a:p>
            <a:fld id="{3BA0F7DC-40B4-4FBA-88CE-78DB21ED2A36}" type="datetime1">
              <a:rPr lang="en-ZA" smtClean="0"/>
              <a:t>2024/03/15</a:t>
            </a:fld>
            <a:endParaRPr lang="en-ZA"/>
          </a:p>
        </p:txBody>
      </p:sp>
      <p:sp>
        <p:nvSpPr>
          <p:cNvPr id="3" name="Footer Placeholder 2">
            <a:extLst>
              <a:ext uri="{FF2B5EF4-FFF2-40B4-BE49-F238E27FC236}">
                <a16:creationId xmlns:a16="http://schemas.microsoft.com/office/drawing/2014/main" id="{FC9F2A1C-A3D4-2CB6-DA3D-7E8A9CB3AE79}"/>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4" name="Slide Number Placeholder 3">
            <a:extLst>
              <a:ext uri="{FF2B5EF4-FFF2-40B4-BE49-F238E27FC236}">
                <a16:creationId xmlns:a16="http://schemas.microsoft.com/office/drawing/2014/main" id="{96C406C1-EB7F-37A3-3D7B-A3815A640BF1}"/>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3117564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92DC-999A-A02D-0CD8-4A0990C9FF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E13DB8-CA50-6525-84A7-9B1615DD6DC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8399FE4-469B-9DAB-45B2-0584F5B295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F58E12-EEF9-57C3-0970-A87F16E3A138}"/>
              </a:ext>
            </a:extLst>
          </p:cNvPr>
          <p:cNvSpPr>
            <a:spLocks noGrp="1"/>
          </p:cNvSpPr>
          <p:nvPr>
            <p:ph type="dt" sz="half" idx="10"/>
          </p:nvPr>
        </p:nvSpPr>
        <p:spPr>
          <a:xfrm>
            <a:off x="838200" y="6356350"/>
            <a:ext cx="2743200" cy="365125"/>
          </a:xfrm>
          <a:prstGeom prst="rect">
            <a:avLst/>
          </a:prstGeom>
        </p:spPr>
        <p:txBody>
          <a:bodyPr/>
          <a:lstStyle/>
          <a:p>
            <a:fld id="{4B40A7A9-1DE9-49E4-9DB7-586BE33456CF}" type="datetime1">
              <a:rPr lang="en-ZA" smtClean="0"/>
              <a:t>2024/03/15</a:t>
            </a:fld>
            <a:endParaRPr lang="en-ZA"/>
          </a:p>
        </p:txBody>
      </p:sp>
      <p:sp>
        <p:nvSpPr>
          <p:cNvPr id="6" name="Footer Placeholder 5">
            <a:extLst>
              <a:ext uri="{FF2B5EF4-FFF2-40B4-BE49-F238E27FC236}">
                <a16:creationId xmlns:a16="http://schemas.microsoft.com/office/drawing/2014/main" id="{F8DE8E51-812A-E9CC-DEB0-FB16AFDD2D86}"/>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7" name="Slide Number Placeholder 6">
            <a:extLst>
              <a:ext uri="{FF2B5EF4-FFF2-40B4-BE49-F238E27FC236}">
                <a16:creationId xmlns:a16="http://schemas.microsoft.com/office/drawing/2014/main" id="{E496061D-2BC0-A9E6-728C-8A5840E81DA9}"/>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1073005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21DF-8471-7B4F-DAE4-BEE3FE826D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A42A2F4-D89C-1A4E-0452-B06CC988DA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9539FA6B-476F-D099-4014-B65F3FD1EC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ABF1C-0907-E84E-4298-99335A3E59D2}"/>
              </a:ext>
            </a:extLst>
          </p:cNvPr>
          <p:cNvSpPr>
            <a:spLocks noGrp="1"/>
          </p:cNvSpPr>
          <p:nvPr>
            <p:ph type="dt" sz="half" idx="10"/>
          </p:nvPr>
        </p:nvSpPr>
        <p:spPr>
          <a:xfrm>
            <a:off x="838200" y="6356350"/>
            <a:ext cx="2743200" cy="365125"/>
          </a:xfrm>
          <a:prstGeom prst="rect">
            <a:avLst/>
          </a:prstGeom>
        </p:spPr>
        <p:txBody>
          <a:bodyPr/>
          <a:lstStyle/>
          <a:p>
            <a:fld id="{2FB135EB-D8FD-4919-89D6-4BE7CCE33EF3}" type="datetime1">
              <a:rPr lang="en-ZA" smtClean="0"/>
              <a:t>2024/03/15</a:t>
            </a:fld>
            <a:endParaRPr lang="en-ZA"/>
          </a:p>
        </p:txBody>
      </p:sp>
      <p:sp>
        <p:nvSpPr>
          <p:cNvPr id="6" name="Footer Placeholder 5">
            <a:extLst>
              <a:ext uri="{FF2B5EF4-FFF2-40B4-BE49-F238E27FC236}">
                <a16:creationId xmlns:a16="http://schemas.microsoft.com/office/drawing/2014/main" id="{FBF6D27F-188F-7204-9F70-0C4B03E29AF5}"/>
              </a:ext>
            </a:extLst>
          </p:cNvPr>
          <p:cNvSpPr>
            <a:spLocks noGrp="1"/>
          </p:cNvSpPr>
          <p:nvPr>
            <p:ph type="ftr" sz="quarter" idx="11"/>
          </p:nvPr>
        </p:nvSpPr>
        <p:spPr>
          <a:xfrm>
            <a:off x="4038600" y="6356350"/>
            <a:ext cx="4114800" cy="365125"/>
          </a:xfrm>
          <a:prstGeom prst="rect">
            <a:avLst/>
          </a:prstGeom>
        </p:spPr>
        <p:txBody>
          <a:bodyPr/>
          <a:lstStyle/>
          <a:p>
            <a:r>
              <a:rPr lang="en-ZA"/>
              <a:t>www.wds-sicap.com</a:t>
            </a:r>
          </a:p>
        </p:txBody>
      </p:sp>
      <p:sp>
        <p:nvSpPr>
          <p:cNvPr id="7" name="Slide Number Placeholder 6">
            <a:extLst>
              <a:ext uri="{FF2B5EF4-FFF2-40B4-BE49-F238E27FC236}">
                <a16:creationId xmlns:a16="http://schemas.microsoft.com/office/drawing/2014/main" id="{3C4D39EC-E404-B050-CBB8-A1BFCC43E906}"/>
              </a:ext>
            </a:extLst>
          </p:cNvPr>
          <p:cNvSpPr>
            <a:spLocks noGrp="1"/>
          </p:cNvSpPr>
          <p:nvPr>
            <p:ph type="sldNum" sz="quarter" idx="12"/>
          </p:nvPr>
        </p:nvSpPr>
        <p:spPr>
          <a:xfrm>
            <a:off x="8610600" y="6356350"/>
            <a:ext cx="2743200" cy="365125"/>
          </a:xfrm>
          <a:prstGeom prst="rect">
            <a:avLst/>
          </a:prstGeom>
        </p:spPr>
        <p:txBody>
          <a:bodyPr/>
          <a:lstStyle/>
          <a:p>
            <a:fld id="{3BFED114-BC80-4A22-B4FA-3921BB4A93F5}" type="slidenum">
              <a:rPr lang="en-ZA" smtClean="0"/>
              <a:t>‹#›</a:t>
            </a:fld>
            <a:endParaRPr lang="en-ZA"/>
          </a:p>
        </p:txBody>
      </p:sp>
    </p:spTree>
    <p:extLst>
      <p:ext uri="{BB962C8B-B14F-4D97-AF65-F5344CB8AC3E}">
        <p14:creationId xmlns:p14="http://schemas.microsoft.com/office/powerpoint/2010/main" val="323387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8ADBDAAF-E5DA-4863-B0AF-183D4391626C}"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4" name="Graphic 13">
            <a:extLst>
              <a:ext uri="{FF2B5EF4-FFF2-40B4-BE49-F238E27FC236}">
                <a16:creationId xmlns:a16="http://schemas.microsoft.com/office/drawing/2014/main" id="{537BC281-1F5B-6E3D-39B6-A8361BFC21FE}"/>
              </a:ext>
            </a:extLst>
          </p:cNvPr>
          <p:cNvSpPr/>
          <p:nvPr userDrawn="1"/>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39040" t="-620" r="-10893" b="-226"/>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421007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7C09BC85-DE0A-4E78-9746-45E6B2EE35F4}"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4" name="Graphic 13">
            <a:extLst>
              <a:ext uri="{FF2B5EF4-FFF2-40B4-BE49-F238E27FC236}">
                <a16:creationId xmlns:a16="http://schemas.microsoft.com/office/drawing/2014/main" id="{537BC281-1F5B-6E3D-39B6-A8361BFC21FE}"/>
              </a:ext>
            </a:extLst>
          </p:cNvPr>
          <p:cNvSpPr/>
          <p:nvPr userDrawn="1"/>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19052" t="-16298" r="-29148" b="-3653"/>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120122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0A7E-1D70-A9AD-529B-491F67B20BAA}"/>
              </a:ext>
            </a:extLst>
          </p:cNvPr>
          <p:cNvSpPr>
            <a:spLocks noGrp="1"/>
          </p:cNvSpPr>
          <p:nvPr>
            <p:ph type="title"/>
          </p:nvPr>
        </p:nvSpPr>
        <p:spPr>
          <a:xfrm>
            <a:off x="838200" y="2568299"/>
            <a:ext cx="4794250" cy="860701"/>
          </a:xfr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BD0F4BE-3756-912A-2FF1-EA7E45087C49}"/>
              </a:ext>
            </a:extLst>
          </p:cNvPr>
          <p:cNvSpPr>
            <a:spLocks noGrp="1"/>
          </p:cNvSpPr>
          <p:nvPr>
            <p:ph type="dt" sz="half" idx="10"/>
          </p:nvPr>
        </p:nvSpPr>
        <p:spPr/>
        <p:txBody>
          <a:bodyPr/>
          <a:lstStyle/>
          <a:p>
            <a:fld id="{6DA3EE30-2CE2-4C08-A347-6E39C4630C92}" type="datetime1">
              <a:rPr lang="en-ZA" smtClean="0"/>
              <a:t>2024/03/15</a:t>
            </a:fld>
            <a:endParaRPr lang="en-ZA"/>
          </a:p>
        </p:txBody>
      </p:sp>
      <p:sp>
        <p:nvSpPr>
          <p:cNvPr id="4" name="Footer Placeholder 3">
            <a:extLst>
              <a:ext uri="{FF2B5EF4-FFF2-40B4-BE49-F238E27FC236}">
                <a16:creationId xmlns:a16="http://schemas.microsoft.com/office/drawing/2014/main" id="{B921EB97-7319-5B23-6E02-27E456682CAC}"/>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960D91A9-B844-01E2-FDFB-36C1FC067C3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8" name="Subtitle 2">
            <a:extLst>
              <a:ext uri="{FF2B5EF4-FFF2-40B4-BE49-F238E27FC236}">
                <a16:creationId xmlns:a16="http://schemas.microsoft.com/office/drawing/2014/main" id="{01663DCE-3190-599D-6704-D52BBBAC574E}"/>
              </a:ext>
            </a:extLst>
          </p:cNvPr>
          <p:cNvSpPr>
            <a:spLocks noGrp="1"/>
          </p:cNvSpPr>
          <p:nvPr>
            <p:ph type="subTitle" idx="1"/>
          </p:nvPr>
        </p:nvSpPr>
        <p:spPr>
          <a:xfrm>
            <a:off x="838200" y="368074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4" name="Graphic 13">
            <a:extLst>
              <a:ext uri="{FF2B5EF4-FFF2-40B4-BE49-F238E27FC236}">
                <a16:creationId xmlns:a16="http://schemas.microsoft.com/office/drawing/2014/main" id="{537BC281-1F5B-6E3D-39B6-A8361BFC21FE}"/>
              </a:ext>
            </a:extLst>
          </p:cNvPr>
          <p:cNvSpPr/>
          <p:nvPr userDrawn="1"/>
        </p:nvSpPr>
        <p:spPr>
          <a:xfrm>
            <a:off x="6096000" y="964936"/>
            <a:ext cx="6099418" cy="5082800"/>
          </a:xfrm>
          <a:custGeom>
            <a:avLst/>
            <a:gdLst>
              <a:gd name="connsiteX0" fmla="*/ 4066327 w 6099418"/>
              <a:gd name="connsiteY0" fmla="*/ 0 h 5082800"/>
              <a:gd name="connsiteX1" fmla="*/ 4066327 w 6099418"/>
              <a:gd name="connsiteY1" fmla="*/ 1032094 h 5082800"/>
              <a:gd name="connsiteX2" fmla="*/ 3049709 w 6099418"/>
              <a:gd name="connsiteY2" fmla="*/ 0 h 5082800"/>
              <a:gd name="connsiteX3" fmla="*/ 2033091 w 6099418"/>
              <a:gd name="connsiteY3" fmla="*/ 0 h 5082800"/>
              <a:gd name="connsiteX4" fmla="*/ 2033091 w 6099418"/>
              <a:gd name="connsiteY4" fmla="*/ 1032094 h 5082800"/>
              <a:gd name="connsiteX5" fmla="*/ 1016618 w 6099418"/>
              <a:gd name="connsiteY5" fmla="*/ 0 h 5082800"/>
              <a:gd name="connsiteX6" fmla="*/ 0 w 6099418"/>
              <a:gd name="connsiteY6" fmla="*/ 0 h 5082800"/>
              <a:gd name="connsiteX7" fmla="*/ 0 w 6099418"/>
              <a:gd name="connsiteY7" fmla="*/ 4050707 h 5082800"/>
              <a:gd name="connsiteX8" fmla="*/ 1016618 w 6099418"/>
              <a:gd name="connsiteY8" fmla="*/ 5082800 h 5082800"/>
              <a:gd name="connsiteX9" fmla="*/ 2033091 w 6099418"/>
              <a:gd name="connsiteY9" fmla="*/ 5082800 h 5082800"/>
              <a:gd name="connsiteX10" fmla="*/ 2033091 w 6099418"/>
              <a:gd name="connsiteY10" fmla="*/ 4050707 h 5082800"/>
              <a:gd name="connsiteX11" fmla="*/ 3049709 w 6099418"/>
              <a:gd name="connsiteY11" fmla="*/ 5082800 h 5082800"/>
              <a:gd name="connsiteX12" fmla="*/ 4066327 w 6099418"/>
              <a:gd name="connsiteY12" fmla="*/ 5082800 h 5082800"/>
              <a:gd name="connsiteX13" fmla="*/ 4066327 w 6099418"/>
              <a:gd name="connsiteY13" fmla="*/ 4050707 h 5082800"/>
              <a:gd name="connsiteX14" fmla="*/ 5082801 w 6099418"/>
              <a:gd name="connsiteY14" fmla="*/ 5082800 h 5082800"/>
              <a:gd name="connsiteX15" fmla="*/ 6099419 w 6099418"/>
              <a:gd name="connsiteY15" fmla="*/ 5082800 h 5082800"/>
              <a:gd name="connsiteX16" fmla="*/ 6099419 w 6099418"/>
              <a:gd name="connsiteY16" fmla="*/ 1032094 h 5082800"/>
              <a:gd name="connsiteX17" fmla="*/ 5082801 w 6099418"/>
              <a:gd name="connsiteY17" fmla="*/ 0 h 5082800"/>
              <a:gd name="connsiteX18" fmla="*/ 4066327 w 6099418"/>
              <a:gd name="connsiteY18" fmla="*/ 0 h 5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418" h="5082800">
                <a:moveTo>
                  <a:pt x="4066327" y="0"/>
                </a:moveTo>
                <a:lnTo>
                  <a:pt x="4066327" y="1032094"/>
                </a:lnTo>
                <a:lnTo>
                  <a:pt x="3049709" y="0"/>
                </a:lnTo>
                <a:lnTo>
                  <a:pt x="2033091" y="0"/>
                </a:lnTo>
                <a:lnTo>
                  <a:pt x="2033091" y="1032094"/>
                </a:lnTo>
                <a:lnTo>
                  <a:pt x="1016618" y="0"/>
                </a:lnTo>
                <a:lnTo>
                  <a:pt x="0" y="0"/>
                </a:lnTo>
                <a:lnTo>
                  <a:pt x="0" y="4050707"/>
                </a:lnTo>
                <a:lnTo>
                  <a:pt x="1016618" y="5082800"/>
                </a:lnTo>
                <a:lnTo>
                  <a:pt x="2033091" y="5082800"/>
                </a:lnTo>
                <a:lnTo>
                  <a:pt x="2033091" y="4050707"/>
                </a:lnTo>
                <a:lnTo>
                  <a:pt x="3049709" y="5082800"/>
                </a:lnTo>
                <a:lnTo>
                  <a:pt x="4066327" y="5082800"/>
                </a:lnTo>
                <a:lnTo>
                  <a:pt x="4066327" y="4050707"/>
                </a:lnTo>
                <a:lnTo>
                  <a:pt x="5082801" y="5082800"/>
                </a:lnTo>
                <a:lnTo>
                  <a:pt x="6099419" y="5082800"/>
                </a:lnTo>
                <a:lnTo>
                  <a:pt x="6099419" y="1032094"/>
                </a:lnTo>
                <a:lnTo>
                  <a:pt x="5082801" y="0"/>
                </a:lnTo>
                <a:lnTo>
                  <a:pt x="4066327" y="0"/>
                </a:lnTo>
                <a:close/>
              </a:path>
            </a:pathLst>
          </a:custGeom>
          <a:blipFill>
            <a:blip r:embed="rId2"/>
            <a:srcRect/>
            <a:stretch>
              <a:fillRect l="-14887" t="-869" r="-14135" b="-1465"/>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4070722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ropped image shape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5E8E8B-9E7A-0D7E-F2AC-6BD9EEC99D0F}"/>
              </a:ext>
            </a:extLst>
          </p:cNvPr>
          <p:cNvSpPr>
            <a:spLocks noGrp="1"/>
          </p:cNvSpPr>
          <p:nvPr>
            <p:ph type="dt" sz="half" idx="10"/>
          </p:nvPr>
        </p:nvSpPr>
        <p:spPr/>
        <p:txBody>
          <a:bodyPr/>
          <a:lstStyle/>
          <a:p>
            <a:fld id="{D01F5FB5-4E1F-4EBB-ABAA-057721B003C8}" type="datetime1">
              <a:rPr lang="en-ZA" smtClean="0"/>
              <a:t>2024/03/15</a:t>
            </a:fld>
            <a:endParaRPr lang="en-ZA"/>
          </a:p>
        </p:txBody>
      </p:sp>
      <p:sp>
        <p:nvSpPr>
          <p:cNvPr id="4" name="Footer Placeholder 3">
            <a:extLst>
              <a:ext uri="{FF2B5EF4-FFF2-40B4-BE49-F238E27FC236}">
                <a16:creationId xmlns:a16="http://schemas.microsoft.com/office/drawing/2014/main" id="{E46D8507-83AF-4252-F8D9-8917BB70C677}"/>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63A0A546-08FB-710A-FA03-787556B5AD9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6" name="Subtitle 2">
            <a:extLst>
              <a:ext uri="{FF2B5EF4-FFF2-40B4-BE49-F238E27FC236}">
                <a16:creationId xmlns:a16="http://schemas.microsoft.com/office/drawing/2014/main" id="{1EA89DD8-95DD-7668-757F-75C980D37B16}"/>
              </a:ext>
            </a:extLst>
          </p:cNvPr>
          <p:cNvSpPr>
            <a:spLocks noGrp="1"/>
          </p:cNvSpPr>
          <p:nvPr>
            <p:ph type="subTitle" idx="1"/>
          </p:nvPr>
        </p:nvSpPr>
        <p:spPr>
          <a:xfrm>
            <a:off x="838200" y="134107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7" name="Content Placeholder 2">
            <a:extLst>
              <a:ext uri="{FF2B5EF4-FFF2-40B4-BE49-F238E27FC236}">
                <a16:creationId xmlns:a16="http://schemas.microsoft.com/office/drawing/2014/main" id="{922BF3BE-D0B9-957F-DD3C-74BA71F0EA59}"/>
              </a:ext>
            </a:extLst>
          </p:cNvPr>
          <p:cNvSpPr>
            <a:spLocks noGrp="1"/>
          </p:cNvSpPr>
          <p:nvPr>
            <p:ph idx="13"/>
          </p:nvPr>
        </p:nvSpPr>
        <p:spPr>
          <a:xfrm>
            <a:off x="838200" y="2349500"/>
            <a:ext cx="3714750" cy="3701025"/>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Graphic 11">
            <a:extLst>
              <a:ext uri="{FF2B5EF4-FFF2-40B4-BE49-F238E27FC236}">
                <a16:creationId xmlns:a16="http://schemas.microsoft.com/office/drawing/2014/main" id="{C7896BA0-5728-AC83-611C-BE2AF35AB248}"/>
              </a:ext>
            </a:extLst>
          </p:cNvPr>
          <p:cNvSpPr/>
          <p:nvPr userDrawn="1"/>
        </p:nvSpPr>
        <p:spPr>
          <a:xfrm>
            <a:off x="4763839" y="1144222"/>
            <a:ext cx="7431433" cy="4906303"/>
          </a:xfrm>
          <a:custGeom>
            <a:avLst/>
            <a:gdLst>
              <a:gd name="connsiteX0" fmla="*/ 5966888 w 7431433"/>
              <a:gd name="connsiteY0" fmla="*/ 1514491 h 4906303"/>
              <a:gd name="connsiteX1" fmla="*/ 5966888 w 7431433"/>
              <a:gd name="connsiteY1" fmla="*/ 0 h 4906303"/>
              <a:gd name="connsiteX2" fmla="*/ 4474431 w 7431433"/>
              <a:gd name="connsiteY2" fmla="*/ 0 h 4906303"/>
              <a:gd name="connsiteX3" fmla="*/ 2983444 w 7431433"/>
              <a:gd name="connsiteY3" fmla="*/ 1514491 h 4906303"/>
              <a:gd name="connsiteX4" fmla="*/ 2983444 w 7431433"/>
              <a:gd name="connsiteY4" fmla="*/ 0 h 4906303"/>
              <a:gd name="connsiteX5" fmla="*/ 1492456 w 7431433"/>
              <a:gd name="connsiteY5" fmla="*/ 0 h 4906303"/>
              <a:gd name="connsiteX6" fmla="*/ 0 w 7431433"/>
              <a:gd name="connsiteY6" fmla="*/ 1514491 h 4906303"/>
              <a:gd name="connsiteX7" fmla="*/ 0 w 7431433"/>
              <a:gd name="connsiteY7" fmla="*/ 4906304 h 4906303"/>
              <a:gd name="connsiteX8" fmla="*/ 7431434 w 7431433"/>
              <a:gd name="connsiteY8" fmla="*/ 4906304 h 4906303"/>
              <a:gd name="connsiteX9" fmla="*/ 7431434 w 7431433"/>
              <a:gd name="connsiteY9" fmla="*/ 26441 h 4906303"/>
              <a:gd name="connsiteX10" fmla="*/ 5966888 w 7431433"/>
              <a:gd name="connsiteY10" fmla="*/ 1514491 h 49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433" h="4906303">
                <a:moveTo>
                  <a:pt x="5966888" y="1514491"/>
                </a:moveTo>
                <a:lnTo>
                  <a:pt x="5966888" y="0"/>
                </a:lnTo>
                <a:lnTo>
                  <a:pt x="4474431" y="0"/>
                </a:lnTo>
                <a:lnTo>
                  <a:pt x="2983444" y="1514491"/>
                </a:lnTo>
                <a:lnTo>
                  <a:pt x="2983444" y="0"/>
                </a:lnTo>
                <a:lnTo>
                  <a:pt x="1492456" y="0"/>
                </a:lnTo>
                <a:lnTo>
                  <a:pt x="0" y="1514491"/>
                </a:lnTo>
                <a:lnTo>
                  <a:pt x="0" y="4906304"/>
                </a:lnTo>
                <a:lnTo>
                  <a:pt x="7431434" y="4906304"/>
                </a:lnTo>
                <a:lnTo>
                  <a:pt x="7431434" y="26441"/>
                </a:lnTo>
                <a:lnTo>
                  <a:pt x="5966888" y="1514491"/>
                </a:lnTo>
                <a:close/>
              </a:path>
            </a:pathLst>
          </a:custGeom>
          <a:blipFill>
            <a:blip r:embed="rId2"/>
            <a:srcRect/>
            <a:stretch>
              <a:fillRect l="-2838" t="-49210" r="-554" b="-46548"/>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302249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ropped image shape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5E8E8B-9E7A-0D7E-F2AC-6BD9EEC99D0F}"/>
              </a:ext>
            </a:extLst>
          </p:cNvPr>
          <p:cNvSpPr>
            <a:spLocks noGrp="1"/>
          </p:cNvSpPr>
          <p:nvPr>
            <p:ph type="dt" sz="half" idx="10"/>
          </p:nvPr>
        </p:nvSpPr>
        <p:spPr/>
        <p:txBody>
          <a:bodyPr/>
          <a:lstStyle/>
          <a:p>
            <a:fld id="{E0C084A6-9493-406F-BDC8-74B9D9DD00B6}" type="datetime1">
              <a:rPr lang="en-ZA" smtClean="0"/>
              <a:t>2024/03/15</a:t>
            </a:fld>
            <a:endParaRPr lang="en-ZA"/>
          </a:p>
        </p:txBody>
      </p:sp>
      <p:sp>
        <p:nvSpPr>
          <p:cNvPr id="4" name="Footer Placeholder 3">
            <a:extLst>
              <a:ext uri="{FF2B5EF4-FFF2-40B4-BE49-F238E27FC236}">
                <a16:creationId xmlns:a16="http://schemas.microsoft.com/office/drawing/2014/main" id="{E46D8507-83AF-4252-F8D9-8917BB70C677}"/>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63A0A546-08FB-710A-FA03-787556B5AD9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6" name="Subtitle 2">
            <a:extLst>
              <a:ext uri="{FF2B5EF4-FFF2-40B4-BE49-F238E27FC236}">
                <a16:creationId xmlns:a16="http://schemas.microsoft.com/office/drawing/2014/main" id="{1EA89DD8-95DD-7668-757F-75C980D37B16}"/>
              </a:ext>
            </a:extLst>
          </p:cNvPr>
          <p:cNvSpPr>
            <a:spLocks noGrp="1"/>
          </p:cNvSpPr>
          <p:nvPr>
            <p:ph type="subTitle" idx="1"/>
          </p:nvPr>
        </p:nvSpPr>
        <p:spPr>
          <a:xfrm>
            <a:off x="838200" y="134107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7" name="Content Placeholder 2">
            <a:extLst>
              <a:ext uri="{FF2B5EF4-FFF2-40B4-BE49-F238E27FC236}">
                <a16:creationId xmlns:a16="http://schemas.microsoft.com/office/drawing/2014/main" id="{922BF3BE-D0B9-957F-DD3C-74BA71F0EA59}"/>
              </a:ext>
            </a:extLst>
          </p:cNvPr>
          <p:cNvSpPr>
            <a:spLocks noGrp="1"/>
          </p:cNvSpPr>
          <p:nvPr>
            <p:ph idx="13"/>
          </p:nvPr>
        </p:nvSpPr>
        <p:spPr>
          <a:xfrm>
            <a:off x="838200" y="2349500"/>
            <a:ext cx="3714750" cy="3701025"/>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2" name="Graphic 11">
            <a:extLst>
              <a:ext uri="{FF2B5EF4-FFF2-40B4-BE49-F238E27FC236}">
                <a16:creationId xmlns:a16="http://schemas.microsoft.com/office/drawing/2014/main" id="{8706C888-C0BD-1232-5BF9-52B9BCCE3B6B}"/>
              </a:ext>
            </a:extLst>
          </p:cNvPr>
          <p:cNvSpPr/>
          <p:nvPr userDrawn="1"/>
        </p:nvSpPr>
        <p:spPr>
          <a:xfrm>
            <a:off x="4763839" y="1144222"/>
            <a:ext cx="7431433" cy="4906303"/>
          </a:xfrm>
          <a:custGeom>
            <a:avLst/>
            <a:gdLst>
              <a:gd name="connsiteX0" fmla="*/ 5966888 w 7431433"/>
              <a:gd name="connsiteY0" fmla="*/ 1514491 h 4906303"/>
              <a:gd name="connsiteX1" fmla="*/ 5966888 w 7431433"/>
              <a:gd name="connsiteY1" fmla="*/ 0 h 4906303"/>
              <a:gd name="connsiteX2" fmla="*/ 4474431 w 7431433"/>
              <a:gd name="connsiteY2" fmla="*/ 0 h 4906303"/>
              <a:gd name="connsiteX3" fmla="*/ 2983444 w 7431433"/>
              <a:gd name="connsiteY3" fmla="*/ 1514491 h 4906303"/>
              <a:gd name="connsiteX4" fmla="*/ 2983444 w 7431433"/>
              <a:gd name="connsiteY4" fmla="*/ 0 h 4906303"/>
              <a:gd name="connsiteX5" fmla="*/ 1492456 w 7431433"/>
              <a:gd name="connsiteY5" fmla="*/ 0 h 4906303"/>
              <a:gd name="connsiteX6" fmla="*/ 0 w 7431433"/>
              <a:gd name="connsiteY6" fmla="*/ 1514491 h 4906303"/>
              <a:gd name="connsiteX7" fmla="*/ 0 w 7431433"/>
              <a:gd name="connsiteY7" fmla="*/ 4906304 h 4906303"/>
              <a:gd name="connsiteX8" fmla="*/ 7431434 w 7431433"/>
              <a:gd name="connsiteY8" fmla="*/ 4906304 h 4906303"/>
              <a:gd name="connsiteX9" fmla="*/ 7431434 w 7431433"/>
              <a:gd name="connsiteY9" fmla="*/ 26441 h 4906303"/>
              <a:gd name="connsiteX10" fmla="*/ 5966888 w 7431433"/>
              <a:gd name="connsiteY10" fmla="*/ 1514491 h 49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433" h="4906303">
                <a:moveTo>
                  <a:pt x="5966888" y="1514491"/>
                </a:moveTo>
                <a:lnTo>
                  <a:pt x="5966888" y="0"/>
                </a:lnTo>
                <a:lnTo>
                  <a:pt x="4474431" y="0"/>
                </a:lnTo>
                <a:lnTo>
                  <a:pt x="2983444" y="1514491"/>
                </a:lnTo>
                <a:lnTo>
                  <a:pt x="2983444" y="0"/>
                </a:lnTo>
                <a:lnTo>
                  <a:pt x="1492456" y="0"/>
                </a:lnTo>
                <a:lnTo>
                  <a:pt x="0" y="1514491"/>
                </a:lnTo>
                <a:lnTo>
                  <a:pt x="0" y="4906304"/>
                </a:lnTo>
                <a:lnTo>
                  <a:pt x="7431434" y="4906304"/>
                </a:lnTo>
                <a:lnTo>
                  <a:pt x="7431434" y="26441"/>
                </a:lnTo>
                <a:lnTo>
                  <a:pt x="5966888" y="1514491"/>
                </a:lnTo>
                <a:close/>
              </a:path>
            </a:pathLst>
          </a:custGeom>
          <a:blipFill>
            <a:blip r:embed="rId2"/>
            <a:srcRect/>
            <a:stretch>
              <a:fillRect l="-958" t="-21632" r="-896" b="-71215"/>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24839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opped image shape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5E8E8B-9E7A-0D7E-F2AC-6BD9EEC99D0F}"/>
              </a:ext>
            </a:extLst>
          </p:cNvPr>
          <p:cNvSpPr>
            <a:spLocks noGrp="1"/>
          </p:cNvSpPr>
          <p:nvPr>
            <p:ph type="dt" sz="half" idx="10"/>
          </p:nvPr>
        </p:nvSpPr>
        <p:spPr/>
        <p:txBody>
          <a:bodyPr/>
          <a:lstStyle/>
          <a:p>
            <a:fld id="{1ECC0AC0-E781-451B-849C-171550AC6955}" type="datetime1">
              <a:rPr lang="en-ZA" smtClean="0"/>
              <a:t>2024/03/15</a:t>
            </a:fld>
            <a:endParaRPr lang="en-ZA"/>
          </a:p>
        </p:txBody>
      </p:sp>
      <p:sp>
        <p:nvSpPr>
          <p:cNvPr id="4" name="Footer Placeholder 3">
            <a:extLst>
              <a:ext uri="{FF2B5EF4-FFF2-40B4-BE49-F238E27FC236}">
                <a16:creationId xmlns:a16="http://schemas.microsoft.com/office/drawing/2014/main" id="{E46D8507-83AF-4252-F8D9-8917BB70C677}"/>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63A0A546-08FB-710A-FA03-787556B5AD99}"/>
              </a:ext>
            </a:extLst>
          </p:cNvPr>
          <p:cNvSpPr>
            <a:spLocks noGrp="1"/>
          </p:cNvSpPr>
          <p:nvPr>
            <p:ph type="sldNum" sz="quarter" idx="12"/>
          </p:nvPr>
        </p:nvSpPr>
        <p:spPr/>
        <p:txBody>
          <a:bodyPr/>
          <a:lstStyle/>
          <a:p>
            <a:fld id="{C596C863-CE89-4A8A-A154-1C3FBDC0AA6D}" type="slidenum">
              <a:rPr lang="en-ZA" smtClean="0"/>
              <a:pPr/>
              <a:t>‹#›</a:t>
            </a:fld>
            <a:endParaRPr lang="en-ZA"/>
          </a:p>
        </p:txBody>
      </p:sp>
      <p:sp>
        <p:nvSpPr>
          <p:cNvPr id="6" name="Subtitle 2">
            <a:extLst>
              <a:ext uri="{FF2B5EF4-FFF2-40B4-BE49-F238E27FC236}">
                <a16:creationId xmlns:a16="http://schemas.microsoft.com/office/drawing/2014/main" id="{1EA89DD8-95DD-7668-757F-75C980D37B16}"/>
              </a:ext>
            </a:extLst>
          </p:cNvPr>
          <p:cNvSpPr>
            <a:spLocks noGrp="1"/>
          </p:cNvSpPr>
          <p:nvPr>
            <p:ph type="subTitle" idx="1"/>
          </p:nvPr>
        </p:nvSpPr>
        <p:spPr>
          <a:xfrm>
            <a:off x="838200" y="1341072"/>
            <a:ext cx="3130550" cy="729639"/>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7" name="Content Placeholder 2">
            <a:extLst>
              <a:ext uri="{FF2B5EF4-FFF2-40B4-BE49-F238E27FC236}">
                <a16:creationId xmlns:a16="http://schemas.microsoft.com/office/drawing/2014/main" id="{922BF3BE-D0B9-957F-DD3C-74BA71F0EA59}"/>
              </a:ext>
            </a:extLst>
          </p:cNvPr>
          <p:cNvSpPr>
            <a:spLocks noGrp="1"/>
          </p:cNvSpPr>
          <p:nvPr>
            <p:ph idx="13"/>
          </p:nvPr>
        </p:nvSpPr>
        <p:spPr>
          <a:xfrm>
            <a:off x="838200" y="2349500"/>
            <a:ext cx="3714750" cy="3701025"/>
          </a:xfr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Graphic 11">
            <a:extLst>
              <a:ext uri="{FF2B5EF4-FFF2-40B4-BE49-F238E27FC236}">
                <a16:creationId xmlns:a16="http://schemas.microsoft.com/office/drawing/2014/main" id="{E79E138C-96C5-D699-E169-D82777ACC9B4}"/>
              </a:ext>
            </a:extLst>
          </p:cNvPr>
          <p:cNvSpPr/>
          <p:nvPr userDrawn="1"/>
        </p:nvSpPr>
        <p:spPr>
          <a:xfrm>
            <a:off x="4763839" y="1144222"/>
            <a:ext cx="7431433" cy="4906303"/>
          </a:xfrm>
          <a:custGeom>
            <a:avLst/>
            <a:gdLst>
              <a:gd name="connsiteX0" fmla="*/ 5966888 w 7431433"/>
              <a:gd name="connsiteY0" fmla="*/ 1514491 h 4906303"/>
              <a:gd name="connsiteX1" fmla="*/ 5966888 w 7431433"/>
              <a:gd name="connsiteY1" fmla="*/ 0 h 4906303"/>
              <a:gd name="connsiteX2" fmla="*/ 4474431 w 7431433"/>
              <a:gd name="connsiteY2" fmla="*/ 0 h 4906303"/>
              <a:gd name="connsiteX3" fmla="*/ 2983444 w 7431433"/>
              <a:gd name="connsiteY3" fmla="*/ 1514491 h 4906303"/>
              <a:gd name="connsiteX4" fmla="*/ 2983444 w 7431433"/>
              <a:gd name="connsiteY4" fmla="*/ 0 h 4906303"/>
              <a:gd name="connsiteX5" fmla="*/ 1492456 w 7431433"/>
              <a:gd name="connsiteY5" fmla="*/ 0 h 4906303"/>
              <a:gd name="connsiteX6" fmla="*/ 0 w 7431433"/>
              <a:gd name="connsiteY6" fmla="*/ 1514491 h 4906303"/>
              <a:gd name="connsiteX7" fmla="*/ 0 w 7431433"/>
              <a:gd name="connsiteY7" fmla="*/ 4906304 h 4906303"/>
              <a:gd name="connsiteX8" fmla="*/ 7431434 w 7431433"/>
              <a:gd name="connsiteY8" fmla="*/ 4906304 h 4906303"/>
              <a:gd name="connsiteX9" fmla="*/ 7431434 w 7431433"/>
              <a:gd name="connsiteY9" fmla="*/ 26441 h 4906303"/>
              <a:gd name="connsiteX10" fmla="*/ 5966888 w 7431433"/>
              <a:gd name="connsiteY10" fmla="*/ 1514491 h 49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1433" h="4906303">
                <a:moveTo>
                  <a:pt x="5966888" y="1514491"/>
                </a:moveTo>
                <a:lnTo>
                  <a:pt x="5966888" y="0"/>
                </a:lnTo>
                <a:lnTo>
                  <a:pt x="4474431" y="0"/>
                </a:lnTo>
                <a:lnTo>
                  <a:pt x="2983444" y="1514491"/>
                </a:lnTo>
                <a:lnTo>
                  <a:pt x="2983444" y="0"/>
                </a:lnTo>
                <a:lnTo>
                  <a:pt x="1492456" y="0"/>
                </a:lnTo>
                <a:lnTo>
                  <a:pt x="0" y="1514491"/>
                </a:lnTo>
                <a:lnTo>
                  <a:pt x="0" y="4906304"/>
                </a:lnTo>
                <a:lnTo>
                  <a:pt x="7431434" y="4906304"/>
                </a:lnTo>
                <a:lnTo>
                  <a:pt x="7431434" y="26441"/>
                </a:lnTo>
                <a:lnTo>
                  <a:pt x="5966888" y="1514491"/>
                </a:lnTo>
                <a:close/>
              </a:path>
            </a:pathLst>
          </a:custGeom>
          <a:blipFill>
            <a:blip r:embed="rId2"/>
            <a:srcRect/>
            <a:stretch>
              <a:fillRect l="-37121" t="-11285" r="-1337" b="-6233"/>
            </a:stretch>
          </a:blipFill>
          <a:ln w="0" cap="flat">
            <a:noFill/>
            <a:prstDash val="solid"/>
            <a:miter/>
          </a:ln>
        </p:spPr>
        <p:txBody>
          <a:bodyPr rtlCol="0" anchor="ctr"/>
          <a:lstStyle/>
          <a:p>
            <a:endParaRPr lang="en-ZA"/>
          </a:p>
        </p:txBody>
      </p:sp>
    </p:spTree>
    <p:extLst>
      <p:ext uri="{BB962C8B-B14F-4D97-AF65-F5344CB8AC3E}">
        <p14:creationId xmlns:p14="http://schemas.microsoft.com/office/powerpoint/2010/main" val="68213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ured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A03E-3061-074C-58C6-7CE9BBF3DA9D}"/>
              </a:ext>
            </a:extLst>
          </p:cNvPr>
          <p:cNvSpPr>
            <a:spLocks noGrp="1"/>
          </p:cNvSpPr>
          <p:nvPr>
            <p:ph type="title"/>
          </p:nvPr>
        </p:nvSpPr>
        <p:spPr>
          <a:xfrm>
            <a:off x="838200" y="3003159"/>
            <a:ext cx="10515600" cy="580943"/>
          </a:xfrm>
        </p:spPr>
        <p:txBody>
          <a:bodyPr/>
          <a:lstStyle>
            <a:lvl1pPr algn="ctr">
              <a:defRPr/>
            </a:lvl1pPr>
          </a:lstStyle>
          <a:p>
            <a:r>
              <a:rPr lang="en-US"/>
              <a:t>Click to edit Master title style</a:t>
            </a:r>
            <a:endParaRPr lang="en-ZA"/>
          </a:p>
        </p:txBody>
      </p:sp>
      <p:sp>
        <p:nvSpPr>
          <p:cNvPr id="3" name="Date Placeholder 2">
            <a:extLst>
              <a:ext uri="{FF2B5EF4-FFF2-40B4-BE49-F238E27FC236}">
                <a16:creationId xmlns:a16="http://schemas.microsoft.com/office/drawing/2014/main" id="{867A10B7-569F-4964-25D0-EB7CB361E0A1}"/>
              </a:ext>
            </a:extLst>
          </p:cNvPr>
          <p:cNvSpPr>
            <a:spLocks noGrp="1"/>
          </p:cNvSpPr>
          <p:nvPr>
            <p:ph type="dt" sz="half" idx="10"/>
          </p:nvPr>
        </p:nvSpPr>
        <p:spPr/>
        <p:txBody>
          <a:bodyPr/>
          <a:lstStyle/>
          <a:p>
            <a:fld id="{97151364-8EDE-442C-AC1F-C39AC611FF5D}" type="datetime1">
              <a:rPr lang="en-ZA" smtClean="0"/>
              <a:t>2024/03/15</a:t>
            </a:fld>
            <a:endParaRPr lang="en-ZA"/>
          </a:p>
        </p:txBody>
      </p:sp>
      <p:sp>
        <p:nvSpPr>
          <p:cNvPr id="4" name="Footer Placeholder 3">
            <a:extLst>
              <a:ext uri="{FF2B5EF4-FFF2-40B4-BE49-F238E27FC236}">
                <a16:creationId xmlns:a16="http://schemas.microsoft.com/office/drawing/2014/main" id="{7E9E94CA-CA5A-975A-FA58-08120CA7E65B}"/>
              </a:ext>
            </a:extLst>
          </p:cNvPr>
          <p:cNvSpPr>
            <a:spLocks noGrp="1"/>
          </p:cNvSpPr>
          <p:nvPr>
            <p:ph type="ftr" sz="quarter" idx="11"/>
          </p:nvPr>
        </p:nvSpPr>
        <p:spPr/>
        <p:txBody>
          <a:bodyPr/>
          <a:lstStyle/>
          <a:p>
            <a:r>
              <a:rPr lang="en-ZA"/>
              <a:t>www.wds-sicap.com</a:t>
            </a:r>
          </a:p>
        </p:txBody>
      </p:sp>
      <p:sp>
        <p:nvSpPr>
          <p:cNvPr id="5" name="Slide Number Placeholder 4">
            <a:extLst>
              <a:ext uri="{FF2B5EF4-FFF2-40B4-BE49-F238E27FC236}">
                <a16:creationId xmlns:a16="http://schemas.microsoft.com/office/drawing/2014/main" id="{AEEDF49F-E4B9-5A30-7DF5-356E6184B900}"/>
              </a:ext>
            </a:extLst>
          </p:cNvPr>
          <p:cNvSpPr>
            <a:spLocks noGrp="1"/>
          </p:cNvSpPr>
          <p:nvPr>
            <p:ph type="sldNum" sz="quarter" idx="12"/>
          </p:nvPr>
        </p:nvSpPr>
        <p:spPr/>
        <p:txBody>
          <a:bodyPr/>
          <a:lstStyle/>
          <a:p>
            <a:fld id="{C596C863-CE89-4A8A-A154-1C3FBDC0AA6D}" type="slidenum">
              <a:rPr lang="en-ZA" smtClean="0"/>
              <a:t>‹#›</a:t>
            </a:fld>
            <a:endParaRPr lang="en-ZA"/>
          </a:p>
        </p:txBody>
      </p:sp>
      <p:sp>
        <p:nvSpPr>
          <p:cNvPr id="8" name="Subtitle 2">
            <a:extLst>
              <a:ext uri="{FF2B5EF4-FFF2-40B4-BE49-F238E27FC236}">
                <a16:creationId xmlns:a16="http://schemas.microsoft.com/office/drawing/2014/main" id="{5A7598A8-6C32-BCA3-37AA-B5105C48B1C3}"/>
              </a:ext>
            </a:extLst>
          </p:cNvPr>
          <p:cNvSpPr>
            <a:spLocks noGrp="1"/>
          </p:cNvSpPr>
          <p:nvPr>
            <p:ph type="subTitle" idx="1"/>
          </p:nvPr>
        </p:nvSpPr>
        <p:spPr>
          <a:xfrm>
            <a:off x="2994025" y="3748769"/>
            <a:ext cx="6203950" cy="41048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156675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ured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A03E-3061-074C-58C6-7CE9BBF3DA9D}"/>
              </a:ext>
            </a:extLst>
          </p:cNvPr>
          <p:cNvSpPr>
            <a:spLocks noGrp="1"/>
          </p:cNvSpPr>
          <p:nvPr>
            <p:ph type="title"/>
          </p:nvPr>
        </p:nvSpPr>
        <p:spPr>
          <a:xfrm>
            <a:off x="838200" y="3003159"/>
            <a:ext cx="10515600" cy="580943"/>
          </a:xfrm>
        </p:spPr>
        <p:txBody>
          <a:bodyPr/>
          <a:lstStyle>
            <a:lvl1pPr algn="ctr">
              <a:defRPr/>
            </a:lvl1pPr>
          </a:lstStyle>
          <a:p>
            <a:r>
              <a:rPr lang="en-US"/>
              <a:t>Click to edit Master title style</a:t>
            </a:r>
            <a:endParaRPr lang="en-ZA"/>
          </a:p>
        </p:txBody>
      </p:sp>
      <p:sp>
        <p:nvSpPr>
          <p:cNvPr id="3" name="Date Placeholder 2">
            <a:extLst>
              <a:ext uri="{FF2B5EF4-FFF2-40B4-BE49-F238E27FC236}">
                <a16:creationId xmlns:a16="http://schemas.microsoft.com/office/drawing/2014/main" id="{867A10B7-569F-4964-25D0-EB7CB361E0A1}"/>
              </a:ext>
            </a:extLst>
          </p:cNvPr>
          <p:cNvSpPr>
            <a:spLocks noGrp="1"/>
          </p:cNvSpPr>
          <p:nvPr>
            <p:ph type="dt" sz="half" idx="10"/>
          </p:nvPr>
        </p:nvSpPr>
        <p:spPr/>
        <p:txBody>
          <a:bodyPr/>
          <a:lstStyle/>
          <a:p>
            <a:fld id="{D6BB1A3B-255C-42DB-B1F5-26C73B95B9E0}" type="datetime1">
              <a:rPr lang="en-ZA" smtClean="0"/>
              <a:t>2024/03/15</a:t>
            </a:fld>
            <a:endParaRPr lang="en-ZA"/>
          </a:p>
        </p:txBody>
      </p:sp>
      <p:sp>
        <p:nvSpPr>
          <p:cNvPr id="4" name="Footer Placeholder 3">
            <a:extLst>
              <a:ext uri="{FF2B5EF4-FFF2-40B4-BE49-F238E27FC236}">
                <a16:creationId xmlns:a16="http://schemas.microsoft.com/office/drawing/2014/main" id="{7E9E94CA-CA5A-975A-FA58-08120CA7E65B}"/>
              </a:ext>
            </a:extLst>
          </p:cNvPr>
          <p:cNvSpPr>
            <a:spLocks noGrp="1"/>
          </p:cNvSpPr>
          <p:nvPr>
            <p:ph type="ftr" sz="quarter" idx="11"/>
          </p:nvPr>
        </p:nvSpPr>
        <p:spPr/>
        <p:txBody>
          <a:bodyPr/>
          <a:lstStyle/>
          <a:p>
            <a:r>
              <a:rPr lang="en-ZA"/>
              <a:t>www.wds-sicap.com</a:t>
            </a:r>
          </a:p>
        </p:txBody>
      </p:sp>
      <p:sp>
        <p:nvSpPr>
          <p:cNvPr id="5" name="Slide Number Placeholder 4">
            <a:extLst>
              <a:ext uri="{FF2B5EF4-FFF2-40B4-BE49-F238E27FC236}">
                <a16:creationId xmlns:a16="http://schemas.microsoft.com/office/drawing/2014/main" id="{AEEDF49F-E4B9-5A30-7DF5-356E6184B900}"/>
              </a:ext>
            </a:extLst>
          </p:cNvPr>
          <p:cNvSpPr>
            <a:spLocks noGrp="1"/>
          </p:cNvSpPr>
          <p:nvPr>
            <p:ph type="sldNum" sz="quarter" idx="12"/>
          </p:nvPr>
        </p:nvSpPr>
        <p:spPr/>
        <p:txBody>
          <a:bodyPr/>
          <a:lstStyle/>
          <a:p>
            <a:fld id="{C596C863-CE89-4A8A-A154-1C3FBDC0AA6D}" type="slidenum">
              <a:rPr lang="en-ZA" smtClean="0"/>
              <a:t>‹#›</a:t>
            </a:fld>
            <a:endParaRPr lang="en-ZA"/>
          </a:p>
        </p:txBody>
      </p:sp>
      <p:sp>
        <p:nvSpPr>
          <p:cNvPr id="8" name="Subtitle 2">
            <a:extLst>
              <a:ext uri="{FF2B5EF4-FFF2-40B4-BE49-F238E27FC236}">
                <a16:creationId xmlns:a16="http://schemas.microsoft.com/office/drawing/2014/main" id="{5A7598A8-6C32-BCA3-37AA-B5105C48B1C3}"/>
              </a:ext>
            </a:extLst>
          </p:cNvPr>
          <p:cNvSpPr>
            <a:spLocks noGrp="1"/>
          </p:cNvSpPr>
          <p:nvPr>
            <p:ph type="subTitle" idx="1"/>
          </p:nvPr>
        </p:nvSpPr>
        <p:spPr>
          <a:xfrm>
            <a:off x="2994025" y="3748769"/>
            <a:ext cx="6203950" cy="41048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Tree>
    <p:extLst>
      <p:ext uri="{BB962C8B-B14F-4D97-AF65-F5344CB8AC3E}">
        <p14:creationId xmlns:p14="http://schemas.microsoft.com/office/powerpoint/2010/main" val="388975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FB58CA0-0559-E74F-BF45-A3A234952600}"/>
              </a:ext>
            </a:extLst>
          </p:cNvPr>
          <p:cNvSpPr>
            <a:spLocks noGrp="1"/>
          </p:cNvSpPr>
          <p:nvPr>
            <p:ph type="title"/>
          </p:nvPr>
        </p:nvSpPr>
        <p:spPr>
          <a:xfrm>
            <a:off x="838200" y="831459"/>
            <a:ext cx="10515600" cy="58094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8" name="Text Placeholder 2">
            <a:extLst>
              <a:ext uri="{FF2B5EF4-FFF2-40B4-BE49-F238E27FC236}">
                <a16:creationId xmlns:a16="http://schemas.microsoft.com/office/drawing/2014/main" id="{97EDFE08-2706-E750-098E-1B8646F5D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pic>
        <p:nvPicPr>
          <p:cNvPr id="9" name="Graphic 8">
            <a:extLst>
              <a:ext uri="{FF2B5EF4-FFF2-40B4-BE49-F238E27FC236}">
                <a16:creationId xmlns:a16="http://schemas.microsoft.com/office/drawing/2014/main" id="{E0030C11-F136-F342-AEDF-9AB3E83117B0}"/>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flipH="1">
            <a:off x="1" y="418234"/>
            <a:ext cx="245453" cy="843746"/>
          </a:xfrm>
          <a:prstGeom prst="rect">
            <a:avLst/>
          </a:prstGeom>
        </p:spPr>
      </p:pic>
      <p:sp>
        <p:nvSpPr>
          <p:cNvPr id="11" name="Date Placeholder 3">
            <a:extLst>
              <a:ext uri="{FF2B5EF4-FFF2-40B4-BE49-F238E27FC236}">
                <a16:creationId xmlns:a16="http://schemas.microsoft.com/office/drawing/2014/main" id="{51E5D41B-9433-67AB-410F-48F281825812}"/>
              </a:ext>
            </a:extLst>
          </p:cNvPr>
          <p:cNvSpPr>
            <a:spLocks noGrp="1"/>
          </p:cNvSpPr>
          <p:nvPr>
            <p:ph type="dt" sz="half" idx="2"/>
          </p:nvPr>
        </p:nvSpPr>
        <p:spPr>
          <a:xfrm>
            <a:off x="306803" y="6356351"/>
            <a:ext cx="1121697" cy="365125"/>
          </a:xfrm>
          <a:prstGeom prst="rect">
            <a:avLst/>
          </a:prstGeom>
        </p:spPr>
        <p:txBody>
          <a:bodyPr vert="horz" lIns="91440" tIns="45720" rIns="91440" bIns="45720" rtlCol="0" anchor="ctr"/>
          <a:lstStyle>
            <a:lvl1pPr algn="ctr">
              <a:defRPr sz="800" spc="290" baseline="0">
                <a:solidFill>
                  <a:schemeClr val="bg1"/>
                </a:solidFill>
                <a:latin typeface="TT Firs Neue" panose="02000503030000020004" pitchFamily="2" charset="0"/>
              </a:defRPr>
            </a:lvl1pPr>
          </a:lstStyle>
          <a:p>
            <a:fld id="{B8D7A63D-F2A7-4E63-9CCB-ADA85FB6DF2C}" type="datetime1">
              <a:rPr lang="en-ZA" smtClean="0"/>
              <a:t>2024/03/15</a:t>
            </a:fld>
            <a:endParaRPr lang="en-ZA"/>
          </a:p>
        </p:txBody>
      </p:sp>
      <p:sp>
        <p:nvSpPr>
          <p:cNvPr id="12" name="Footer Placeholder 4">
            <a:extLst>
              <a:ext uri="{FF2B5EF4-FFF2-40B4-BE49-F238E27FC236}">
                <a16:creationId xmlns:a16="http://schemas.microsoft.com/office/drawing/2014/main" id="{5EAB822D-8D69-35E6-12C7-8E46226DD745}"/>
              </a:ext>
            </a:extLst>
          </p:cNvPr>
          <p:cNvSpPr>
            <a:spLocks noGrp="1"/>
          </p:cNvSpPr>
          <p:nvPr>
            <p:ph type="ftr" sz="quarter" idx="3"/>
          </p:nvPr>
        </p:nvSpPr>
        <p:spPr>
          <a:xfrm>
            <a:off x="9139989" y="6356351"/>
            <a:ext cx="2162847" cy="365125"/>
          </a:xfrm>
          <a:prstGeom prst="rect">
            <a:avLst/>
          </a:prstGeom>
        </p:spPr>
        <p:txBody>
          <a:bodyPr vert="horz" lIns="91440" tIns="45720" rIns="91440" bIns="45720" rtlCol="0" anchor="ctr"/>
          <a:lstStyle>
            <a:lvl1pPr algn="ctr">
              <a:defRPr sz="800">
                <a:solidFill>
                  <a:schemeClr val="bg1"/>
                </a:solidFill>
                <a:latin typeface="TT Firs Neue" panose="02000503030000020004" pitchFamily="2" charset="0"/>
              </a:defRPr>
            </a:lvl1pPr>
          </a:lstStyle>
          <a:p>
            <a:r>
              <a:rPr lang="en-GB"/>
              <a:t>www.wds-sicap.com</a:t>
            </a:r>
            <a:endParaRPr lang="en-ZA"/>
          </a:p>
        </p:txBody>
      </p:sp>
      <p:sp>
        <p:nvSpPr>
          <p:cNvPr id="13" name="Slide Number Placeholder 5">
            <a:extLst>
              <a:ext uri="{FF2B5EF4-FFF2-40B4-BE49-F238E27FC236}">
                <a16:creationId xmlns:a16="http://schemas.microsoft.com/office/drawing/2014/main" id="{7DA104B6-263B-9930-BC7E-15B4319DA8A7}"/>
              </a:ext>
            </a:extLst>
          </p:cNvPr>
          <p:cNvSpPr>
            <a:spLocks noGrp="1"/>
          </p:cNvSpPr>
          <p:nvPr>
            <p:ph type="sldNum" sz="quarter" idx="4"/>
          </p:nvPr>
        </p:nvSpPr>
        <p:spPr>
          <a:xfrm>
            <a:off x="11302836" y="6356351"/>
            <a:ext cx="582356" cy="365125"/>
          </a:xfrm>
          <a:prstGeom prst="rect">
            <a:avLst/>
          </a:prstGeom>
        </p:spPr>
        <p:txBody>
          <a:bodyPr vert="horz" lIns="91440" tIns="45720" rIns="91440" bIns="45720" rtlCol="0" anchor="ctr"/>
          <a:lstStyle>
            <a:lvl1pPr algn="ctr">
              <a:defRPr sz="1000" b="1">
                <a:solidFill>
                  <a:schemeClr val="accent1"/>
                </a:solidFill>
                <a:latin typeface="TT Firs Neue" panose="02000503030000020004" pitchFamily="2" charset="0"/>
              </a:defRPr>
            </a:lvl1pPr>
          </a:lstStyle>
          <a:p>
            <a:fld id="{C596C863-CE89-4A8A-A154-1C3FBDC0AA6D}" type="slidenum">
              <a:rPr lang="en-ZA" smtClean="0"/>
              <a:pPr/>
              <a:t>‹#›</a:t>
            </a:fld>
            <a:endParaRPr lang="en-ZA"/>
          </a:p>
        </p:txBody>
      </p:sp>
      <p:sp>
        <p:nvSpPr>
          <p:cNvPr id="14" name="Rectangle: Single Corner Snipped 13">
            <a:extLst>
              <a:ext uri="{FF2B5EF4-FFF2-40B4-BE49-F238E27FC236}">
                <a16:creationId xmlns:a16="http://schemas.microsoft.com/office/drawing/2014/main" id="{8BB4768B-9111-39AB-6BA7-FB309AB80989}"/>
              </a:ext>
            </a:extLst>
          </p:cNvPr>
          <p:cNvSpPr/>
          <p:nvPr userDrawn="1"/>
        </p:nvSpPr>
        <p:spPr>
          <a:xfrm>
            <a:off x="306805" y="6356351"/>
            <a:ext cx="11578389" cy="361062"/>
          </a:xfrm>
          <a:prstGeom prst="snip1Rect">
            <a:avLst/>
          </a:prstGeom>
          <a:noFill/>
          <a:ln w="31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5" name="Straight Connector 14">
            <a:extLst>
              <a:ext uri="{FF2B5EF4-FFF2-40B4-BE49-F238E27FC236}">
                <a16:creationId xmlns:a16="http://schemas.microsoft.com/office/drawing/2014/main" id="{9CC93984-44E0-B0F0-577B-F2B175A55CE5}"/>
              </a:ext>
            </a:extLst>
          </p:cNvPr>
          <p:cNvCxnSpPr/>
          <p:nvPr userDrawn="1"/>
        </p:nvCxnSpPr>
        <p:spPr>
          <a:xfrm flipV="1">
            <a:off x="1428505" y="6356351"/>
            <a:ext cx="0" cy="3610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96AD20-61A4-D203-5A37-2353CCB6F931}"/>
              </a:ext>
            </a:extLst>
          </p:cNvPr>
          <p:cNvCxnSpPr/>
          <p:nvPr userDrawn="1"/>
        </p:nvCxnSpPr>
        <p:spPr>
          <a:xfrm flipV="1">
            <a:off x="11302837" y="6356351"/>
            <a:ext cx="0" cy="36106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7DFA7F-9511-C912-91E3-3880F7E279EF}"/>
              </a:ext>
            </a:extLst>
          </p:cNvPr>
          <p:cNvCxnSpPr/>
          <p:nvPr userDrawn="1"/>
        </p:nvCxnSpPr>
        <p:spPr>
          <a:xfrm flipV="1">
            <a:off x="9139989" y="6356351"/>
            <a:ext cx="0" cy="3610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B9E6D392-9F11-1B1F-4089-9FB81653B8E3}"/>
              </a:ext>
            </a:extLst>
          </p:cNvPr>
          <p:cNvSpPr txBox="1">
            <a:spLocks/>
          </p:cNvSpPr>
          <p:nvPr userDrawn="1"/>
        </p:nvSpPr>
        <p:spPr>
          <a:xfrm>
            <a:off x="1572179" y="6373102"/>
            <a:ext cx="7567809" cy="367156"/>
          </a:xfrm>
          <a:prstGeom prst="rect">
            <a:avLst/>
          </a:prstGeom>
        </p:spPr>
        <p:txBody>
          <a:bodyPr vert="horz" lIns="91440" tIns="45720" rIns="91440" bIns="45720" rtlCol="0" anchor="ctr"/>
          <a:lstStyle>
            <a:defPPr>
              <a:defRPr lang="en-US"/>
            </a:defPPr>
            <a:lvl1pPr marL="0" algn="ctr" defTabSz="914300" rtl="0" eaLnBrk="1" latinLnBrk="0" hangingPunct="1">
              <a:defRPr sz="1000" kern="1200">
                <a:solidFill>
                  <a:schemeClr val="tx1">
                    <a:tint val="75000"/>
                  </a:schemeClr>
                </a:solidFill>
                <a:latin typeface="TT Firs Neue" panose="02000503030000020004" pitchFamily="2" charset="0"/>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r>
              <a:rPr lang="en-GB" sz="800" spc="630" baseline="0">
                <a:solidFill>
                  <a:schemeClr val="bg1"/>
                </a:solidFill>
              </a:rPr>
              <a:t>SEAMLESS CONNECTIVITY IN A DIGITAL WORLD</a:t>
            </a:r>
            <a:endParaRPr lang="en-ZA" sz="800" spc="630" baseline="0">
              <a:solidFill>
                <a:schemeClr val="bg1"/>
              </a:solidFill>
            </a:endParaRPr>
          </a:p>
        </p:txBody>
      </p:sp>
      <p:pic>
        <p:nvPicPr>
          <p:cNvPr id="21" name="Graphic 20">
            <a:extLst>
              <a:ext uri="{FF2B5EF4-FFF2-40B4-BE49-F238E27FC236}">
                <a16:creationId xmlns:a16="http://schemas.microsoft.com/office/drawing/2014/main" id="{64187A11-13EA-A204-1A10-9F02D3014E1F}"/>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9943887" y="314263"/>
            <a:ext cx="1941307" cy="203375"/>
          </a:xfrm>
          <a:prstGeom prst="rect">
            <a:avLst/>
          </a:prstGeom>
        </p:spPr>
      </p:pic>
    </p:spTree>
    <p:extLst>
      <p:ext uri="{BB962C8B-B14F-4D97-AF65-F5344CB8AC3E}">
        <p14:creationId xmlns:p14="http://schemas.microsoft.com/office/powerpoint/2010/main" val="263947636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2" r:id="rId5"/>
    <p:sldLayoutId id="2147483687" r:id="rId6"/>
    <p:sldLayoutId id="2147483688" r:id="rId7"/>
    <p:sldLayoutId id="2147483689" r:id="rId8"/>
    <p:sldLayoutId id="2147483690" r:id="rId9"/>
    <p:sldLayoutId id="2147483691"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p:txStyles>
    <p:titleStyle>
      <a:lvl1pPr algn="l" defTabSz="914400" rtl="0" eaLnBrk="1" latinLnBrk="0" hangingPunct="1">
        <a:lnSpc>
          <a:spcPct val="90000"/>
        </a:lnSpc>
        <a:spcBef>
          <a:spcPct val="0"/>
        </a:spcBef>
        <a:buNone/>
        <a:defRPr sz="4400" kern="1200">
          <a:solidFill>
            <a:schemeClr val="bg1"/>
          </a:solidFill>
          <a:latin typeface="TT Firs Neue" panose="02000503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4.xml"/><Relationship Id="rId5" Type="http://schemas.openxmlformats.org/officeDocument/2006/relationships/image" Target="../media/image110.sv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 Id="rId9" Type="http://schemas.openxmlformats.org/officeDocument/2006/relationships/image" Target="../media/image118.svg"/></Relationships>
</file>

<file path=ppt/slides/_rels/slide2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4.xml"/><Relationship Id="rId5" Type="http://schemas.openxmlformats.org/officeDocument/2006/relationships/image" Target="../media/image96.sv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23.svg"/><Relationship Id="rId2" Type="http://schemas.openxmlformats.org/officeDocument/2006/relationships/image" Target="../media/image119.png"/><Relationship Id="rId1" Type="http://schemas.openxmlformats.org/officeDocument/2006/relationships/slideLayout" Target="../slideLayouts/slideLayout14.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svg"/><Relationship Id="rId21" Type="http://schemas.openxmlformats.org/officeDocument/2006/relationships/image" Target="../media/image37.jpeg"/><Relationship Id="rId34" Type="http://schemas.openxmlformats.org/officeDocument/2006/relationships/image" Target="../media/image5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image" Target="../media/image18.png"/><Relationship Id="rId16" Type="http://schemas.openxmlformats.org/officeDocument/2006/relationships/image" Target="../media/image32.jpe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jpe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sv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8.png"/><Relationship Id="rId26" Type="http://schemas.microsoft.com/office/2007/relationships/hdphoto" Target="../media/hdphoto6.wdp"/><Relationship Id="rId3" Type="http://schemas.openxmlformats.org/officeDocument/2006/relationships/image" Target="../media/image55.svg"/><Relationship Id="rId21" Type="http://schemas.openxmlformats.org/officeDocument/2006/relationships/image" Target="../media/image70.png"/><Relationship Id="rId7" Type="http://schemas.openxmlformats.org/officeDocument/2006/relationships/image" Target="../media/image58.svg"/><Relationship Id="rId12" Type="http://schemas.openxmlformats.org/officeDocument/2006/relationships/image" Target="../media/image63.sv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54.png"/><Relationship Id="rId16" Type="http://schemas.microsoft.com/office/2007/relationships/hdphoto" Target="../media/hdphoto4.wdp"/><Relationship Id="rId20" Type="http://schemas.openxmlformats.org/officeDocument/2006/relationships/image" Target="../media/image69.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3.png"/><Relationship Id="rId5" Type="http://schemas.microsoft.com/office/2007/relationships/hdphoto" Target="../media/hdphoto3.wdp"/><Relationship Id="rId15" Type="http://schemas.openxmlformats.org/officeDocument/2006/relationships/image" Target="../media/image66.png"/><Relationship Id="rId23" Type="http://schemas.openxmlformats.org/officeDocument/2006/relationships/image" Target="../media/image72.png"/><Relationship Id="rId10" Type="http://schemas.openxmlformats.org/officeDocument/2006/relationships/image" Target="../media/image61.png"/><Relationship Id="rId19" Type="http://schemas.microsoft.com/office/2007/relationships/hdphoto" Target="../media/hdphoto5.wdp"/><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BFC758-B0BA-B601-6C73-4570E94A8BF6}"/>
              </a:ext>
            </a:extLst>
          </p:cNvPr>
          <p:cNvSpPr>
            <a:spLocks noGrp="1"/>
          </p:cNvSpPr>
          <p:nvPr>
            <p:ph type="title"/>
          </p:nvPr>
        </p:nvSpPr>
        <p:spPr/>
        <p:txBody>
          <a:bodyPr>
            <a:noAutofit/>
          </a:bodyPr>
          <a:lstStyle/>
          <a:p>
            <a:r>
              <a:rPr lang="en-ZA" sz="3600"/>
              <a:t>Mobile Security Solutions</a:t>
            </a:r>
          </a:p>
        </p:txBody>
      </p:sp>
      <p:sp>
        <p:nvSpPr>
          <p:cNvPr id="3" name="Date Placeholder 2">
            <a:extLst>
              <a:ext uri="{FF2B5EF4-FFF2-40B4-BE49-F238E27FC236}">
                <a16:creationId xmlns:a16="http://schemas.microsoft.com/office/drawing/2014/main" id="{C6E5302A-50A3-7983-A564-36511A4AB716}"/>
              </a:ext>
            </a:extLst>
          </p:cNvPr>
          <p:cNvSpPr>
            <a:spLocks noGrp="1"/>
          </p:cNvSpPr>
          <p:nvPr>
            <p:ph type="dt" sz="half" idx="10"/>
          </p:nvPr>
        </p:nvSpPr>
        <p:spPr/>
        <p:txBody>
          <a:bodyPr/>
          <a:lstStyle/>
          <a:p>
            <a:fld id="{10BF49B2-9643-4561-8B9A-7E6C1105AA5A}" type="datetime1">
              <a:rPr lang="en-ZA" smtClean="0"/>
              <a:t>2024/03/15</a:t>
            </a:fld>
            <a:endParaRPr lang="en-ZA"/>
          </a:p>
        </p:txBody>
      </p:sp>
      <p:sp>
        <p:nvSpPr>
          <p:cNvPr id="4" name="Footer Placeholder 3">
            <a:extLst>
              <a:ext uri="{FF2B5EF4-FFF2-40B4-BE49-F238E27FC236}">
                <a16:creationId xmlns:a16="http://schemas.microsoft.com/office/drawing/2014/main" id="{230C5F81-A8F3-8F05-9F9B-87100F707768}"/>
              </a:ext>
            </a:extLst>
          </p:cNvPr>
          <p:cNvSpPr>
            <a:spLocks noGrp="1"/>
          </p:cNvSpPr>
          <p:nvPr>
            <p:ph type="ftr" sz="quarter" idx="11"/>
          </p:nvPr>
        </p:nvSpPr>
        <p:spPr/>
        <p:txBody>
          <a:bodyPr/>
          <a:lstStyle/>
          <a:p>
            <a:r>
              <a:rPr lang="en-GB"/>
              <a:t>www.wds-sicap.com</a:t>
            </a:r>
            <a:endParaRPr lang="en-ZA"/>
          </a:p>
        </p:txBody>
      </p:sp>
      <p:sp>
        <p:nvSpPr>
          <p:cNvPr id="5" name="Slide Number Placeholder 4">
            <a:extLst>
              <a:ext uri="{FF2B5EF4-FFF2-40B4-BE49-F238E27FC236}">
                <a16:creationId xmlns:a16="http://schemas.microsoft.com/office/drawing/2014/main" id="{4C9401D5-FF2D-D4CA-953C-AB074DEC2EB7}"/>
              </a:ext>
            </a:extLst>
          </p:cNvPr>
          <p:cNvSpPr>
            <a:spLocks noGrp="1"/>
          </p:cNvSpPr>
          <p:nvPr>
            <p:ph type="sldNum" sz="quarter" idx="12"/>
          </p:nvPr>
        </p:nvSpPr>
        <p:spPr/>
        <p:txBody>
          <a:bodyPr/>
          <a:lstStyle/>
          <a:p>
            <a:fld id="{C596C863-CE89-4A8A-A154-1C3FBDC0AA6D}" type="slidenum">
              <a:rPr lang="en-ZA" smtClean="0"/>
              <a:pPr/>
              <a:t>1</a:t>
            </a:fld>
            <a:endParaRPr lang="en-ZA"/>
          </a:p>
        </p:txBody>
      </p:sp>
      <p:sp>
        <p:nvSpPr>
          <p:cNvPr id="8" name="Subtitle 7">
            <a:extLst>
              <a:ext uri="{FF2B5EF4-FFF2-40B4-BE49-F238E27FC236}">
                <a16:creationId xmlns:a16="http://schemas.microsoft.com/office/drawing/2014/main" id="{E90B1422-BE5D-7AF0-FD01-7079B8B1ECCC}"/>
              </a:ext>
            </a:extLst>
          </p:cNvPr>
          <p:cNvSpPr>
            <a:spLocks noGrp="1"/>
          </p:cNvSpPr>
          <p:nvPr>
            <p:ph type="subTitle" idx="1"/>
          </p:nvPr>
        </p:nvSpPr>
        <p:spPr>
          <a:xfrm>
            <a:off x="838199" y="3680742"/>
            <a:ext cx="4562061" cy="860701"/>
          </a:xfrm>
        </p:spPr>
        <p:txBody>
          <a:bodyPr>
            <a:normAutofit fontScale="62500" lnSpcReduction="20000"/>
          </a:bodyPr>
          <a:lstStyle/>
          <a:p>
            <a:pPr>
              <a:lnSpc>
                <a:spcPct val="120000"/>
              </a:lnSpc>
            </a:pPr>
            <a:r>
              <a:rPr lang="en-US"/>
              <a:t>Enabling MNOs to conform cost-efficiently to the growing homeland security requirements </a:t>
            </a:r>
          </a:p>
        </p:txBody>
      </p:sp>
    </p:spTree>
    <p:extLst>
      <p:ext uri="{BB962C8B-B14F-4D97-AF65-F5344CB8AC3E}">
        <p14:creationId xmlns:p14="http://schemas.microsoft.com/office/powerpoint/2010/main" val="368778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Portfolio Overview</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10</a:t>
            </a:fld>
            <a:endParaRPr lang="en-ZA"/>
          </a:p>
        </p:txBody>
      </p:sp>
      <p:graphicFrame>
        <p:nvGraphicFramePr>
          <p:cNvPr id="25" name="Google Shape;354;p4">
            <a:extLst>
              <a:ext uri="{FF2B5EF4-FFF2-40B4-BE49-F238E27FC236}">
                <a16:creationId xmlns:a16="http://schemas.microsoft.com/office/drawing/2014/main" id="{7B55D41B-2E0F-73D6-9E06-18718ED6CA18}"/>
              </a:ext>
            </a:extLst>
          </p:cNvPr>
          <p:cNvGraphicFramePr/>
          <p:nvPr/>
        </p:nvGraphicFramePr>
        <p:xfrm>
          <a:off x="838200" y="1253808"/>
          <a:ext cx="10515602" cy="4955575"/>
        </p:xfrm>
        <a:graphic>
          <a:graphicData uri="http://schemas.openxmlformats.org/drawingml/2006/table">
            <a:tbl>
              <a:tblPr firstRow="1" firstCol="1" bandRow="1">
                <a:noFill/>
                <a:effectLst>
                  <a:outerShdw blurRad="50800" dist="38100" dir="2700000" algn="tl" rotWithShape="0">
                    <a:prstClr val="black">
                      <a:alpha val="40000"/>
                    </a:prstClr>
                  </a:outerShdw>
                </a:effectLst>
              </a:tblPr>
              <a:tblGrid>
                <a:gridCol w="983703">
                  <a:extLst>
                    <a:ext uri="{9D8B030D-6E8A-4147-A177-3AD203B41FA5}">
                      <a16:colId xmlns:a16="http://schemas.microsoft.com/office/drawing/2014/main" val="20000"/>
                    </a:ext>
                  </a:extLst>
                </a:gridCol>
                <a:gridCol w="930441">
                  <a:extLst>
                    <a:ext uri="{9D8B030D-6E8A-4147-A177-3AD203B41FA5}">
                      <a16:colId xmlns:a16="http://schemas.microsoft.com/office/drawing/2014/main" val="20001"/>
                    </a:ext>
                  </a:extLst>
                </a:gridCol>
                <a:gridCol w="932688">
                  <a:extLst>
                    <a:ext uri="{9D8B030D-6E8A-4147-A177-3AD203B41FA5}">
                      <a16:colId xmlns:a16="http://schemas.microsoft.com/office/drawing/2014/main" val="20002"/>
                    </a:ext>
                  </a:extLst>
                </a:gridCol>
                <a:gridCol w="941832">
                  <a:extLst>
                    <a:ext uri="{9D8B030D-6E8A-4147-A177-3AD203B41FA5}">
                      <a16:colId xmlns:a16="http://schemas.microsoft.com/office/drawing/2014/main" val="20003"/>
                    </a:ext>
                  </a:extLst>
                </a:gridCol>
                <a:gridCol w="923544">
                  <a:extLst>
                    <a:ext uri="{9D8B030D-6E8A-4147-A177-3AD203B41FA5}">
                      <a16:colId xmlns:a16="http://schemas.microsoft.com/office/drawing/2014/main" val="20004"/>
                    </a:ext>
                  </a:extLst>
                </a:gridCol>
                <a:gridCol w="923544">
                  <a:extLst>
                    <a:ext uri="{9D8B030D-6E8A-4147-A177-3AD203B41FA5}">
                      <a16:colId xmlns:a16="http://schemas.microsoft.com/office/drawing/2014/main" val="20005"/>
                    </a:ext>
                  </a:extLst>
                </a:gridCol>
                <a:gridCol w="941832">
                  <a:extLst>
                    <a:ext uri="{9D8B030D-6E8A-4147-A177-3AD203B41FA5}">
                      <a16:colId xmlns:a16="http://schemas.microsoft.com/office/drawing/2014/main" val="20006"/>
                    </a:ext>
                  </a:extLst>
                </a:gridCol>
                <a:gridCol w="950976">
                  <a:extLst>
                    <a:ext uri="{9D8B030D-6E8A-4147-A177-3AD203B41FA5}">
                      <a16:colId xmlns:a16="http://schemas.microsoft.com/office/drawing/2014/main" val="20007"/>
                    </a:ext>
                  </a:extLst>
                </a:gridCol>
                <a:gridCol w="969264">
                  <a:extLst>
                    <a:ext uri="{9D8B030D-6E8A-4147-A177-3AD203B41FA5}">
                      <a16:colId xmlns:a16="http://schemas.microsoft.com/office/drawing/2014/main" val="20008"/>
                    </a:ext>
                  </a:extLst>
                </a:gridCol>
                <a:gridCol w="960120">
                  <a:extLst>
                    <a:ext uri="{9D8B030D-6E8A-4147-A177-3AD203B41FA5}">
                      <a16:colId xmlns:a16="http://schemas.microsoft.com/office/drawing/2014/main" val="20009"/>
                    </a:ext>
                  </a:extLst>
                </a:gridCol>
                <a:gridCol w="1057658">
                  <a:extLst>
                    <a:ext uri="{9D8B030D-6E8A-4147-A177-3AD203B41FA5}">
                      <a16:colId xmlns:a16="http://schemas.microsoft.com/office/drawing/2014/main" val="20010"/>
                    </a:ext>
                  </a:extLst>
                </a:gridCol>
              </a:tblGrid>
              <a:tr h="490825">
                <a:tc>
                  <a:txBody>
                    <a:bodyPr/>
                    <a:lstStyle/>
                    <a:p>
                      <a:pPr marL="0" marR="0" lvl="0" indent="0" algn="r" rtl="0">
                        <a:spcBef>
                          <a:spcPts val="0"/>
                        </a:spcBef>
                        <a:spcAft>
                          <a:spcPts val="0"/>
                        </a:spcAft>
                        <a:buNone/>
                      </a:pPr>
                      <a:endParaRPr sz="1400" b="1">
                        <a:solidFill>
                          <a:schemeClr val="bg1"/>
                        </a:solidFill>
                        <a:latin typeface="Helvetica Light"/>
                        <a:ea typeface="Roboto"/>
                        <a:cs typeface="Roboto"/>
                        <a:sym typeface="Roboto"/>
                      </a:endParaRPr>
                    </a:p>
                  </a:txBody>
                  <a:tcPr marL="91450" marR="91450" marT="45725" marB="45725" anchor="ctr">
                    <a:lnL w="12700" cmpd="sng">
                      <a:noFill/>
                      <a:prstDash val="solid"/>
                    </a:lnL>
                    <a:lnR w="12700" cap="flat" cmpd="sng" algn="ctr">
                      <a:solidFill>
                        <a:srgbClr val="F15922"/>
                      </a:solidFill>
                      <a:prstDash val="solid"/>
                      <a:round/>
                      <a:headEnd type="none" w="med" len="med"/>
                      <a:tailEnd type="none" w="med" len="med"/>
                    </a:lnR>
                    <a:lnT w="12700" cmpd="sng">
                      <a:noFill/>
                      <a:prstDash val="soli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rtl="0">
                        <a:spcBef>
                          <a:spcPts val="0"/>
                        </a:spcBef>
                        <a:spcAft>
                          <a:spcPts val="0"/>
                        </a:spcAft>
                        <a:buNone/>
                      </a:pPr>
                      <a:r>
                        <a:rPr lang="en-GB" sz="1400" b="1" kern="1200">
                          <a:solidFill>
                            <a:schemeClr val="bg1"/>
                          </a:solidFill>
                          <a:latin typeface="Helvetica Light"/>
                          <a:ea typeface="Roboto"/>
                          <a:cs typeface="Roboto"/>
                          <a:sym typeface="Roboto"/>
                        </a:rPr>
                        <a:t>Detect</a:t>
                      </a:r>
                      <a:endParaRPr sz="1400" b="1" kern="1200">
                        <a:solidFill>
                          <a:schemeClr val="bg1"/>
                        </a:solidFill>
                        <a:latin typeface="Helvetica Light"/>
                        <a:ea typeface="Roboto"/>
                        <a:cs typeface="Roboto"/>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3E5DA9"/>
                    </a:solidFill>
                  </a:tcPr>
                </a:tc>
                <a:tc hMerge="1">
                  <a:txBody>
                    <a:bodyPr/>
                    <a:lstStyle/>
                    <a:p>
                      <a:endParaRPr lang="en-US"/>
                    </a:p>
                  </a:txBody>
                  <a:tcPr/>
                </a:tc>
                <a:tc gridSpan="2">
                  <a:txBody>
                    <a:bodyPr/>
                    <a:lstStyle/>
                    <a:p>
                      <a:pPr marL="0" marR="0" lvl="0" indent="0" algn="l" rtl="0">
                        <a:spcBef>
                          <a:spcPts val="0"/>
                        </a:spcBef>
                        <a:spcAft>
                          <a:spcPts val="0"/>
                        </a:spcAft>
                        <a:buNone/>
                      </a:pPr>
                      <a:r>
                        <a:rPr lang="en-GB" sz="1400" b="1" kern="1200">
                          <a:solidFill>
                            <a:schemeClr val="bg1"/>
                          </a:solidFill>
                          <a:latin typeface="Helvetica Light"/>
                          <a:ea typeface="Roboto"/>
                          <a:cs typeface="Roboto"/>
                          <a:sym typeface="Roboto"/>
                        </a:rPr>
                        <a:t>Act</a:t>
                      </a:r>
                      <a:endParaRPr sz="1400" b="1" kern="1200">
                        <a:solidFill>
                          <a:schemeClr val="bg1"/>
                        </a:solidFill>
                        <a:latin typeface="Helvetica Light"/>
                        <a:ea typeface="Roboto"/>
                        <a:cs typeface="Roboto"/>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535EA7"/>
                    </a:solidFill>
                  </a:tcPr>
                </a:tc>
                <a:tc hMerge="1">
                  <a:txBody>
                    <a:bodyPr/>
                    <a:lstStyle/>
                    <a:p>
                      <a:endParaRPr lang="en-US"/>
                    </a:p>
                  </a:txBody>
                  <a:tcPr/>
                </a:tc>
                <a:tc gridSpan="2">
                  <a:txBody>
                    <a:bodyPr/>
                    <a:lstStyle/>
                    <a:p>
                      <a:pPr marL="0" marR="0" lvl="0" indent="0" algn="l" rtl="0">
                        <a:spcBef>
                          <a:spcPts val="0"/>
                        </a:spcBef>
                        <a:spcAft>
                          <a:spcPts val="0"/>
                        </a:spcAft>
                        <a:buNone/>
                      </a:pPr>
                      <a:r>
                        <a:rPr lang="en-GB" sz="1400" b="1" kern="1200">
                          <a:solidFill>
                            <a:schemeClr val="bg1"/>
                          </a:solidFill>
                          <a:latin typeface="Helvetica Light"/>
                          <a:ea typeface="Roboto"/>
                          <a:cs typeface="Roboto"/>
                          <a:sym typeface="Roboto"/>
                        </a:rPr>
                        <a:t>Analyse</a:t>
                      </a:r>
                      <a:endParaRPr sz="1400" b="1" kern="1200">
                        <a:solidFill>
                          <a:schemeClr val="bg1"/>
                        </a:solidFill>
                        <a:latin typeface="Helvetica Light"/>
                        <a:ea typeface="Roboto"/>
                        <a:cs typeface="Roboto"/>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974293"/>
                    </a:solidFill>
                  </a:tcPr>
                </a:tc>
                <a:tc hMerge="1">
                  <a:txBody>
                    <a:bodyPr/>
                    <a:lstStyle/>
                    <a:p>
                      <a:endParaRPr lang="en-US"/>
                    </a:p>
                  </a:txBody>
                  <a:tcPr/>
                </a:tc>
                <a:tc gridSpan="2">
                  <a:txBody>
                    <a:bodyPr/>
                    <a:lstStyle/>
                    <a:p>
                      <a:pPr marL="0" marR="0" lvl="0" indent="0" algn="l" rtl="0">
                        <a:spcBef>
                          <a:spcPts val="0"/>
                        </a:spcBef>
                        <a:spcAft>
                          <a:spcPts val="0"/>
                        </a:spcAft>
                        <a:buNone/>
                      </a:pPr>
                      <a:r>
                        <a:rPr lang="en-GB" sz="1400" b="1" kern="1200">
                          <a:solidFill>
                            <a:schemeClr val="bg1"/>
                          </a:solidFill>
                          <a:latin typeface="Helvetica Light"/>
                          <a:ea typeface="Roboto"/>
                          <a:cs typeface="Roboto"/>
                          <a:sym typeface="Roboto"/>
                        </a:rPr>
                        <a:t>Monetize</a:t>
                      </a:r>
                      <a:endParaRPr sz="1400" b="1" kern="1200">
                        <a:solidFill>
                          <a:schemeClr val="bg1"/>
                        </a:solidFill>
                        <a:latin typeface="Helvetica Light"/>
                        <a:ea typeface="Roboto"/>
                        <a:cs typeface="Roboto"/>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C22E84"/>
                    </a:solidFill>
                  </a:tcPr>
                </a:tc>
                <a:tc hMerge="1">
                  <a:txBody>
                    <a:bodyPr/>
                    <a:lstStyle/>
                    <a:p>
                      <a:endParaRPr lang="en-US"/>
                    </a:p>
                  </a:txBody>
                  <a:tcPr/>
                </a:tc>
                <a:tc gridSpan="2">
                  <a:txBody>
                    <a:bodyPr/>
                    <a:lstStyle/>
                    <a:p>
                      <a:pPr marL="0" marR="0" lvl="0" indent="0" algn="l" rtl="0">
                        <a:spcBef>
                          <a:spcPts val="0"/>
                        </a:spcBef>
                        <a:spcAft>
                          <a:spcPts val="0"/>
                        </a:spcAft>
                        <a:buNone/>
                      </a:pPr>
                      <a:r>
                        <a:rPr lang="en-GB" sz="1400" b="1" kern="1200">
                          <a:solidFill>
                            <a:schemeClr val="bg1"/>
                          </a:solidFill>
                          <a:latin typeface="Helvetica Light"/>
                          <a:ea typeface="Roboto"/>
                          <a:cs typeface="Roboto"/>
                          <a:sym typeface="Roboto"/>
                        </a:rPr>
                        <a:t>Support</a:t>
                      </a:r>
                      <a:endParaRPr sz="1400" b="1" kern="1200">
                        <a:solidFill>
                          <a:schemeClr val="bg1"/>
                        </a:solidFill>
                        <a:latin typeface="Helvetica Light"/>
                        <a:ea typeface="Roboto"/>
                        <a:cs typeface="Roboto"/>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CD2955"/>
                    </a:solidFill>
                  </a:tcPr>
                </a:tc>
                <a:tc hMerge="1">
                  <a:txBody>
                    <a:bodyPr/>
                    <a:lstStyle/>
                    <a:p>
                      <a:endParaRPr lang="en-US"/>
                    </a:p>
                  </a:txBody>
                  <a:tcPr/>
                </a:tc>
                <a:extLst>
                  <a:ext uri="{0D108BD9-81ED-4DB2-BD59-A6C34878D82A}">
                    <a16:rowId xmlns:a16="http://schemas.microsoft.com/office/drawing/2014/main" val="10000"/>
                  </a:ext>
                </a:extLst>
              </a:tr>
              <a:tr h="744125">
                <a:tc rowSpan="2">
                  <a:txBody>
                    <a:bodyPr/>
                    <a:lstStyle/>
                    <a:p>
                      <a:pPr marL="0" marR="0" lvl="0" indent="0" algn="ctr" rtl="0">
                        <a:spcBef>
                          <a:spcPts val="0"/>
                        </a:spcBef>
                        <a:spcAft>
                          <a:spcPts val="0"/>
                        </a:spcAft>
                        <a:buNone/>
                      </a:pPr>
                      <a:endParaRPr lang="en-GB" sz="1000" b="0">
                        <a:solidFill>
                          <a:schemeClr val="bg1"/>
                        </a:solidFill>
                        <a:latin typeface="Helvetica Light"/>
                        <a:ea typeface="Roboto"/>
                        <a:cs typeface="Roboto"/>
                        <a:sym typeface="Roboto"/>
                      </a:endParaRPr>
                    </a:p>
                    <a:p>
                      <a:pPr marL="0" marR="0" lvl="0" indent="0" algn="ctr" rtl="0">
                        <a:spcBef>
                          <a:spcPts val="0"/>
                        </a:spcBef>
                        <a:spcAft>
                          <a:spcPts val="0"/>
                        </a:spcAft>
                        <a:buNone/>
                      </a:pPr>
                      <a:r>
                        <a:rPr lang="en-GB" sz="1000" b="1">
                          <a:solidFill>
                            <a:schemeClr val="bg1"/>
                          </a:solidFill>
                          <a:latin typeface="Helvetica Light"/>
                          <a:ea typeface="Roboto"/>
                          <a:cs typeface="Roboto"/>
                          <a:sym typeface="Roboto"/>
                        </a:rPr>
                        <a:t>Mobile </a:t>
                      </a:r>
                    </a:p>
                    <a:p>
                      <a:pPr marL="0" marR="0" lvl="0" indent="0" algn="ctr" rtl="0">
                        <a:spcBef>
                          <a:spcPts val="0"/>
                        </a:spcBef>
                        <a:spcAft>
                          <a:spcPts val="0"/>
                        </a:spcAft>
                        <a:buNone/>
                      </a:pPr>
                      <a:r>
                        <a:rPr lang="en-GB" sz="1000" b="1">
                          <a:solidFill>
                            <a:schemeClr val="bg1"/>
                          </a:solidFill>
                          <a:latin typeface="Helvetica Light"/>
                          <a:ea typeface="Roboto"/>
                          <a:cs typeface="Roboto"/>
                          <a:sym typeface="Roboto"/>
                        </a:rPr>
                        <a:t>&amp; Wearables</a:t>
                      </a:r>
                      <a:endParaRPr sz="1000" b="1">
                        <a:solidFill>
                          <a:schemeClr val="bg1"/>
                        </a:solidFill>
                        <a:latin typeface="Helvetica Light"/>
                      </a:endParaRPr>
                    </a:p>
                  </a:txBody>
                  <a:tcPr marL="91450" marR="91450" marT="45725" marB="45725">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3E5DA9"/>
                    </a:solidFill>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4125">
                <a:tc vMerge="1">
                  <a:txBody>
                    <a:bodyPr/>
                    <a:lstStyle/>
                    <a:p>
                      <a:endParaRPr lang="en-US"/>
                    </a:p>
                  </a:txBody>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4125">
                <a:tc rowSpan="2">
                  <a:txBody>
                    <a:bodyPr/>
                    <a:lstStyle/>
                    <a:p>
                      <a:pPr marL="0" marR="0" lvl="0" indent="0" algn="ctr" rtl="0">
                        <a:spcBef>
                          <a:spcPts val="0"/>
                        </a:spcBef>
                        <a:spcAft>
                          <a:spcPts val="0"/>
                        </a:spcAft>
                        <a:buNone/>
                      </a:pPr>
                      <a:endParaRPr lang="en-GB" sz="900" b="0">
                        <a:solidFill>
                          <a:schemeClr val="bg1"/>
                        </a:solidFill>
                        <a:latin typeface="Helvetica Light"/>
                        <a:ea typeface="Roboto"/>
                        <a:cs typeface="Roboto"/>
                        <a:sym typeface="Roboto"/>
                      </a:endParaRPr>
                    </a:p>
                    <a:p>
                      <a:pPr marL="0" marR="0" lvl="0" indent="0" algn="ctr" rtl="0">
                        <a:spcBef>
                          <a:spcPts val="0"/>
                        </a:spcBef>
                        <a:spcAft>
                          <a:spcPts val="0"/>
                        </a:spcAft>
                        <a:buNone/>
                      </a:pPr>
                      <a:r>
                        <a:rPr lang="en-GB" sz="1000" b="1">
                          <a:solidFill>
                            <a:schemeClr val="bg1"/>
                          </a:solidFill>
                          <a:latin typeface="Helvetica Light"/>
                          <a:ea typeface="Roboto"/>
                          <a:cs typeface="Roboto"/>
                          <a:sym typeface="Roboto"/>
                        </a:rPr>
                        <a:t>Broadband </a:t>
                      </a:r>
                    </a:p>
                    <a:p>
                      <a:pPr marL="0" marR="0" lvl="0" indent="0" algn="ctr" rtl="0">
                        <a:spcBef>
                          <a:spcPts val="0"/>
                        </a:spcBef>
                        <a:spcAft>
                          <a:spcPts val="0"/>
                        </a:spcAft>
                        <a:buNone/>
                      </a:pPr>
                      <a:r>
                        <a:rPr lang="en-GB" sz="1000" b="1">
                          <a:solidFill>
                            <a:schemeClr val="bg1"/>
                          </a:solidFill>
                          <a:latin typeface="Helvetica Light"/>
                          <a:ea typeface="Roboto"/>
                          <a:cs typeface="Roboto"/>
                          <a:sym typeface="Roboto"/>
                        </a:rPr>
                        <a:t>&amp; IoT</a:t>
                      </a:r>
                      <a:endParaRPr sz="1800" b="1">
                        <a:solidFill>
                          <a:schemeClr val="bg1"/>
                        </a:solidFill>
                        <a:latin typeface="Helvetica Light"/>
                      </a:endParaRPr>
                    </a:p>
                  </a:txBody>
                  <a:tcPr marL="91450" marR="91450" marT="45725" marB="45725">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4094A7"/>
                    </a:solidFill>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4125">
                <a:tc vMerge="1">
                  <a:txBody>
                    <a:bodyPr/>
                    <a:lstStyle/>
                    <a:p>
                      <a:endParaRPr lang="en-US"/>
                    </a:p>
                  </a:txBody>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44125">
                <a:tc rowSpan="2">
                  <a:txBody>
                    <a:bodyPr/>
                    <a:lstStyle/>
                    <a:p>
                      <a:pPr marL="0" marR="0" lvl="0" indent="0" algn="ctr" rtl="0">
                        <a:spcBef>
                          <a:spcPts val="0"/>
                        </a:spcBef>
                        <a:spcAft>
                          <a:spcPts val="0"/>
                        </a:spcAft>
                        <a:buNone/>
                      </a:pPr>
                      <a:endParaRPr lang="en-GB" sz="900" b="0">
                        <a:solidFill>
                          <a:schemeClr val="bg1"/>
                        </a:solidFill>
                        <a:latin typeface="Helvetica Light"/>
                        <a:ea typeface="Roboto"/>
                        <a:cs typeface="Roboto"/>
                        <a:sym typeface="Roboto"/>
                      </a:endParaRPr>
                    </a:p>
                    <a:p>
                      <a:pPr marL="0" marR="0" lvl="0" indent="0" algn="ctr" rtl="0">
                        <a:spcBef>
                          <a:spcPts val="0"/>
                        </a:spcBef>
                        <a:spcAft>
                          <a:spcPts val="0"/>
                        </a:spcAft>
                        <a:buNone/>
                      </a:pPr>
                      <a:r>
                        <a:rPr lang="en-GB" sz="1000" b="1">
                          <a:solidFill>
                            <a:schemeClr val="bg1"/>
                          </a:solidFill>
                          <a:latin typeface="Helvetica Light"/>
                          <a:ea typeface="Roboto"/>
                          <a:cs typeface="Roboto"/>
                          <a:sym typeface="Roboto"/>
                        </a:rPr>
                        <a:t>Subscriber Management</a:t>
                      </a:r>
                      <a:endParaRPr sz="1600" b="1">
                        <a:solidFill>
                          <a:schemeClr val="bg1"/>
                        </a:solidFill>
                        <a:latin typeface="Helvetica Light"/>
                      </a:endParaRPr>
                    </a:p>
                  </a:txBody>
                  <a:tcPr marL="91450" marR="91450" marT="45725" marB="45725">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solidFill>
                      <a:srgbClr val="46AEA4"/>
                    </a:solidFill>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44125">
                <a:tc vMerge="1">
                  <a:txBody>
                    <a:bodyPr/>
                    <a:lstStyle/>
                    <a:p>
                      <a:endParaRPr lang="en-US"/>
                    </a:p>
                  </a:txBody>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1">
                        <a:solidFill>
                          <a:schemeClr val="bg1"/>
                        </a:solidFill>
                        <a:latin typeface="Helvetica Light"/>
                      </a:endParaRPr>
                    </a:p>
                  </a:txBody>
                  <a:tcPr marL="91450" marR="91450" marT="45725" marB="45725" anchor="ctr">
                    <a:lnL w="12700" cap="flat" cmpd="sng" algn="ctr">
                      <a:solidFill>
                        <a:srgbClr val="F15922"/>
                      </a:solidFill>
                      <a:prstDash val="solid"/>
                      <a:round/>
                      <a:headEnd type="none" w="med" len="med"/>
                      <a:tailEnd type="none" w="med" len="med"/>
                    </a:lnL>
                    <a:lnR w="12700" cap="flat" cmpd="sng" algn="ctr">
                      <a:solidFill>
                        <a:srgbClr val="F15922"/>
                      </a:solidFill>
                      <a:prstDash val="solid"/>
                      <a:round/>
                      <a:headEnd type="none" w="med" len="med"/>
                      <a:tailEnd type="none" w="med" len="med"/>
                    </a:lnR>
                    <a:lnT w="12700" cap="flat" cmpd="sng" algn="ctr">
                      <a:solidFill>
                        <a:srgbClr val="F15922"/>
                      </a:solidFill>
                      <a:prstDash val="solid"/>
                      <a:round/>
                      <a:headEnd type="none" w="med" len="med"/>
                      <a:tailEnd type="none" w="med" len="med"/>
                    </a:lnT>
                    <a:lnB w="12700" cap="flat" cmpd="sng" algn="ctr">
                      <a:solidFill>
                        <a:srgbClr val="F1592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26" name="Google Shape;375;p4" descr="Smart Phone with solid fill">
            <a:extLst>
              <a:ext uri="{FF2B5EF4-FFF2-40B4-BE49-F238E27FC236}">
                <a16:creationId xmlns:a16="http://schemas.microsoft.com/office/drawing/2014/main" id="{F9F38047-6BCC-E6DF-3559-CA67CCEF100B}"/>
              </a:ext>
            </a:extLst>
          </p:cNvPr>
          <p:cNvPicPr preferRelativeResize="0"/>
          <p:nvPr/>
        </p:nvPicPr>
        <p:blipFill rotWithShape="1">
          <a:blip r:embed="rId2">
            <a:alphaModFix/>
          </a:blip>
          <a:srcRect/>
          <a:stretch/>
        </p:blipFill>
        <p:spPr>
          <a:xfrm>
            <a:off x="952697" y="2322739"/>
            <a:ext cx="741068" cy="741068"/>
          </a:xfrm>
          <a:prstGeom prst="rect">
            <a:avLst/>
          </a:prstGeom>
          <a:noFill/>
          <a:ln>
            <a:noFill/>
          </a:ln>
        </p:spPr>
      </p:pic>
      <p:pic>
        <p:nvPicPr>
          <p:cNvPr id="27" name="Google Shape;376;p4" descr="Wireless router with solid fill">
            <a:extLst>
              <a:ext uri="{FF2B5EF4-FFF2-40B4-BE49-F238E27FC236}">
                <a16:creationId xmlns:a16="http://schemas.microsoft.com/office/drawing/2014/main" id="{AE000D1E-1686-FDC2-6DCC-8FD3FACD9669}"/>
              </a:ext>
            </a:extLst>
          </p:cNvPr>
          <p:cNvPicPr preferRelativeResize="0"/>
          <p:nvPr/>
        </p:nvPicPr>
        <p:blipFill rotWithShape="1">
          <a:blip r:embed="rId3">
            <a:alphaModFix/>
          </a:blip>
          <a:srcRect/>
          <a:stretch/>
        </p:blipFill>
        <p:spPr>
          <a:xfrm>
            <a:off x="927295" y="3759539"/>
            <a:ext cx="793874" cy="793874"/>
          </a:xfrm>
          <a:prstGeom prst="rect">
            <a:avLst/>
          </a:prstGeom>
          <a:noFill/>
          <a:ln>
            <a:noFill/>
          </a:ln>
        </p:spPr>
      </p:pic>
      <p:pic>
        <p:nvPicPr>
          <p:cNvPr id="28" name="Google Shape;377;p4" descr="Group of men with solid fill">
            <a:extLst>
              <a:ext uri="{FF2B5EF4-FFF2-40B4-BE49-F238E27FC236}">
                <a16:creationId xmlns:a16="http://schemas.microsoft.com/office/drawing/2014/main" id="{971AAE68-439B-A1DA-7C86-47B6B5BEDFE0}"/>
              </a:ext>
            </a:extLst>
          </p:cNvPr>
          <p:cNvPicPr preferRelativeResize="0"/>
          <p:nvPr/>
        </p:nvPicPr>
        <p:blipFill rotWithShape="1">
          <a:blip r:embed="rId4">
            <a:alphaModFix/>
          </a:blip>
          <a:srcRect/>
          <a:stretch/>
        </p:blipFill>
        <p:spPr>
          <a:xfrm>
            <a:off x="927295" y="5278020"/>
            <a:ext cx="793874" cy="793874"/>
          </a:xfrm>
          <a:prstGeom prst="rect">
            <a:avLst/>
          </a:prstGeom>
          <a:noFill/>
          <a:ln>
            <a:noFill/>
          </a:ln>
        </p:spPr>
      </p:pic>
      <p:sp>
        <p:nvSpPr>
          <p:cNvPr id="29" name="Google Shape;355;p4">
            <a:extLst>
              <a:ext uri="{FF2B5EF4-FFF2-40B4-BE49-F238E27FC236}">
                <a16:creationId xmlns:a16="http://schemas.microsoft.com/office/drawing/2014/main" id="{1F2A551C-12E6-2805-D108-909E784C3153}"/>
              </a:ext>
            </a:extLst>
          </p:cNvPr>
          <p:cNvSpPr/>
          <p:nvPr/>
        </p:nvSpPr>
        <p:spPr>
          <a:xfrm>
            <a:off x="1881125" y="1836291"/>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Automatic Device Detection</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30" name="Google Shape;356;p4">
            <a:hlinkClick r:id="" action="ppaction://noaction"/>
            <a:extLst>
              <a:ext uri="{FF2B5EF4-FFF2-40B4-BE49-F238E27FC236}">
                <a16:creationId xmlns:a16="http://schemas.microsoft.com/office/drawing/2014/main" id="{2BEA6E43-682A-566E-6ED7-A6F055370043}"/>
              </a:ext>
            </a:extLst>
          </p:cNvPr>
          <p:cNvSpPr/>
          <p:nvPr/>
        </p:nvSpPr>
        <p:spPr>
          <a:xfrm>
            <a:off x="1892313" y="2542830"/>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Equipment Identity Register</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31" name="Google Shape;357;p4">
            <a:extLst>
              <a:ext uri="{FF2B5EF4-FFF2-40B4-BE49-F238E27FC236}">
                <a16:creationId xmlns:a16="http://schemas.microsoft.com/office/drawing/2014/main" id="{5E027D25-172E-F172-F6DF-4365E6059DD6}"/>
              </a:ext>
            </a:extLst>
          </p:cNvPr>
          <p:cNvSpPr/>
          <p:nvPr/>
        </p:nvSpPr>
        <p:spPr>
          <a:xfrm>
            <a:off x="2791215" y="1836290"/>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Auxiliary Data Connector</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32" name="Google Shape;358;p4">
            <a:hlinkClick r:id="" action="ppaction://noaction"/>
            <a:extLst>
              <a:ext uri="{FF2B5EF4-FFF2-40B4-BE49-F238E27FC236}">
                <a16:creationId xmlns:a16="http://schemas.microsoft.com/office/drawing/2014/main" id="{1D798F8A-8EDD-CC28-256A-55F7F4024B96}"/>
              </a:ext>
            </a:extLst>
          </p:cNvPr>
          <p:cNvSpPr/>
          <p:nvPr/>
        </p:nvSpPr>
        <p:spPr>
          <a:xfrm>
            <a:off x="3744445" y="1836290"/>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Advanced Device Management</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33" name="Google Shape;359;p4">
            <a:extLst>
              <a:ext uri="{FF2B5EF4-FFF2-40B4-BE49-F238E27FC236}">
                <a16:creationId xmlns:a16="http://schemas.microsoft.com/office/drawing/2014/main" id="{13811642-0C2E-51FD-3D73-22975FF1023D}"/>
              </a:ext>
            </a:extLst>
          </p:cNvPr>
          <p:cNvSpPr/>
          <p:nvPr/>
        </p:nvSpPr>
        <p:spPr>
          <a:xfrm>
            <a:off x="4671281" y="1832821"/>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Bulk APN Provisioning</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34" name="Google Shape;360;p4">
            <a:extLst>
              <a:ext uri="{FF2B5EF4-FFF2-40B4-BE49-F238E27FC236}">
                <a16:creationId xmlns:a16="http://schemas.microsoft.com/office/drawing/2014/main" id="{C32FE5B8-B9D8-44DB-C287-22BEE5E3DF9A}"/>
              </a:ext>
            </a:extLst>
          </p:cNvPr>
          <p:cNvSpPr/>
          <p:nvPr/>
        </p:nvSpPr>
        <p:spPr>
          <a:xfrm>
            <a:off x="3732727" y="2542830"/>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Messaging Gateway</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44" name="Google Shape;361;p4">
            <a:hlinkClick r:id="" action="ppaction://noaction"/>
            <a:extLst>
              <a:ext uri="{FF2B5EF4-FFF2-40B4-BE49-F238E27FC236}">
                <a16:creationId xmlns:a16="http://schemas.microsoft.com/office/drawing/2014/main" id="{6EDB189E-C305-3909-8641-348E82E56B83}"/>
              </a:ext>
            </a:extLst>
          </p:cNvPr>
          <p:cNvSpPr/>
          <p:nvPr/>
        </p:nvSpPr>
        <p:spPr>
          <a:xfrm>
            <a:off x="4671281" y="2560055"/>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Device Entitlement Server</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45" name="Google Shape;362;p4">
            <a:hlinkClick r:id="" action="ppaction://noaction"/>
            <a:extLst>
              <a:ext uri="{FF2B5EF4-FFF2-40B4-BE49-F238E27FC236}">
                <a16:creationId xmlns:a16="http://schemas.microsoft.com/office/drawing/2014/main" id="{90BD7E93-495C-CBC6-ACCA-BA7262023674}"/>
              </a:ext>
            </a:extLst>
          </p:cNvPr>
          <p:cNvSpPr/>
          <p:nvPr/>
        </p:nvSpPr>
        <p:spPr>
          <a:xfrm>
            <a:off x="5598117" y="1836290"/>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Device Specification Database</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46" name="Google Shape;363;p4">
            <a:extLst>
              <a:ext uri="{FF2B5EF4-FFF2-40B4-BE49-F238E27FC236}">
                <a16:creationId xmlns:a16="http://schemas.microsoft.com/office/drawing/2014/main" id="{F376FF37-0977-FD57-BC15-C0E8E29A9F10}"/>
              </a:ext>
            </a:extLst>
          </p:cNvPr>
          <p:cNvSpPr/>
          <p:nvPr/>
        </p:nvSpPr>
        <p:spPr>
          <a:xfrm>
            <a:off x="6524953" y="1826555"/>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Live Device Analytics</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47" name="Google Shape;364;p4">
            <a:extLst>
              <a:ext uri="{FF2B5EF4-FFF2-40B4-BE49-F238E27FC236}">
                <a16:creationId xmlns:a16="http://schemas.microsoft.com/office/drawing/2014/main" id="{D9736606-B676-D3F8-FDA4-7AB43C1D6879}"/>
              </a:ext>
            </a:extLst>
          </p:cNvPr>
          <p:cNvSpPr/>
          <p:nvPr/>
        </p:nvSpPr>
        <p:spPr>
          <a:xfrm>
            <a:off x="7478183" y="1813255"/>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App Promotion</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48" name="Google Shape;365;p4">
            <a:hlinkClick r:id="" action="ppaction://noaction"/>
            <a:extLst>
              <a:ext uri="{FF2B5EF4-FFF2-40B4-BE49-F238E27FC236}">
                <a16:creationId xmlns:a16="http://schemas.microsoft.com/office/drawing/2014/main" id="{CE4E65B9-8D68-8932-B57D-997A42744776}"/>
              </a:ext>
            </a:extLst>
          </p:cNvPr>
          <p:cNvSpPr/>
          <p:nvPr/>
        </p:nvSpPr>
        <p:spPr>
          <a:xfrm>
            <a:off x="8430336" y="1818046"/>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USSD Menu Browser</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49" name="Google Shape;366;p4">
            <a:hlinkClick r:id="" action="ppaction://noaction"/>
            <a:extLst>
              <a:ext uri="{FF2B5EF4-FFF2-40B4-BE49-F238E27FC236}">
                <a16:creationId xmlns:a16="http://schemas.microsoft.com/office/drawing/2014/main" id="{7D762890-A679-C29D-40FF-27ECF998C8E2}"/>
              </a:ext>
            </a:extLst>
          </p:cNvPr>
          <p:cNvSpPr/>
          <p:nvPr/>
        </p:nvSpPr>
        <p:spPr>
          <a:xfrm>
            <a:off x="8425375" y="2526088"/>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Campaign Manager</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0" name="Google Shape;367;p4">
            <a:extLst>
              <a:ext uri="{FF2B5EF4-FFF2-40B4-BE49-F238E27FC236}">
                <a16:creationId xmlns:a16="http://schemas.microsoft.com/office/drawing/2014/main" id="{27F33147-25C8-638E-B5FF-AC36041F796C}"/>
              </a:ext>
            </a:extLst>
          </p:cNvPr>
          <p:cNvSpPr/>
          <p:nvPr/>
        </p:nvSpPr>
        <p:spPr>
          <a:xfrm>
            <a:off x="9388860" y="1818046"/>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Testing-as-a-Service</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1" name="Google Shape;368;p4">
            <a:extLst>
              <a:ext uri="{FF2B5EF4-FFF2-40B4-BE49-F238E27FC236}">
                <a16:creationId xmlns:a16="http://schemas.microsoft.com/office/drawing/2014/main" id="{89F8CABC-62DB-5302-9155-830E1AB00B41}"/>
              </a:ext>
            </a:extLst>
          </p:cNvPr>
          <p:cNvSpPr/>
          <p:nvPr/>
        </p:nvSpPr>
        <p:spPr>
          <a:xfrm>
            <a:off x="1881125" y="3316413"/>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Broadband Device Detection</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2" name="Google Shape;369;p4">
            <a:extLst>
              <a:ext uri="{FF2B5EF4-FFF2-40B4-BE49-F238E27FC236}">
                <a16:creationId xmlns:a16="http://schemas.microsoft.com/office/drawing/2014/main" id="{71DBDC51-4E03-275A-5344-5A6348DE81A9}"/>
              </a:ext>
            </a:extLst>
          </p:cNvPr>
          <p:cNvSpPr/>
          <p:nvPr/>
        </p:nvSpPr>
        <p:spPr>
          <a:xfrm>
            <a:off x="3752700" y="3330681"/>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Broadband Device Management</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3" name="Google Shape;370;p4">
            <a:extLst>
              <a:ext uri="{FF2B5EF4-FFF2-40B4-BE49-F238E27FC236}">
                <a16:creationId xmlns:a16="http://schemas.microsoft.com/office/drawing/2014/main" id="{B08923EF-7298-2464-FF8C-6820B6FBAC62}"/>
              </a:ext>
            </a:extLst>
          </p:cNvPr>
          <p:cNvSpPr/>
          <p:nvPr/>
        </p:nvSpPr>
        <p:spPr>
          <a:xfrm>
            <a:off x="4671281" y="4051874"/>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IoT Device Management</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4" name="Google Shape;371;p4">
            <a:extLst>
              <a:ext uri="{FF2B5EF4-FFF2-40B4-BE49-F238E27FC236}">
                <a16:creationId xmlns:a16="http://schemas.microsoft.com/office/drawing/2014/main" id="{D921F921-0D09-8742-256B-32E22DF191A7}"/>
              </a:ext>
            </a:extLst>
          </p:cNvPr>
          <p:cNvSpPr/>
          <p:nvPr/>
        </p:nvSpPr>
        <p:spPr>
          <a:xfrm>
            <a:off x="5598116" y="3310972"/>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Broadband Analytics</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5" name="Google Shape;372;p4">
            <a:extLst>
              <a:ext uri="{FF2B5EF4-FFF2-40B4-BE49-F238E27FC236}">
                <a16:creationId xmlns:a16="http://schemas.microsoft.com/office/drawing/2014/main" id="{AF9ED98D-55D0-6CEF-0573-CE75CB6A959E}"/>
              </a:ext>
            </a:extLst>
          </p:cNvPr>
          <p:cNvSpPr/>
          <p:nvPr/>
        </p:nvSpPr>
        <p:spPr>
          <a:xfrm>
            <a:off x="3744446" y="4770276"/>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eSIM Management</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6" name="Google Shape;373;p4">
            <a:hlinkClick r:id="" action="ppaction://noaction"/>
            <a:extLst>
              <a:ext uri="{FF2B5EF4-FFF2-40B4-BE49-F238E27FC236}">
                <a16:creationId xmlns:a16="http://schemas.microsoft.com/office/drawing/2014/main" id="{FF187E0A-075B-0221-6468-102589AE57AB}"/>
              </a:ext>
            </a:extLst>
          </p:cNvPr>
          <p:cNvSpPr/>
          <p:nvPr/>
        </p:nvSpPr>
        <p:spPr>
          <a:xfrm>
            <a:off x="4668044" y="5507077"/>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Physical SIM Management</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7" name="Google Shape;374;p4">
            <a:extLst>
              <a:ext uri="{FF2B5EF4-FFF2-40B4-BE49-F238E27FC236}">
                <a16:creationId xmlns:a16="http://schemas.microsoft.com/office/drawing/2014/main" id="{F66EC280-1313-F616-216D-FA7C0483B37A}"/>
              </a:ext>
            </a:extLst>
          </p:cNvPr>
          <p:cNvSpPr/>
          <p:nvPr/>
        </p:nvSpPr>
        <p:spPr>
          <a:xfrm>
            <a:off x="2794013" y="4044168"/>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IoT Device Detection</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8" name="Google Shape;383;p4">
            <a:extLst>
              <a:ext uri="{FF2B5EF4-FFF2-40B4-BE49-F238E27FC236}">
                <a16:creationId xmlns:a16="http://schemas.microsoft.com/office/drawing/2014/main" id="{D176A63D-0DB3-F9D5-19F7-E3E06DC4A5CC}"/>
              </a:ext>
            </a:extLst>
          </p:cNvPr>
          <p:cNvSpPr/>
          <p:nvPr/>
        </p:nvSpPr>
        <p:spPr>
          <a:xfrm>
            <a:off x="7468261" y="4770275"/>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Provisioning on-demand </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59" name="Google Shape;384;p4">
            <a:extLst>
              <a:ext uri="{FF2B5EF4-FFF2-40B4-BE49-F238E27FC236}">
                <a16:creationId xmlns:a16="http://schemas.microsoft.com/office/drawing/2014/main" id="{9221703E-E4E0-2C96-7F80-C9D2830C6358}"/>
              </a:ext>
            </a:extLst>
          </p:cNvPr>
          <p:cNvSpPr/>
          <p:nvPr/>
        </p:nvSpPr>
        <p:spPr>
          <a:xfrm>
            <a:off x="10401854" y="2567760"/>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Knowledge-as-a-Service</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0" name="Google Shape;400;p4">
            <a:hlinkClick r:id="" action="ppaction://noaction"/>
            <a:extLst>
              <a:ext uri="{FF2B5EF4-FFF2-40B4-BE49-F238E27FC236}">
                <a16:creationId xmlns:a16="http://schemas.microsoft.com/office/drawing/2014/main" id="{DAC65397-2013-F437-732D-F8073291224B}"/>
              </a:ext>
            </a:extLst>
          </p:cNvPr>
          <p:cNvSpPr/>
          <p:nvPr/>
        </p:nvSpPr>
        <p:spPr>
          <a:xfrm>
            <a:off x="7468262" y="2526841"/>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Wearables Monetisation</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1" name="Google Shape;402;p4">
            <a:extLst>
              <a:ext uri="{FF2B5EF4-FFF2-40B4-BE49-F238E27FC236}">
                <a16:creationId xmlns:a16="http://schemas.microsoft.com/office/drawing/2014/main" id="{93D43107-C398-8157-E52E-8B938C250C16}"/>
              </a:ext>
            </a:extLst>
          </p:cNvPr>
          <p:cNvSpPr/>
          <p:nvPr/>
        </p:nvSpPr>
        <p:spPr>
          <a:xfrm>
            <a:off x="3732726" y="5507714"/>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SDK Self Care</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2" name="Google Shape;403;p4">
            <a:extLst>
              <a:ext uri="{FF2B5EF4-FFF2-40B4-BE49-F238E27FC236}">
                <a16:creationId xmlns:a16="http://schemas.microsoft.com/office/drawing/2014/main" id="{3EFD5185-F0D6-E51F-8A64-FAC270FB4B00}"/>
              </a:ext>
            </a:extLst>
          </p:cNvPr>
          <p:cNvSpPr/>
          <p:nvPr/>
        </p:nvSpPr>
        <p:spPr>
          <a:xfrm>
            <a:off x="7478182" y="3316412"/>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MAP Monetize</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3" name="Google Shape;404;p4">
            <a:extLst>
              <a:ext uri="{FF2B5EF4-FFF2-40B4-BE49-F238E27FC236}">
                <a16:creationId xmlns:a16="http://schemas.microsoft.com/office/drawing/2014/main" id="{D3FC726B-5422-C237-CA5C-2602A6A2C1D7}"/>
              </a:ext>
            </a:extLst>
          </p:cNvPr>
          <p:cNvSpPr/>
          <p:nvPr/>
        </p:nvSpPr>
        <p:spPr>
          <a:xfrm>
            <a:off x="9406189" y="3316412"/>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Managed Operations</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4" name="Google Shape;405;p4">
            <a:extLst>
              <a:ext uri="{FF2B5EF4-FFF2-40B4-BE49-F238E27FC236}">
                <a16:creationId xmlns:a16="http://schemas.microsoft.com/office/drawing/2014/main" id="{AA1A02D8-59A3-744E-A3A7-C29C4C061FFD}"/>
              </a:ext>
            </a:extLst>
          </p:cNvPr>
          <p:cNvSpPr/>
          <p:nvPr/>
        </p:nvSpPr>
        <p:spPr>
          <a:xfrm>
            <a:off x="10379995" y="4039133"/>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NOC Shadowing</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5" name="Google Shape;406;p4">
            <a:extLst>
              <a:ext uri="{FF2B5EF4-FFF2-40B4-BE49-F238E27FC236}">
                <a16:creationId xmlns:a16="http://schemas.microsoft.com/office/drawing/2014/main" id="{0EFA504F-39FD-A22C-124F-EA37E91444A8}"/>
              </a:ext>
            </a:extLst>
          </p:cNvPr>
          <p:cNvSpPr/>
          <p:nvPr/>
        </p:nvSpPr>
        <p:spPr>
          <a:xfrm>
            <a:off x="9388859" y="4039133"/>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Managed </a:t>
            </a:r>
            <a:endParaRPr sz="800">
              <a:solidFill>
                <a:schemeClr val="bg1"/>
              </a:solidFill>
              <a:latin typeface="Helvetica Light" panose="020B0403020202020204"/>
              <a:ea typeface="Roboto" panose="02000000000000000000" pitchFamily="2" charset="0"/>
              <a:cs typeface="Roboto" panose="02000000000000000000" pitchFamily="2" charset="0"/>
            </a:endParaRPr>
          </a:p>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Cloud</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6" name="Google Shape;407;p4">
            <a:extLst>
              <a:ext uri="{FF2B5EF4-FFF2-40B4-BE49-F238E27FC236}">
                <a16:creationId xmlns:a16="http://schemas.microsoft.com/office/drawing/2014/main" id="{CB0B0F19-99EB-C554-D65A-EF1DA7FF3678}"/>
              </a:ext>
            </a:extLst>
          </p:cNvPr>
          <p:cNvSpPr/>
          <p:nvPr/>
        </p:nvSpPr>
        <p:spPr>
          <a:xfrm>
            <a:off x="10379995" y="3316412"/>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Service</a:t>
            </a:r>
            <a:endParaRPr sz="800">
              <a:solidFill>
                <a:schemeClr val="bg1"/>
              </a:solidFill>
              <a:latin typeface="Helvetica Light" panose="020B0403020202020204"/>
              <a:ea typeface="Roboto" panose="02000000000000000000" pitchFamily="2" charset="0"/>
              <a:cs typeface="Roboto" panose="02000000000000000000" pitchFamily="2" charset="0"/>
            </a:endParaRPr>
          </a:p>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Assurance</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7" name="Google Shape;408;p4">
            <a:extLst>
              <a:ext uri="{FF2B5EF4-FFF2-40B4-BE49-F238E27FC236}">
                <a16:creationId xmlns:a16="http://schemas.microsoft.com/office/drawing/2014/main" id="{C5DBA8CF-431B-5E9D-18A3-A8AD41AFBF9E}"/>
              </a:ext>
            </a:extLst>
          </p:cNvPr>
          <p:cNvSpPr/>
          <p:nvPr/>
        </p:nvSpPr>
        <p:spPr>
          <a:xfrm>
            <a:off x="6551009" y="4059748"/>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IoT Analytics</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8" name="Google Shape;409;p4">
            <a:extLst>
              <a:ext uri="{FF2B5EF4-FFF2-40B4-BE49-F238E27FC236}">
                <a16:creationId xmlns:a16="http://schemas.microsoft.com/office/drawing/2014/main" id="{9B5F9035-335A-56F5-6144-D1CCB1B4FC9A}"/>
              </a:ext>
            </a:extLst>
          </p:cNvPr>
          <p:cNvSpPr/>
          <p:nvPr/>
        </p:nvSpPr>
        <p:spPr>
          <a:xfrm>
            <a:off x="8425019" y="5526313"/>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Mobile Money</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69" name="Google Shape;410;p4">
            <a:extLst>
              <a:ext uri="{FF2B5EF4-FFF2-40B4-BE49-F238E27FC236}">
                <a16:creationId xmlns:a16="http://schemas.microsoft.com/office/drawing/2014/main" id="{E7358CD6-3F6C-EA99-C5CE-AD03D37D32F8}"/>
              </a:ext>
            </a:extLst>
          </p:cNvPr>
          <p:cNvSpPr/>
          <p:nvPr/>
        </p:nvSpPr>
        <p:spPr>
          <a:xfrm>
            <a:off x="8425375" y="4770275"/>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Billing</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pic>
        <p:nvPicPr>
          <p:cNvPr id="70" name="Google Shape;378;p4" descr="Magnifying glass with solid fill">
            <a:extLst>
              <a:ext uri="{FF2B5EF4-FFF2-40B4-BE49-F238E27FC236}">
                <a16:creationId xmlns:a16="http://schemas.microsoft.com/office/drawing/2014/main" id="{535CAC5C-32A6-DDD6-DE70-83A74983F39F}"/>
              </a:ext>
            </a:extLst>
          </p:cNvPr>
          <p:cNvPicPr preferRelativeResize="0"/>
          <p:nvPr/>
        </p:nvPicPr>
        <p:blipFill rotWithShape="1">
          <a:blip r:embed="rId5">
            <a:alphaModFix/>
          </a:blip>
          <a:srcRect/>
          <a:stretch/>
        </p:blipFill>
        <p:spPr>
          <a:xfrm>
            <a:off x="3236051" y="1317438"/>
            <a:ext cx="389406" cy="389406"/>
          </a:xfrm>
          <a:prstGeom prst="rect">
            <a:avLst/>
          </a:prstGeom>
          <a:noFill/>
          <a:ln>
            <a:noFill/>
          </a:ln>
        </p:spPr>
      </p:pic>
      <p:pic>
        <p:nvPicPr>
          <p:cNvPr id="71" name="Google Shape;379;p4" descr="Gears with solid fill">
            <a:extLst>
              <a:ext uri="{FF2B5EF4-FFF2-40B4-BE49-F238E27FC236}">
                <a16:creationId xmlns:a16="http://schemas.microsoft.com/office/drawing/2014/main" id="{6DC2EC86-6EED-3E72-1126-9D5A8F055A80}"/>
              </a:ext>
            </a:extLst>
          </p:cNvPr>
          <p:cNvPicPr preferRelativeResize="0"/>
          <p:nvPr/>
        </p:nvPicPr>
        <p:blipFill rotWithShape="1">
          <a:blip r:embed="rId6">
            <a:alphaModFix/>
          </a:blip>
          <a:srcRect/>
          <a:stretch/>
        </p:blipFill>
        <p:spPr>
          <a:xfrm>
            <a:off x="5115778" y="1306169"/>
            <a:ext cx="389407" cy="389407"/>
          </a:xfrm>
          <a:prstGeom prst="rect">
            <a:avLst/>
          </a:prstGeom>
          <a:noFill/>
          <a:ln>
            <a:noFill/>
          </a:ln>
        </p:spPr>
      </p:pic>
      <p:pic>
        <p:nvPicPr>
          <p:cNvPr id="72" name="Google Shape;380;p4" descr="Statistics with solid fill">
            <a:extLst>
              <a:ext uri="{FF2B5EF4-FFF2-40B4-BE49-F238E27FC236}">
                <a16:creationId xmlns:a16="http://schemas.microsoft.com/office/drawing/2014/main" id="{BCA0A835-83AD-44ED-ACA3-50B10FCBCE61}"/>
              </a:ext>
            </a:extLst>
          </p:cNvPr>
          <p:cNvPicPr preferRelativeResize="0"/>
          <p:nvPr/>
        </p:nvPicPr>
        <p:blipFill rotWithShape="1">
          <a:blip r:embed="rId7">
            <a:alphaModFix/>
          </a:blip>
          <a:srcRect/>
          <a:stretch/>
        </p:blipFill>
        <p:spPr>
          <a:xfrm>
            <a:off x="6972687" y="1296870"/>
            <a:ext cx="389407" cy="389407"/>
          </a:xfrm>
          <a:prstGeom prst="rect">
            <a:avLst/>
          </a:prstGeom>
          <a:noFill/>
          <a:ln>
            <a:noFill/>
          </a:ln>
        </p:spPr>
      </p:pic>
      <p:pic>
        <p:nvPicPr>
          <p:cNvPr id="73" name="Google Shape;381;p4" descr="Dollar with solid fill">
            <a:extLst>
              <a:ext uri="{FF2B5EF4-FFF2-40B4-BE49-F238E27FC236}">
                <a16:creationId xmlns:a16="http://schemas.microsoft.com/office/drawing/2014/main" id="{2641B034-7303-4D63-FDD0-E1688CB87B5A}"/>
              </a:ext>
            </a:extLst>
          </p:cNvPr>
          <p:cNvPicPr preferRelativeResize="0"/>
          <p:nvPr/>
        </p:nvPicPr>
        <p:blipFill rotWithShape="1">
          <a:blip r:embed="rId8">
            <a:alphaModFix/>
          </a:blip>
          <a:srcRect/>
          <a:stretch/>
        </p:blipFill>
        <p:spPr>
          <a:xfrm>
            <a:off x="8981365" y="1296870"/>
            <a:ext cx="389407" cy="389407"/>
          </a:xfrm>
          <a:prstGeom prst="rect">
            <a:avLst/>
          </a:prstGeom>
          <a:noFill/>
          <a:ln>
            <a:noFill/>
          </a:ln>
        </p:spPr>
      </p:pic>
      <p:pic>
        <p:nvPicPr>
          <p:cNvPr id="74" name="Google Shape;382;p4" descr="Clipboard with solid fill">
            <a:extLst>
              <a:ext uri="{FF2B5EF4-FFF2-40B4-BE49-F238E27FC236}">
                <a16:creationId xmlns:a16="http://schemas.microsoft.com/office/drawing/2014/main" id="{AE24B20A-620B-68FA-252E-9E34B69671FD}"/>
              </a:ext>
            </a:extLst>
          </p:cNvPr>
          <p:cNvPicPr preferRelativeResize="0"/>
          <p:nvPr/>
        </p:nvPicPr>
        <p:blipFill rotWithShape="1">
          <a:blip r:embed="rId9">
            <a:alphaModFix/>
          </a:blip>
          <a:srcRect/>
          <a:stretch/>
        </p:blipFill>
        <p:spPr>
          <a:xfrm>
            <a:off x="10861093" y="1296870"/>
            <a:ext cx="389407" cy="389407"/>
          </a:xfrm>
          <a:prstGeom prst="rect">
            <a:avLst/>
          </a:prstGeom>
          <a:noFill/>
          <a:ln>
            <a:noFill/>
          </a:ln>
        </p:spPr>
      </p:pic>
      <p:sp>
        <p:nvSpPr>
          <p:cNvPr id="75" name="Google Shape;410;p4">
            <a:extLst>
              <a:ext uri="{FF2B5EF4-FFF2-40B4-BE49-F238E27FC236}">
                <a16:creationId xmlns:a16="http://schemas.microsoft.com/office/drawing/2014/main" id="{F48825C5-1148-CBDD-4F2B-8BCCF188CDD5}"/>
              </a:ext>
            </a:extLst>
          </p:cNvPr>
          <p:cNvSpPr/>
          <p:nvPr/>
        </p:nvSpPr>
        <p:spPr>
          <a:xfrm>
            <a:off x="10413359" y="5526313"/>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Contact Centre as a Service</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76" name="Google Shape;410;p4">
            <a:extLst>
              <a:ext uri="{FF2B5EF4-FFF2-40B4-BE49-F238E27FC236}">
                <a16:creationId xmlns:a16="http://schemas.microsoft.com/office/drawing/2014/main" id="{3896E7D9-75EA-EDEF-AA9A-6AD8D02642B7}"/>
              </a:ext>
            </a:extLst>
          </p:cNvPr>
          <p:cNvSpPr/>
          <p:nvPr/>
        </p:nvSpPr>
        <p:spPr>
          <a:xfrm>
            <a:off x="9406188" y="4814778"/>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Chatbot</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
        <p:nvSpPr>
          <p:cNvPr id="77" name="Google Shape;362;p4">
            <a:hlinkClick r:id="" action="ppaction://noaction"/>
            <a:extLst>
              <a:ext uri="{FF2B5EF4-FFF2-40B4-BE49-F238E27FC236}">
                <a16:creationId xmlns:a16="http://schemas.microsoft.com/office/drawing/2014/main" id="{5B92C219-C4B7-8AC4-F0B5-4E06101E999F}"/>
              </a:ext>
            </a:extLst>
          </p:cNvPr>
          <p:cNvSpPr/>
          <p:nvPr/>
        </p:nvSpPr>
        <p:spPr>
          <a:xfrm>
            <a:off x="5582942" y="2558637"/>
            <a:ext cx="837141" cy="585999"/>
          </a:xfrm>
          <a:prstGeom prst="roundRect">
            <a:avLst>
              <a:gd name="adj" fmla="val 16667"/>
            </a:avLst>
          </a:prstGeom>
          <a:solidFill>
            <a:srgbClr val="535FA8"/>
          </a:solidFill>
          <a:ln>
            <a:noFill/>
          </a:ln>
          <a:effectLst>
            <a:outerShdw blurRad="50800" dist="38100" dir="2700000" algn="tl" rotWithShape="0">
              <a:prstClr val="black">
                <a:alpha val="40000"/>
              </a:prstClr>
            </a:outerShdw>
          </a:effectLst>
        </p:spPr>
        <p:txBody>
          <a:bodyPr vert="horz" wrap="square" lIns="76200" tIns="38100" rIns="76200" bIns="38100" numCol="1" anchor="ctr" anchorCtr="0" compatLnSpc="1">
            <a:prstTxWarp prst="textNoShape">
              <a:avLst/>
            </a:prstTxWarp>
          </a:bodyPr>
          <a:lstStyle/>
          <a:p>
            <a:pPr algn="ctr"/>
            <a:r>
              <a:rPr lang="en-US" sz="800">
                <a:solidFill>
                  <a:schemeClr val="bg1"/>
                </a:solidFill>
                <a:latin typeface="Helvetica Light" panose="020B0403020202020204"/>
                <a:ea typeface="Roboto" panose="02000000000000000000" pitchFamily="2" charset="0"/>
                <a:cs typeface="Roboto" panose="02000000000000000000" pitchFamily="2" charset="0"/>
                <a:sym typeface="Roboto"/>
              </a:rPr>
              <a:t>H</a:t>
            </a:r>
            <a:r>
              <a:rPr lang="en-GB" sz="800">
                <a:solidFill>
                  <a:schemeClr val="bg1"/>
                </a:solidFill>
                <a:latin typeface="Helvetica Light" panose="020B0403020202020204"/>
                <a:ea typeface="Roboto" panose="02000000000000000000" pitchFamily="2" charset="0"/>
                <a:cs typeface="Roboto" panose="02000000000000000000" pitchFamily="2" charset="0"/>
                <a:sym typeface="Roboto"/>
              </a:rPr>
              <a:t>omeland Security Enablement</a:t>
            </a:r>
            <a:endParaRPr sz="800">
              <a:solidFill>
                <a:schemeClr val="bg1"/>
              </a:solidFill>
              <a:latin typeface="Helvetica Light" panose="020B0403020202020204"/>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59839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0BF4B0-5A4E-40F9-763A-58905F33DFA5}"/>
              </a:ext>
            </a:extLst>
          </p:cNvPr>
          <p:cNvSpPr>
            <a:spLocks noGrp="1"/>
          </p:cNvSpPr>
          <p:nvPr>
            <p:ph type="title"/>
          </p:nvPr>
        </p:nvSpPr>
        <p:spPr/>
        <p:txBody>
          <a:bodyPr>
            <a:normAutofit/>
          </a:bodyPr>
          <a:lstStyle/>
          <a:p>
            <a:r>
              <a:rPr lang="en-US"/>
              <a:t>Overview</a:t>
            </a:r>
            <a:endParaRPr lang="en-GB"/>
          </a:p>
        </p:txBody>
      </p:sp>
      <p:sp>
        <p:nvSpPr>
          <p:cNvPr id="4" name="Date Placeholder 3">
            <a:extLst>
              <a:ext uri="{FF2B5EF4-FFF2-40B4-BE49-F238E27FC236}">
                <a16:creationId xmlns:a16="http://schemas.microsoft.com/office/drawing/2014/main" id="{7F1923F4-3DF0-69F1-8492-29B4D6F123EC}"/>
              </a:ext>
            </a:extLst>
          </p:cNvPr>
          <p:cNvSpPr>
            <a:spLocks noGrp="1"/>
          </p:cNvSpPr>
          <p:nvPr>
            <p:ph type="dt" sz="half" idx="10"/>
          </p:nvPr>
        </p:nvSpPr>
        <p:spPr/>
        <p:txBody>
          <a:bodyPr/>
          <a:lstStyle/>
          <a:p>
            <a:fld id="{1B3445D9-E453-479D-ACD2-B6FD1A2E3BFB}" type="datetime1">
              <a:rPr lang="en-ZA" smtClean="0"/>
              <a:t>2024/03/15</a:t>
            </a:fld>
            <a:endParaRPr lang="en-ZA"/>
          </a:p>
        </p:txBody>
      </p:sp>
      <p:sp>
        <p:nvSpPr>
          <p:cNvPr id="5" name="Footer Placeholder 4">
            <a:extLst>
              <a:ext uri="{FF2B5EF4-FFF2-40B4-BE49-F238E27FC236}">
                <a16:creationId xmlns:a16="http://schemas.microsoft.com/office/drawing/2014/main" id="{45ABDA88-ABC1-7DD0-1EEE-08E0F1B90C29}"/>
              </a:ext>
            </a:extLst>
          </p:cNvPr>
          <p:cNvSpPr>
            <a:spLocks noGrp="1"/>
          </p:cNvSpPr>
          <p:nvPr>
            <p:ph type="ftr" sz="quarter" idx="11"/>
          </p:nvPr>
        </p:nvSpPr>
        <p:spPr/>
        <p:txBody>
          <a:bodyPr/>
          <a:lstStyle/>
          <a:p>
            <a:r>
              <a:rPr lang="en-GB"/>
              <a:t>www.wds-sicap.com</a:t>
            </a:r>
            <a:endParaRPr lang="en-ZA"/>
          </a:p>
        </p:txBody>
      </p:sp>
      <p:sp>
        <p:nvSpPr>
          <p:cNvPr id="6" name="Slide Number Placeholder 5">
            <a:extLst>
              <a:ext uri="{FF2B5EF4-FFF2-40B4-BE49-F238E27FC236}">
                <a16:creationId xmlns:a16="http://schemas.microsoft.com/office/drawing/2014/main" id="{116B55FA-DF6D-DA3F-0097-8F635B92838E}"/>
              </a:ext>
            </a:extLst>
          </p:cNvPr>
          <p:cNvSpPr>
            <a:spLocks noGrp="1"/>
          </p:cNvSpPr>
          <p:nvPr>
            <p:ph type="sldNum" sz="quarter" idx="12"/>
          </p:nvPr>
        </p:nvSpPr>
        <p:spPr/>
        <p:txBody>
          <a:bodyPr/>
          <a:lstStyle/>
          <a:p>
            <a:fld id="{C596C863-CE89-4A8A-A154-1C3FBDC0AA6D}" type="slidenum">
              <a:rPr lang="en-ZA" smtClean="0"/>
              <a:pPr/>
              <a:t>11</a:t>
            </a:fld>
            <a:endParaRPr lang="en-ZA"/>
          </a:p>
        </p:txBody>
      </p:sp>
    </p:spTree>
    <p:extLst>
      <p:ext uri="{BB962C8B-B14F-4D97-AF65-F5344CB8AC3E}">
        <p14:creationId xmlns:p14="http://schemas.microsoft.com/office/powerpoint/2010/main" val="148321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666488"/>
            <a:ext cx="10515600" cy="4383792"/>
          </a:xfrm>
          <a:prstGeom prst="rect">
            <a:avLst/>
          </a:prstGeom>
          <a:solidFill>
            <a:schemeClr val="tx2">
              <a:alpha val="25000"/>
            </a:schemeClr>
          </a:solidFill>
        </p:spPr>
        <p:txBody>
          <a:bodyPr/>
          <a:lstStyle/>
          <a:p>
            <a:pPr algn="ctr"/>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How do we protect mobile subscribers?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12</a:t>
            </a:fld>
            <a:endParaRPr lang="en-ZA"/>
          </a:p>
        </p:txBody>
      </p:sp>
      <p:sp>
        <p:nvSpPr>
          <p:cNvPr id="68" name="Content Placeholder 42">
            <a:extLst>
              <a:ext uri="{FF2B5EF4-FFF2-40B4-BE49-F238E27FC236}">
                <a16:creationId xmlns:a16="http://schemas.microsoft.com/office/drawing/2014/main" id="{AF3D0138-8D78-3161-5A98-95E8A5286ED5}"/>
              </a:ext>
            </a:extLst>
          </p:cNvPr>
          <p:cNvSpPr>
            <a:spLocks noGrp="1"/>
          </p:cNvSpPr>
          <p:nvPr>
            <p:ph sz="half" idx="1"/>
          </p:nvPr>
        </p:nvSpPr>
        <p:spPr>
          <a:xfrm>
            <a:off x="526474" y="1825625"/>
            <a:ext cx="6185751" cy="4034155"/>
          </a:xfrm>
        </p:spPr>
        <p:txBody>
          <a:bodyPr>
            <a:normAutofit/>
          </a:bodyPr>
          <a:lstStyle/>
          <a:p>
            <a:pPr marL="0" indent="0">
              <a:lnSpc>
                <a:spcPct val="120000"/>
              </a:lnSpc>
              <a:buNone/>
            </a:pPr>
            <a:r>
              <a:rPr lang="en-US" sz="1400"/>
              <a:t>The MNO needs a tool to track &amp; check all devices, SIM cards &amp; subscribers connected to the network, collaborate with authorities &amp; take right decisions at the right time.</a:t>
            </a:r>
          </a:p>
        </p:txBody>
      </p:sp>
      <p:pic>
        <p:nvPicPr>
          <p:cNvPr id="1030" name="Picture 6" descr="Sim Card PNG HD">
            <a:extLst>
              <a:ext uri="{FF2B5EF4-FFF2-40B4-BE49-F238E27FC236}">
                <a16:creationId xmlns:a16="http://schemas.microsoft.com/office/drawing/2014/main" id="{52C63A1A-ECA6-4AC3-4760-2F8D2F2269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35" r="17918" b="26984"/>
          <a:stretch/>
        </p:blipFill>
        <p:spPr bwMode="auto">
          <a:xfrm>
            <a:off x="4057373" y="3688085"/>
            <a:ext cx="1219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cell phones&#10;&#10;Description automatically generated">
            <a:extLst>
              <a:ext uri="{FF2B5EF4-FFF2-40B4-BE49-F238E27FC236}">
                <a16:creationId xmlns:a16="http://schemas.microsoft.com/office/drawing/2014/main" id="{484AC851-97E2-CC05-8B16-AD23F4D60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376" y="3148094"/>
            <a:ext cx="3714223" cy="1514492"/>
          </a:xfrm>
          <a:prstGeom prst="rect">
            <a:avLst/>
          </a:prstGeom>
        </p:spPr>
      </p:pic>
      <p:pic>
        <p:nvPicPr>
          <p:cNvPr id="1032" name="Picture 8" descr="Young People Talking On Phones Transparencey - Communication (600x450), Png Download">
            <a:extLst>
              <a:ext uri="{FF2B5EF4-FFF2-40B4-BE49-F238E27FC236}">
                <a16:creationId xmlns:a16="http://schemas.microsoft.com/office/drawing/2014/main" id="{C0193C48-CD12-B495-F0E3-7EEA9D3BD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294" y="3125380"/>
            <a:ext cx="1751908" cy="140090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2">
            <a:extLst>
              <a:ext uri="{FF2B5EF4-FFF2-40B4-BE49-F238E27FC236}">
                <a16:creationId xmlns:a16="http://schemas.microsoft.com/office/drawing/2014/main" id="{30015D66-80DC-7810-C89E-8E465F9430D3}"/>
              </a:ext>
            </a:extLst>
          </p:cNvPr>
          <p:cNvSpPr txBox="1">
            <a:spLocks/>
          </p:cNvSpPr>
          <p:nvPr/>
        </p:nvSpPr>
        <p:spPr>
          <a:xfrm>
            <a:off x="1214826" y="4548081"/>
            <a:ext cx="1633963" cy="838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100" b="1"/>
              <a:t>Subscribers</a:t>
            </a:r>
            <a:br>
              <a:rPr lang="en-US" sz="1100" b="1"/>
            </a:br>
            <a:r>
              <a:rPr lang="en-US" sz="1100" b="1"/>
              <a:t>(MSISDN)</a:t>
            </a:r>
          </a:p>
        </p:txBody>
      </p:sp>
      <p:sp>
        <p:nvSpPr>
          <p:cNvPr id="10" name="Content Placeholder 42">
            <a:extLst>
              <a:ext uri="{FF2B5EF4-FFF2-40B4-BE49-F238E27FC236}">
                <a16:creationId xmlns:a16="http://schemas.microsoft.com/office/drawing/2014/main" id="{BAE21F5D-F64A-C616-3225-3488538EA820}"/>
              </a:ext>
            </a:extLst>
          </p:cNvPr>
          <p:cNvSpPr txBox="1">
            <a:spLocks/>
          </p:cNvSpPr>
          <p:nvPr/>
        </p:nvSpPr>
        <p:spPr>
          <a:xfrm>
            <a:off x="3849991" y="4531917"/>
            <a:ext cx="1633963" cy="838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100" b="1"/>
              <a:t>SIM Cards</a:t>
            </a:r>
            <a:br>
              <a:rPr lang="en-US" sz="1100" b="1"/>
            </a:br>
            <a:r>
              <a:rPr lang="en-US" sz="1100" b="1"/>
              <a:t>(IMSI)</a:t>
            </a:r>
          </a:p>
        </p:txBody>
      </p:sp>
      <p:sp>
        <p:nvSpPr>
          <p:cNvPr id="11" name="Content Placeholder 42">
            <a:extLst>
              <a:ext uri="{FF2B5EF4-FFF2-40B4-BE49-F238E27FC236}">
                <a16:creationId xmlns:a16="http://schemas.microsoft.com/office/drawing/2014/main" id="{9E1B55DD-C18F-0C4E-D199-594AA599827E}"/>
              </a:ext>
            </a:extLst>
          </p:cNvPr>
          <p:cNvSpPr txBox="1">
            <a:spLocks/>
          </p:cNvSpPr>
          <p:nvPr/>
        </p:nvSpPr>
        <p:spPr>
          <a:xfrm>
            <a:off x="7274505" y="4526285"/>
            <a:ext cx="1633963" cy="838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100" b="1"/>
              <a:t>Devices</a:t>
            </a:r>
            <a:br>
              <a:rPr lang="en-US" sz="1100" b="1"/>
            </a:br>
            <a:r>
              <a:rPr lang="en-US" sz="1100" b="1"/>
              <a:t>(IMEI)</a:t>
            </a:r>
          </a:p>
        </p:txBody>
      </p:sp>
    </p:spTree>
    <p:extLst>
      <p:ext uri="{BB962C8B-B14F-4D97-AF65-F5344CB8AC3E}">
        <p14:creationId xmlns:p14="http://schemas.microsoft.com/office/powerpoint/2010/main" val="2494869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666488"/>
            <a:ext cx="10515600" cy="4383792"/>
          </a:xfrm>
          <a:prstGeom prst="rect">
            <a:avLst/>
          </a:prstGeom>
          <a:solidFill>
            <a:schemeClr val="tx2">
              <a:alpha val="25000"/>
            </a:schemeClr>
          </a:solidFill>
        </p:spPr>
        <p:txBody>
          <a:bodyPr/>
          <a:lstStyle/>
          <a:p>
            <a:pPr algn="ctr"/>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Mobile Security Solutions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13</a:t>
            </a:fld>
            <a:endParaRPr lang="en-ZA"/>
          </a:p>
        </p:txBody>
      </p:sp>
      <p:sp>
        <p:nvSpPr>
          <p:cNvPr id="68" name="Content Placeholder 42">
            <a:extLst>
              <a:ext uri="{FF2B5EF4-FFF2-40B4-BE49-F238E27FC236}">
                <a16:creationId xmlns:a16="http://schemas.microsoft.com/office/drawing/2014/main" id="{AF3D0138-8D78-3161-5A98-95E8A5286ED5}"/>
              </a:ext>
            </a:extLst>
          </p:cNvPr>
          <p:cNvSpPr>
            <a:spLocks noGrp="1"/>
          </p:cNvSpPr>
          <p:nvPr>
            <p:ph sz="half" idx="1"/>
          </p:nvPr>
        </p:nvSpPr>
        <p:spPr>
          <a:xfrm>
            <a:off x="526474" y="1825625"/>
            <a:ext cx="6365393" cy="4034155"/>
          </a:xfrm>
        </p:spPr>
        <p:txBody>
          <a:bodyPr>
            <a:normAutofit/>
          </a:bodyPr>
          <a:lstStyle/>
          <a:p>
            <a:pPr marL="0" indent="0">
              <a:lnSpc>
                <a:spcPct val="120000"/>
              </a:lnSpc>
              <a:buNone/>
            </a:pPr>
            <a:r>
              <a:rPr lang="en-US" sz="1400"/>
              <a:t>Enabling MNOs to conform cost-efficiently to the growing homeland security requirements and to protect subscribers, networks and brands against stolen and fraudulent mobile devices. </a:t>
            </a:r>
          </a:p>
        </p:txBody>
      </p:sp>
      <p:sp>
        <p:nvSpPr>
          <p:cNvPr id="10" name="Content Placeholder 42">
            <a:extLst>
              <a:ext uri="{FF2B5EF4-FFF2-40B4-BE49-F238E27FC236}">
                <a16:creationId xmlns:a16="http://schemas.microsoft.com/office/drawing/2014/main" id="{BAE21F5D-F64A-C616-3225-3488538EA820}"/>
              </a:ext>
            </a:extLst>
          </p:cNvPr>
          <p:cNvSpPr txBox="1">
            <a:spLocks/>
          </p:cNvSpPr>
          <p:nvPr/>
        </p:nvSpPr>
        <p:spPr>
          <a:xfrm>
            <a:off x="1510719" y="4425466"/>
            <a:ext cx="2399800" cy="143431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b="1"/>
              <a:t>Equipment Identity Register (EIR)</a:t>
            </a:r>
          </a:p>
          <a:p>
            <a:pPr marL="0" indent="0" algn="ctr">
              <a:lnSpc>
                <a:spcPct val="120000"/>
              </a:lnSpc>
              <a:buFont typeface="Arial" panose="020B0604020202020204" pitchFamily="34" charset="0"/>
              <a:buNone/>
            </a:pPr>
            <a:r>
              <a:rPr lang="en-US" sz="1400"/>
              <a:t>Protect subscribers and network against stolen, fraudulent and malfunctioning mobile devices.</a:t>
            </a:r>
          </a:p>
          <a:p>
            <a:pPr marL="0" indent="0" algn="ctr">
              <a:lnSpc>
                <a:spcPct val="120000"/>
              </a:lnSpc>
              <a:buFont typeface="Arial" panose="020B0604020202020204" pitchFamily="34" charset="0"/>
              <a:buNone/>
            </a:pPr>
            <a:endParaRPr lang="en-US" sz="700" b="1"/>
          </a:p>
        </p:txBody>
      </p:sp>
      <p:pic>
        <p:nvPicPr>
          <p:cNvPr id="2" name="Picture 1">
            <a:extLst>
              <a:ext uri="{FF2B5EF4-FFF2-40B4-BE49-F238E27FC236}">
                <a16:creationId xmlns:a16="http://schemas.microsoft.com/office/drawing/2014/main" id="{A9279E6E-3CFE-3148-1805-BBC21E6171A1}"/>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92957" y="3117489"/>
            <a:ext cx="912778" cy="1148840"/>
          </a:xfrm>
          <a:prstGeom prst="rect">
            <a:avLst/>
          </a:prstGeom>
        </p:spPr>
      </p:pic>
      <p:pic>
        <p:nvPicPr>
          <p:cNvPr id="3" name="Picture 2">
            <a:extLst>
              <a:ext uri="{FF2B5EF4-FFF2-40B4-BE49-F238E27FC236}">
                <a16:creationId xmlns:a16="http://schemas.microsoft.com/office/drawing/2014/main" id="{120FC359-EEEE-C5AC-C5CF-187336F730A7}"/>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129970" y="3117487"/>
            <a:ext cx="982242" cy="1148842"/>
          </a:xfrm>
          <a:prstGeom prst="rect">
            <a:avLst/>
          </a:prstGeom>
        </p:spPr>
      </p:pic>
      <p:sp>
        <p:nvSpPr>
          <p:cNvPr id="4" name="Content Placeholder 42">
            <a:extLst>
              <a:ext uri="{FF2B5EF4-FFF2-40B4-BE49-F238E27FC236}">
                <a16:creationId xmlns:a16="http://schemas.microsoft.com/office/drawing/2014/main" id="{81221DDA-4F08-4210-DF30-85490750B684}"/>
              </a:ext>
            </a:extLst>
          </p:cNvPr>
          <p:cNvSpPr txBox="1">
            <a:spLocks/>
          </p:cNvSpPr>
          <p:nvPr/>
        </p:nvSpPr>
        <p:spPr>
          <a:xfrm>
            <a:off x="6467181" y="4441147"/>
            <a:ext cx="2198451" cy="1434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b="1"/>
              <a:t>Safer</a:t>
            </a:r>
            <a:br>
              <a:rPr lang="en-US" b="1"/>
            </a:br>
            <a:br>
              <a:rPr lang="en-US" sz="1300"/>
            </a:br>
            <a:r>
              <a:rPr lang="en-US" sz="1100"/>
              <a:t>Homeland Security Enablement through real-time device intelligence, big data and analytics.</a:t>
            </a:r>
          </a:p>
          <a:p>
            <a:pPr marL="0" indent="0" algn="ctr">
              <a:lnSpc>
                <a:spcPct val="120000"/>
              </a:lnSpc>
              <a:buFont typeface="Arial" panose="020B0604020202020204" pitchFamily="34" charset="0"/>
              <a:buNone/>
            </a:pPr>
            <a:endParaRPr lang="en-US" sz="700" b="1"/>
          </a:p>
        </p:txBody>
      </p:sp>
    </p:spTree>
    <p:extLst>
      <p:ext uri="{BB962C8B-B14F-4D97-AF65-F5344CB8AC3E}">
        <p14:creationId xmlns:p14="http://schemas.microsoft.com/office/powerpoint/2010/main" val="49263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2BC2D4-37F2-8417-3D84-12B802F716D9}"/>
              </a:ext>
            </a:extLst>
          </p:cNvPr>
          <p:cNvSpPr>
            <a:spLocks noGrp="1"/>
          </p:cNvSpPr>
          <p:nvPr>
            <p:ph type="title"/>
          </p:nvPr>
        </p:nvSpPr>
        <p:spPr/>
        <p:txBody>
          <a:bodyPr>
            <a:normAutofit/>
          </a:bodyPr>
          <a:lstStyle/>
          <a:p>
            <a:r>
              <a:rPr lang="en-US"/>
              <a:t>Safer</a:t>
            </a:r>
            <a:endParaRPr lang="en-GB"/>
          </a:p>
        </p:txBody>
      </p:sp>
      <p:sp>
        <p:nvSpPr>
          <p:cNvPr id="5" name="Date Placeholder 4">
            <a:extLst>
              <a:ext uri="{FF2B5EF4-FFF2-40B4-BE49-F238E27FC236}">
                <a16:creationId xmlns:a16="http://schemas.microsoft.com/office/drawing/2014/main" id="{E97A6B0E-18A7-F9BE-15F1-89FFA4588531}"/>
              </a:ext>
            </a:extLst>
          </p:cNvPr>
          <p:cNvSpPr>
            <a:spLocks noGrp="1"/>
          </p:cNvSpPr>
          <p:nvPr>
            <p:ph type="dt" sz="half" idx="10"/>
          </p:nvPr>
        </p:nvSpPr>
        <p:spPr/>
        <p:txBody>
          <a:bodyPr/>
          <a:lstStyle/>
          <a:p>
            <a:fld id="{6E2822D6-1118-45DE-A835-1E48F2828918}" type="datetime1">
              <a:rPr lang="en-ZA" smtClean="0"/>
              <a:t>2024/03/15</a:t>
            </a:fld>
            <a:endParaRPr lang="en-ZA"/>
          </a:p>
        </p:txBody>
      </p:sp>
      <p:sp>
        <p:nvSpPr>
          <p:cNvPr id="6" name="Footer Placeholder 5">
            <a:extLst>
              <a:ext uri="{FF2B5EF4-FFF2-40B4-BE49-F238E27FC236}">
                <a16:creationId xmlns:a16="http://schemas.microsoft.com/office/drawing/2014/main" id="{219B49B6-BDE5-D52E-7C50-E23925E75DB5}"/>
              </a:ext>
            </a:extLst>
          </p:cNvPr>
          <p:cNvSpPr>
            <a:spLocks noGrp="1"/>
          </p:cNvSpPr>
          <p:nvPr>
            <p:ph type="ftr" sz="quarter" idx="11"/>
          </p:nvPr>
        </p:nvSpPr>
        <p:spPr/>
        <p:txBody>
          <a:bodyPr/>
          <a:lstStyle/>
          <a:p>
            <a:r>
              <a:rPr lang="en-ZA"/>
              <a:t>www.wds-sicap.com</a:t>
            </a:r>
          </a:p>
        </p:txBody>
      </p:sp>
      <p:sp>
        <p:nvSpPr>
          <p:cNvPr id="7" name="Slide Number Placeholder 6">
            <a:extLst>
              <a:ext uri="{FF2B5EF4-FFF2-40B4-BE49-F238E27FC236}">
                <a16:creationId xmlns:a16="http://schemas.microsoft.com/office/drawing/2014/main" id="{B3F34054-512E-F5FB-0A07-D11AA437F543}"/>
              </a:ext>
            </a:extLst>
          </p:cNvPr>
          <p:cNvSpPr>
            <a:spLocks noGrp="1"/>
          </p:cNvSpPr>
          <p:nvPr>
            <p:ph type="sldNum" sz="quarter" idx="12"/>
          </p:nvPr>
        </p:nvSpPr>
        <p:spPr/>
        <p:txBody>
          <a:bodyPr/>
          <a:lstStyle/>
          <a:p>
            <a:fld id="{3BFED114-BC80-4A22-B4FA-3921BB4A93F5}" type="slidenum">
              <a:rPr lang="en-ZA" smtClean="0"/>
              <a:t>14</a:t>
            </a:fld>
            <a:endParaRPr lang="en-ZA"/>
          </a:p>
        </p:txBody>
      </p:sp>
    </p:spTree>
    <p:extLst>
      <p:ext uri="{BB962C8B-B14F-4D97-AF65-F5344CB8AC3E}">
        <p14:creationId xmlns:p14="http://schemas.microsoft.com/office/powerpoint/2010/main" val="237545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666488"/>
            <a:ext cx="11554839" cy="4383792"/>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Safer - The Homeland Security Enabler</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15</a:t>
            </a:fld>
            <a:endParaRPr lang="en-ZA"/>
          </a:p>
        </p:txBody>
      </p:sp>
      <p:sp>
        <p:nvSpPr>
          <p:cNvPr id="68" name="Content Placeholder 42">
            <a:extLst>
              <a:ext uri="{FF2B5EF4-FFF2-40B4-BE49-F238E27FC236}">
                <a16:creationId xmlns:a16="http://schemas.microsoft.com/office/drawing/2014/main" id="{AF3D0138-8D78-3161-5A98-95E8A5286ED5}"/>
              </a:ext>
            </a:extLst>
          </p:cNvPr>
          <p:cNvSpPr>
            <a:spLocks noGrp="1"/>
          </p:cNvSpPr>
          <p:nvPr>
            <p:ph sz="half" idx="1"/>
          </p:nvPr>
        </p:nvSpPr>
        <p:spPr>
          <a:xfrm>
            <a:off x="526475" y="1825625"/>
            <a:ext cx="5699065" cy="4034155"/>
          </a:xfrm>
        </p:spPr>
        <p:txBody>
          <a:bodyPr>
            <a:normAutofit/>
          </a:bodyPr>
          <a:lstStyle/>
          <a:p>
            <a:r>
              <a:rPr lang="en-US" sz="1400"/>
              <a:t>Cellular networks, devices and SIMs provide an ideal tool to monitor, trace and locate suspects .</a:t>
            </a:r>
          </a:p>
          <a:p>
            <a:r>
              <a:rPr lang="en-US" sz="1400"/>
              <a:t>Homeland security support requirements generate costs and consume working time for MNOs</a:t>
            </a:r>
          </a:p>
          <a:p>
            <a:r>
              <a:rPr lang="en-US" sz="1400"/>
              <a:t>Safer provides tracing, monitoring and locating devices, SIMs and subscribers, in real-time and back in time.</a:t>
            </a:r>
          </a:p>
          <a:p>
            <a:r>
              <a:rPr lang="en-US" sz="1400"/>
              <a:t>Safer is a secure, collaborative platform for various stake holders. </a:t>
            </a:r>
          </a:p>
        </p:txBody>
      </p:sp>
      <p:pic>
        <p:nvPicPr>
          <p:cNvPr id="2" name="Picture 1">
            <a:extLst>
              <a:ext uri="{FF2B5EF4-FFF2-40B4-BE49-F238E27FC236}">
                <a16:creationId xmlns:a16="http://schemas.microsoft.com/office/drawing/2014/main" id="{EA18B251-9A24-7BEB-F2D9-C0AF63A3AD63}"/>
              </a:ext>
            </a:extLst>
          </p:cNvPr>
          <p:cNvPicPr/>
          <p:nvPr/>
        </p:nvPicPr>
        <p:blipFill>
          <a:blip r:embed="rId2"/>
          <a:stretch>
            <a:fillRect/>
          </a:stretch>
        </p:blipFill>
        <p:spPr>
          <a:xfrm>
            <a:off x="6096000" y="3211933"/>
            <a:ext cx="5086307" cy="2430109"/>
          </a:xfrm>
          <a:prstGeom prst="rect">
            <a:avLst/>
          </a:prstGeom>
        </p:spPr>
      </p:pic>
    </p:spTree>
    <p:extLst>
      <p:ext uri="{BB962C8B-B14F-4D97-AF65-F5344CB8AC3E}">
        <p14:creationId xmlns:p14="http://schemas.microsoft.com/office/powerpoint/2010/main" val="1223493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844040"/>
            <a:ext cx="11379037" cy="3078480"/>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Safer Benefits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16</a:t>
            </a:fld>
            <a:endParaRPr lang="en-ZA"/>
          </a:p>
        </p:txBody>
      </p:sp>
      <p:sp>
        <p:nvSpPr>
          <p:cNvPr id="8" name="TextBox 10">
            <a:extLst>
              <a:ext uri="{FF2B5EF4-FFF2-40B4-BE49-F238E27FC236}">
                <a16:creationId xmlns:a16="http://schemas.microsoft.com/office/drawing/2014/main" id="{09B2D04A-A107-DAD6-4551-FDA09F14F5A0}"/>
              </a:ext>
            </a:extLst>
          </p:cNvPr>
          <p:cNvSpPr txBox="1"/>
          <p:nvPr/>
        </p:nvSpPr>
        <p:spPr>
          <a:xfrm>
            <a:off x="1440106" y="3471335"/>
            <a:ext cx="2266467" cy="419538"/>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Offer Better Support to Law Enforcement Authorities</a:t>
            </a:r>
          </a:p>
        </p:txBody>
      </p:sp>
      <p:sp>
        <p:nvSpPr>
          <p:cNvPr id="14" name="TextBox 13">
            <a:extLst>
              <a:ext uri="{FF2B5EF4-FFF2-40B4-BE49-F238E27FC236}">
                <a16:creationId xmlns:a16="http://schemas.microsoft.com/office/drawing/2014/main" id="{96BD55ED-B0A2-FF2F-2488-0527FB42D22A}"/>
              </a:ext>
            </a:extLst>
          </p:cNvPr>
          <p:cNvSpPr txBox="1"/>
          <p:nvPr/>
        </p:nvSpPr>
        <p:spPr>
          <a:xfrm>
            <a:off x="4444386" y="3471335"/>
            <a:ext cx="2471388" cy="419538"/>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a:rPr>
              <a:t>Comply to Homeland Security Requirements</a:t>
            </a:r>
          </a:p>
        </p:txBody>
      </p:sp>
      <p:sp>
        <p:nvSpPr>
          <p:cNvPr id="22" name="TextBox 18">
            <a:extLst>
              <a:ext uri="{FF2B5EF4-FFF2-40B4-BE49-F238E27FC236}">
                <a16:creationId xmlns:a16="http://schemas.microsoft.com/office/drawing/2014/main" id="{F90D28AC-510D-EC21-CA41-CD12830270BE}"/>
              </a:ext>
            </a:extLst>
          </p:cNvPr>
          <p:cNvSpPr txBox="1"/>
          <p:nvPr/>
        </p:nvSpPr>
        <p:spPr>
          <a:xfrm>
            <a:off x="7385727" y="3494953"/>
            <a:ext cx="2594125" cy="419538"/>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Lower Your Homeland Security Costs</a:t>
            </a:r>
          </a:p>
        </p:txBody>
      </p:sp>
      <p:pic>
        <p:nvPicPr>
          <p:cNvPr id="3" name="Graphic 2" descr="Police female with solid fill">
            <a:extLst>
              <a:ext uri="{FF2B5EF4-FFF2-40B4-BE49-F238E27FC236}">
                <a16:creationId xmlns:a16="http://schemas.microsoft.com/office/drawing/2014/main" id="{36ACE75D-8AF5-C0CA-D353-48FB45D702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2029" y="2507782"/>
            <a:ext cx="914400" cy="914400"/>
          </a:xfrm>
          <a:prstGeom prst="rect">
            <a:avLst/>
          </a:prstGeom>
        </p:spPr>
      </p:pic>
      <p:pic>
        <p:nvPicPr>
          <p:cNvPr id="9" name="Graphic 8" descr="Scroll with solid fill">
            <a:extLst>
              <a:ext uri="{FF2B5EF4-FFF2-40B4-BE49-F238E27FC236}">
                <a16:creationId xmlns:a16="http://schemas.microsoft.com/office/drawing/2014/main" id="{B67F2EB6-FD24-6B14-E29C-AD031A1441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2880" y="2514600"/>
            <a:ext cx="914400" cy="914400"/>
          </a:xfrm>
          <a:prstGeom prst="rect">
            <a:avLst/>
          </a:prstGeom>
        </p:spPr>
      </p:pic>
      <p:pic>
        <p:nvPicPr>
          <p:cNvPr id="17" name="Graphic 16" descr="Dollar with solid fill">
            <a:extLst>
              <a:ext uri="{FF2B5EF4-FFF2-40B4-BE49-F238E27FC236}">
                <a16:creationId xmlns:a16="http://schemas.microsoft.com/office/drawing/2014/main" id="{D062806C-EE7E-5336-14EE-1516A7E7DB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25589" y="2556935"/>
            <a:ext cx="914400" cy="914400"/>
          </a:xfrm>
          <a:prstGeom prst="rect">
            <a:avLst/>
          </a:prstGeom>
        </p:spPr>
      </p:pic>
    </p:spTree>
    <p:extLst>
      <p:ext uri="{BB962C8B-B14F-4D97-AF65-F5344CB8AC3E}">
        <p14:creationId xmlns:p14="http://schemas.microsoft.com/office/powerpoint/2010/main" val="2402792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844041"/>
            <a:ext cx="11778575" cy="3642360"/>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Key Functionality</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17</a:t>
            </a:fld>
            <a:endParaRPr lang="en-ZA"/>
          </a:p>
        </p:txBody>
      </p:sp>
      <p:sp>
        <p:nvSpPr>
          <p:cNvPr id="8" name="TextBox 10">
            <a:extLst>
              <a:ext uri="{FF2B5EF4-FFF2-40B4-BE49-F238E27FC236}">
                <a16:creationId xmlns:a16="http://schemas.microsoft.com/office/drawing/2014/main" id="{09B2D04A-A107-DAD6-4551-FDA09F14F5A0}"/>
              </a:ext>
            </a:extLst>
          </p:cNvPr>
          <p:cNvSpPr txBox="1"/>
          <p:nvPr/>
        </p:nvSpPr>
        <p:spPr>
          <a:xfrm>
            <a:off x="335217" y="3538468"/>
            <a:ext cx="2266467" cy="1288366"/>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Collect and Store Data</a:t>
            </a:r>
          </a:p>
          <a:p>
            <a:pPr algn="ctr">
              <a:lnSpc>
                <a:spcPts val="1680"/>
              </a:lnSpc>
            </a:pPr>
            <a:r>
              <a:rPr lang="en-US" sz="1100">
                <a:solidFill>
                  <a:schemeClr val="bg1"/>
                </a:solidFill>
                <a:latin typeface="Montserrat Thin" pitchFamily="2" charset="0"/>
              </a:rPr>
              <a:t>Safer collects and stores triplet (MSISDN, IMEI, IMSI) data from mobile devices and network including device location and device characteristics data.</a:t>
            </a:r>
          </a:p>
        </p:txBody>
      </p:sp>
      <p:sp>
        <p:nvSpPr>
          <p:cNvPr id="14" name="TextBox 13">
            <a:extLst>
              <a:ext uri="{FF2B5EF4-FFF2-40B4-BE49-F238E27FC236}">
                <a16:creationId xmlns:a16="http://schemas.microsoft.com/office/drawing/2014/main" id="{96BD55ED-B0A2-FF2F-2488-0527FB42D22A}"/>
              </a:ext>
            </a:extLst>
          </p:cNvPr>
          <p:cNvSpPr txBox="1"/>
          <p:nvPr/>
        </p:nvSpPr>
        <p:spPr>
          <a:xfrm>
            <a:off x="2901752" y="3538468"/>
            <a:ext cx="2471388" cy="1070358"/>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a:rPr>
              <a:t>Search and Locate</a:t>
            </a:r>
          </a:p>
          <a:p>
            <a:pPr algn="ctr">
              <a:lnSpc>
                <a:spcPts val="1680"/>
              </a:lnSpc>
            </a:pPr>
            <a:r>
              <a:rPr lang="en-US" sz="1100">
                <a:solidFill>
                  <a:schemeClr val="bg1"/>
                </a:solidFill>
                <a:latin typeface="Montserrat Thin"/>
              </a:rPr>
              <a:t>With Safer, users can search and locate devices and device owners in real-time,  view location history, on a global map over several years. </a:t>
            </a:r>
          </a:p>
        </p:txBody>
      </p:sp>
      <p:sp>
        <p:nvSpPr>
          <p:cNvPr id="22" name="TextBox 18">
            <a:extLst>
              <a:ext uri="{FF2B5EF4-FFF2-40B4-BE49-F238E27FC236}">
                <a16:creationId xmlns:a16="http://schemas.microsoft.com/office/drawing/2014/main" id="{F90D28AC-510D-EC21-CA41-CD12830270BE}"/>
              </a:ext>
            </a:extLst>
          </p:cNvPr>
          <p:cNvSpPr txBox="1"/>
          <p:nvPr/>
        </p:nvSpPr>
        <p:spPr>
          <a:xfrm>
            <a:off x="5725962" y="3538468"/>
            <a:ext cx="2808860" cy="1291572"/>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Subscriber and Device Information</a:t>
            </a:r>
          </a:p>
          <a:p>
            <a:pPr algn="ctr">
              <a:lnSpc>
                <a:spcPts val="1680"/>
              </a:lnSpc>
            </a:pPr>
            <a:r>
              <a:rPr lang="en-US" sz="1100">
                <a:solidFill>
                  <a:schemeClr val="bg1"/>
                </a:solidFill>
                <a:latin typeface="Montserrat Thin" pitchFamily="2" charset="0"/>
              </a:rPr>
              <a:t>Provides access to view various properties of subscribers: Name, device changes, location history and number of subscribers in the neighborhood.</a:t>
            </a:r>
          </a:p>
          <a:p>
            <a:pPr algn="ctr">
              <a:lnSpc>
                <a:spcPts val="1680"/>
              </a:lnSpc>
            </a:pPr>
            <a:endParaRPr lang="en-US" sz="1200" b="1">
              <a:solidFill>
                <a:schemeClr val="accent1"/>
              </a:solidFill>
              <a:latin typeface="Montserrat Thin" pitchFamily="2" charset="0"/>
            </a:endParaRPr>
          </a:p>
        </p:txBody>
      </p:sp>
      <p:sp>
        <p:nvSpPr>
          <p:cNvPr id="2" name="TextBox 18">
            <a:extLst>
              <a:ext uri="{FF2B5EF4-FFF2-40B4-BE49-F238E27FC236}">
                <a16:creationId xmlns:a16="http://schemas.microsoft.com/office/drawing/2014/main" id="{5013909C-B3D1-7237-8F71-00D2342E2E4E}"/>
              </a:ext>
            </a:extLst>
          </p:cNvPr>
          <p:cNvSpPr txBox="1"/>
          <p:nvPr/>
        </p:nvSpPr>
        <p:spPr>
          <a:xfrm>
            <a:off x="8801509" y="3537574"/>
            <a:ext cx="2594125" cy="1291572"/>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Alert Notifications</a:t>
            </a:r>
          </a:p>
          <a:p>
            <a:pPr algn="ctr">
              <a:lnSpc>
                <a:spcPts val="1680"/>
              </a:lnSpc>
            </a:pPr>
            <a:r>
              <a:rPr lang="en-US" sz="1100">
                <a:solidFill>
                  <a:schemeClr val="bg1"/>
                </a:solidFill>
                <a:latin typeface="Montserrat Thin" pitchFamily="2" charset="0"/>
              </a:rPr>
              <a:t>Automatic push alerts on SMS and email at configurable events such as device change, owner change, SIM change and location change.</a:t>
            </a:r>
          </a:p>
          <a:p>
            <a:pPr algn="ctr">
              <a:lnSpc>
                <a:spcPts val="1680"/>
              </a:lnSpc>
            </a:pPr>
            <a:endParaRPr lang="en-US" sz="1200" b="1">
              <a:solidFill>
                <a:schemeClr val="accent1"/>
              </a:solidFill>
              <a:latin typeface="Montserrat Thin" pitchFamily="2" charset="0"/>
            </a:endParaRPr>
          </a:p>
        </p:txBody>
      </p:sp>
      <p:pic>
        <p:nvPicPr>
          <p:cNvPr id="6" name="Graphic 5" descr="Marker with solid fill">
            <a:extLst>
              <a:ext uri="{FF2B5EF4-FFF2-40B4-BE49-F238E27FC236}">
                <a16:creationId xmlns:a16="http://schemas.microsoft.com/office/drawing/2014/main" id="{1AFE01F7-3F0A-FD18-BA4F-CBFFBBD329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5457" y="2640955"/>
            <a:ext cx="914400" cy="914400"/>
          </a:xfrm>
          <a:prstGeom prst="rect">
            <a:avLst/>
          </a:prstGeom>
        </p:spPr>
      </p:pic>
      <p:pic>
        <p:nvPicPr>
          <p:cNvPr id="10" name="Graphic 9" descr="Magnifying glass with solid fill">
            <a:extLst>
              <a:ext uri="{FF2B5EF4-FFF2-40B4-BE49-F238E27FC236}">
                <a16:creationId xmlns:a16="http://schemas.microsoft.com/office/drawing/2014/main" id="{9CE5E42D-CE4F-210A-4D33-B2D2075F07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9735" y="2716261"/>
            <a:ext cx="821313" cy="821313"/>
          </a:xfrm>
          <a:prstGeom prst="rect">
            <a:avLst/>
          </a:prstGeom>
        </p:spPr>
      </p:pic>
      <p:pic>
        <p:nvPicPr>
          <p:cNvPr id="16" name="Graphic 15" descr="Database with solid fill">
            <a:extLst>
              <a:ext uri="{FF2B5EF4-FFF2-40B4-BE49-F238E27FC236}">
                <a16:creationId xmlns:a16="http://schemas.microsoft.com/office/drawing/2014/main" id="{CB90A0D1-D8EC-D519-7254-1D01AC6822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603" y="2640955"/>
            <a:ext cx="914400" cy="914400"/>
          </a:xfrm>
          <a:prstGeom prst="rect">
            <a:avLst/>
          </a:prstGeom>
        </p:spPr>
      </p:pic>
      <p:pic>
        <p:nvPicPr>
          <p:cNvPr id="23" name="Graphic 22" descr="Hotel Bell with solid fill">
            <a:extLst>
              <a:ext uri="{FF2B5EF4-FFF2-40B4-BE49-F238E27FC236}">
                <a16:creationId xmlns:a16="http://schemas.microsoft.com/office/drawing/2014/main" id="{6D3D733F-2876-2DCF-628B-B52A23BC3A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14443" y="2669717"/>
            <a:ext cx="914400" cy="914400"/>
          </a:xfrm>
          <a:prstGeom prst="rect">
            <a:avLst/>
          </a:prstGeom>
        </p:spPr>
      </p:pic>
    </p:spTree>
    <p:extLst>
      <p:ext uri="{BB962C8B-B14F-4D97-AF65-F5344CB8AC3E}">
        <p14:creationId xmlns:p14="http://schemas.microsoft.com/office/powerpoint/2010/main" val="417116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844041"/>
            <a:ext cx="11778575" cy="4352478"/>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MNO Safer Platform Overview</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18</a:t>
            </a:fld>
            <a:endParaRPr lang="en-ZA"/>
          </a:p>
        </p:txBody>
      </p:sp>
      <p:grpSp>
        <p:nvGrpSpPr>
          <p:cNvPr id="3" name="Group 2">
            <a:extLst>
              <a:ext uri="{FF2B5EF4-FFF2-40B4-BE49-F238E27FC236}">
                <a16:creationId xmlns:a16="http://schemas.microsoft.com/office/drawing/2014/main" id="{D3AAB64B-ABA3-DD9C-9886-131C54C45E9E}"/>
              </a:ext>
            </a:extLst>
          </p:cNvPr>
          <p:cNvGrpSpPr/>
          <p:nvPr/>
        </p:nvGrpSpPr>
        <p:grpSpPr>
          <a:xfrm>
            <a:off x="956877" y="2257930"/>
            <a:ext cx="11863690" cy="3749250"/>
            <a:chOff x="866826" y="1490873"/>
            <a:chExt cx="13975428" cy="4416617"/>
          </a:xfrm>
        </p:grpSpPr>
        <p:sp>
          <p:nvSpPr>
            <p:cNvPr id="4" name="TextBox 3">
              <a:extLst>
                <a:ext uri="{FF2B5EF4-FFF2-40B4-BE49-F238E27FC236}">
                  <a16:creationId xmlns:a16="http://schemas.microsoft.com/office/drawing/2014/main" id="{ECB3CC12-9443-3C52-CB02-65024F67983A}"/>
                </a:ext>
              </a:extLst>
            </p:cNvPr>
            <p:cNvSpPr txBox="1"/>
            <p:nvPr/>
          </p:nvSpPr>
          <p:spPr bwMode="auto">
            <a:xfrm>
              <a:off x="3578481" y="2034653"/>
              <a:ext cx="936104" cy="489457"/>
            </a:xfrm>
            <a:prstGeom prst="rect">
              <a:avLst/>
            </a:prstGeom>
            <a:noFill/>
            <a:ln w="9525">
              <a:noFill/>
              <a:miter lim="800000"/>
              <a:headEnd/>
              <a:tailEnd/>
            </a:ln>
          </p:spPr>
          <p:txBody>
            <a:bodyPr vert="horz" wrap="square" lIns="0" tIns="45720" rIns="0" bIns="45720" numCol="1" rtlCol="0" anchor="b" anchorCtr="0" compatLnSpc="1">
              <a:prstTxWarp prst="textNoShape">
                <a:avLst/>
              </a:prstTxWarp>
              <a:spAutoFit/>
            </a:bodyPr>
            <a:lstStyle/>
            <a:p>
              <a:pPr algn="ctr" fontAlgn="base">
                <a:spcBef>
                  <a:spcPct val="0"/>
                </a:spcBef>
                <a:spcAft>
                  <a:spcPct val="0"/>
                </a:spcAft>
              </a:pPr>
              <a:r>
                <a:rPr lang="en-US" sz="1050">
                  <a:solidFill>
                    <a:schemeClr val="bg1"/>
                  </a:solidFill>
                  <a:latin typeface="Montserrat" panose="00000500000000000000" pitchFamily="2" charset="0"/>
                  <a:ea typeface="+mj-ea"/>
                  <a:cs typeface="Arial" pitchFamily="34" charset="0"/>
                </a:rPr>
                <a:t>Device Change</a:t>
              </a:r>
            </a:p>
          </p:txBody>
        </p:sp>
        <p:sp>
          <p:nvSpPr>
            <p:cNvPr id="5" name="Rounded Rectangle 6">
              <a:extLst>
                <a:ext uri="{FF2B5EF4-FFF2-40B4-BE49-F238E27FC236}">
                  <a16:creationId xmlns:a16="http://schemas.microsoft.com/office/drawing/2014/main" id="{6304B40B-E45F-CDFF-0A23-425CEC62D6DD}"/>
                </a:ext>
              </a:extLst>
            </p:cNvPr>
            <p:cNvSpPr/>
            <p:nvPr/>
          </p:nvSpPr>
          <p:spPr>
            <a:xfrm>
              <a:off x="4603828" y="2171295"/>
              <a:ext cx="3839472" cy="1224136"/>
            </a:xfrm>
            <a:prstGeom prst="roundRect">
              <a:avLst/>
            </a:prstGeom>
            <a:solidFill>
              <a:schemeClr val="accent1"/>
            </a:solidFill>
            <a:ln w="3175">
              <a:solidFill>
                <a:schemeClr val="accent1"/>
              </a:solidFill>
            </a:ln>
          </p:spPr>
          <p:style>
            <a:lnRef idx="3">
              <a:schemeClr val="lt1"/>
            </a:lnRef>
            <a:fillRef idx="1">
              <a:schemeClr val="accent4"/>
            </a:fillRef>
            <a:effectRef idx="1">
              <a:schemeClr val="accent4"/>
            </a:effectRef>
            <a:fontRef idx="minor">
              <a:schemeClr val="lt1"/>
            </a:fontRef>
          </p:style>
          <p:txBody>
            <a:bodyPr rtlCol="0" anchor="t" anchorCtr="0"/>
            <a:lstStyle/>
            <a:p>
              <a:pPr algn="ctr"/>
              <a:endParaRPr lang="en-US" b="1">
                <a:latin typeface="Montserrat" panose="00000500000000000000" pitchFamily="2" charset="0"/>
              </a:endParaRPr>
            </a:p>
            <a:p>
              <a:pPr algn="ctr"/>
              <a:r>
                <a:rPr lang="en-US" b="1">
                  <a:latin typeface="Montserrat" panose="00000500000000000000" pitchFamily="2" charset="0"/>
                </a:rPr>
                <a:t>SAFER</a:t>
              </a:r>
            </a:p>
          </p:txBody>
        </p:sp>
        <p:sp>
          <p:nvSpPr>
            <p:cNvPr id="7" name="Rounded Rectangle 8">
              <a:extLst>
                <a:ext uri="{FF2B5EF4-FFF2-40B4-BE49-F238E27FC236}">
                  <a16:creationId xmlns:a16="http://schemas.microsoft.com/office/drawing/2014/main" id="{A452B68C-5706-B138-310E-12CB80C6D7DC}"/>
                </a:ext>
              </a:extLst>
            </p:cNvPr>
            <p:cNvSpPr/>
            <p:nvPr/>
          </p:nvSpPr>
          <p:spPr>
            <a:xfrm>
              <a:off x="4603828" y="3649048"/>
              <a:ext cx="1060124" cy="540000"/>
            </a:xfrm>
            <a:prstGeom prst="roundRect">
              <a:avLst/>
            </a:prstGeom>
            <a:solidFill>
              <a:schemeClr val="bg2"/>
            </a:solidFill>
          </p:spPr>
          <p:style>
            <a:lnRef idx="3">
              <a:schemeClr val="lt1"/>
            </a:lnRef>
            <a:fillRef idx="1">
              <a:schemeClr val="accent2"/>
            </a:fillRef>
            <a:effectRef idx="1">
              <a:schemeClr val="accent2"/>
            </a:effectRef>
            <a:fontRef idx="minor">
              <a:schemeClr val="lt1"/>
            </a:fontRef>
          </p:style>
          <p:txBody>
            <a:bodyPr rtlCol="0" anchor="ctr" anchorCtr="0"/>
            <a:lstStyle/>
            <a:p>
              <a:pPr algn="ctr"/>
              <a:r>
                <a:rPr lang="en-US" sz="1400" b="1">
                  <a:solidFill>
                    <a:schemeClr val="tx1"/>
                  </a:solidFill>
                  <a:latin typeface="Montserrat" panose="00000500000000000000" pitchFamily="2" charset="0"/>
                </a:rPr>
                <a:t>SMSC</a:t>
              </a:r>
            </a:p>
          </p:txBody>
        </p:sp>
        <p:sp>
          <p:nvSpPr>
            <p:cNvPr id="9" name="Rounded Rectangle 9">
              <a:extLst>
                <a:ext uri="{FF2B5EF4-FFF2-40B4-BE49-F238E27FC236}">
                  <a16:creationId xmlns:a16="http://schemas.microsoft.com/office/drawing/2014/main" id="{3940473B-CA51-9660-306E-3A362001FB00}"/>
                </a:ext>
              </a:extLst>
            </p:cNvPr>
            <p:cNvSpPr/>
            <p:nvPr/>
          </p:nvSpPr>
          <p:spPr>
            <a:xfrm>
              <a:off x="5860569" y="3649048"/>
              <a:ext cx="1115344" cy="540000"/>
            </a:xfrm>
            <a:prstGeom prst="roundRect">
              <a:avLst/>
            </a:prstGeom>
            <a:solidFill>
              <a:schemeClr val="bg2"/>
            </a:solidFill>
          </p:spPr>
          <p:style>
            <a:lnRef idx="3">
              <a:schemeClr val="lt1"/>
            </a:lnRef>
            <a:fillRef idx="1">
              <a:schemeClr val="accent2"/>
            </a:fillRef>
            <a:effectRef idx="1">
              <a:schemeClr val="accent2"/>
            </a:effectRef>
            <a:fontRef idx="minor">
              <a:schemeClr val="lt1"/>
            </a:fontRef>
          </p:style>
          <p:txBody>
            <a:bodyPr rtlCol="0" anchor="ctr" anchorCtr="0"/>
            <a:lstStyle/>
            <a:p>
              <a:pPr algn="ctr"/>
              <a:r>
                <a:rPr lang="en-US" sz="1400" b="1">
                  <a:solidFill>
                    <a:schemeClr val="tx1"/>
                  </a:solidFill>
                  <a:latin typeface="Montserrat" panose="00000500000000000000" pitchFamily="2" charset="0"/>
                </a:rPr>
                <a:t>SMTP</a:t>
              </a:r>
            </a:p>
          </p:txBody>
        </p:sp>
        <p:sp>
          <p:nvSpPr>
            <p:cNvPr id="17" name="Rounded Rectangle 13">
              <a:extLst>
                <a:ext uri="{FF2B5EF4-FFF2-40B4-BE49-F238E27FC236}">
                  <a16:creationId xmlns:a16="http://schemas.microsoft.com/office/drawing/2014/main" id="{BD19EC79-7CAC-8657-8423-A11886C2C71E}"/>
                </a:ext>
              </a:extLst>
            </p:cNvPr>
            <p:cNvSpPr/>
            <p:nvPr/>
          </p:nvSpPr>
          <p:spPr>
            <a:xfrm>
              <a:off x="1429968" y="4708985"/>
              <a:ext cx="816421" cy="217309"/>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 b="1">
                  <a:latin typeface="Montserrat" panose="00000500000000000000" pitchFamily="2" charset="0"/>
                </a:rPr>
                <a:t>DRS</a:t>
              </a:r>
            </a:p>
          </p:txBody>
        </p:sp>
        <p:sp>
          <p:nvSpPr>
            <p:cNvPr id="21" name="Rounded Rectangle 14">
              <a:extLst>
                <a:ext uri="{FF2B5EF4-FFF2-40B4-BE49-F238E27FC236}">
                  <a16:creationId xmlns:a16="http://schemas.microsoft.com/office/drawing/2014/main" id="{77AB6151-66BB-3573-0D37-1A0B4E8450F9}"/>
                </a:ext>
              </a:extLst>
            </p:cNvPr>
            <p:cNvSpPr/>
            <p:nvPr/>
          </p:nvSpPr>
          <p:spPr>
            <a:xfrm>
              <a:off x="1429968" y="4998302"/>
              <a:ext cx="816420" cy="220698"/>
            </a:xfrm>
            <a:prstGeom prst="roundRect">
              <a:avLst/>
            </a:prstGeom>
            <a:solidFill>
              <a:schemeClr val="accent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600" b="1">
                  <a:latin typeface="Montserrat" panose="00000500000000000000" pitchFamily="2" charset="0"/>
                </a:rPr>
                <a:t>SAFER</a:t>
              </a:r>
            </a:p>
          </p:txBody>
        </p:sp>
        <p:sp>
          <p:nvSpPr>
            <p:cNvPr id="24" name="Rounded Rectangle 16">
              <a:extLst>
                <a:ext uri="{FF2B5EF4-FFF2-40B4-BE49-F238E27FC236}">
                  <a16:creationId xmlns:a16="http://schemas.microsoft.com/office/drawing/2014/main" id="{1FFCB112-7F24-C36D-274F-76526E67BE14}"/>
                </a:ext>
              </a:extLst>
            </p:cNvPr>
            <p:cNvSpPr/>
            <p:nvPr/>
          </p:nvSpPr>
          <p:spPr>
            <a:xfrm>
              <a:off x="866826" y="1490873"/>
              <a:ext cx="1872209" cy="1224137"/>
            </a:xfrm>
            <a:prstGeom prst="roundRect">
              <a:avLst/>
            </a:prstGeom>
            <a:solidFill>
              <a:schemeClr val="bg2"/>
            </a:solidFill>
            <a:ln w="3175">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nchorCtr="0"/>
            <a:lstStyle/>
            <a:p>
              <a:pPr algn="ctr"/>
              <a:r>
                <a:rPr lang="en-US" sz="1400" b="1">
                  <a:solidFill>
                    <a:schemeClr val="tx1"/>
                  </a:solidFill>
                  <a:latin typeface="Montserrat" panose="00000500000000000000" pitchFamily="2" charset="0"/>
                </a:rPr>
                <a:t>Device</a:t>
              </a:r>
            </a:p>
            <a:p>
              <a:pPr algn="ctr"/>
              <a:r>
                <a:rPr lang="en-US" sz="1400" b="1">
                  <a:solidFill>
                    <a:schemeClr val="tx1"/>
                  </a:solidFill>
                  <a:latin typeface="Montserrat" panose="00000500000000000000" pitchFamily="2" charset="0"/>
                </a:rPr>
                <a:t>Management</a:t>
              </a:r>
            </a:p>
            <a:p>
              <a:pPr algn="ctr"/>
              <a:r>
                <a:rPr lang="en-US" sz="1400" b="1">
                  <a:solidFill>
                    <a:schemeClr val="tx1"/>
                  </a:solidFill>
                  <a:latin typeface="Montserrat" panose="00000500000000000000" pitchFamily="2" charset="0"/>
                </a:rPr>
                <a:t>System</a:t>
              </a:r>
            </a:p>
          </p:txBody>
        </p:sp>
        <p:sp>
          <p:nvSpPr>
            <p:cNvPr id="26" name="TextBox 25">
              <a:extLst>
                <a:ext uri="{FF2B5EF4-FFF2-40B4-BE49-F238E27FC236}">
                  <a16:creationId xmlns:a16="http://schemas.microsoft.com/office/drawing/2014/main" id="{669BDC76-32B0-0906-E4D8-725E0C96B9D4}"/>
                </a:ext>
              </a:extLst>
            </p:cNvPr>
            <p:cNvSpPr txBox="1"/>
            <p:nvPr/>
          </p:nvSpPr>
          <p:spPr bwMode="auto">
            <a:xfrm>
              <a:off x="8443300" y="2312680"/>
              <a:ext cx="1497617" cy="1060490"/>
            </a:xfrm>
            <a:prstGeom prst="rect">
              <a:avLst/>
            </a:prstGeom>
            <a:noFill/>
            <a:ln w="9525">
              <a:noFill/>
              <a:miter lim="800000"/>
              <a:headEnd/>
              <a:tailEnd/>
            </a:ln>
          </p:spPr>
          <p:txBody>
            <a:bodyPr vert="horz" wrap="square" lIns="0" tIns="45720" rIns="0" bIns="45720" numCol="1" rtlCol="0" anchor="b" anchorCtr="0" compatLnSpc="1">
              <a:prstTxWarp prst="textNoShape">
                <a:avLst/>
              </a:prstTxWarp>
              <a:spAutoFit/>
            </a:bodyPr>
            <a:lstStyle/>
            <a:p>
              <a:pPr algn="ctr" fontAlgn="base">
                <a:spcBef>
                  <a:spcPct val="0"/>
                </a:spcBef>
                <a:spcAft>
                  <a:spcPct val="0"/>
                </a:spcAft>
              </a:pPr>
              <a:r>
                <a:rPr lang="en-US" sz="1050">
                  <a:solidFill>
                    <a:schemeClr val="bg1"/>
                  </a:solidFill>
                  <a:latin typeface="Montserrat" panose="00000500000000000000" pitchFamily="2" charset="0"/>
                  <a:ea typeface="+mj-ea"/>
                  <a:cs typeface="Arial" pitchFamily="34" charset="0"/>
                </a:rPr>
                <a:t>Populate</a:t>
              </a:r>
            </a:p>
            <a:p>
              <a:pPr algn="ctr" fontAlgn="base">
                <a:spcBef>
                  <a:spcPct val="0"/>
                </a:spcBef>
                <a:spcAft>
                  <a:spcPct val="0"/>
                </a:spcAft>
              </a:pPr>
              <a:endParaRPr lang="en-US" sz="1050">
                <a:solidFill>
                  <a:schemeClr val="bg1"/>
                </a:solidFill>
                <a:latin typeface="Montserrat" panose="00000500000000000000" pitchFamily="2" charset="0"/>
                <a:ea typeface="+mj-ea"/>
                <a:cs typeface="Arial" pitchFamily="34" charset="0"/>
              </a:endParaRPr>
            </a:p>
            <a:p>
              <a:pPr algn="ctr" fontAlgn="base">
                <a:spcBef>
                  <a:spcPct val="0"/>
                </a:spcBef>
                <a:spcAft>
                  <a:spcPct val="0"/>
                </a:spcAft>
              </a:pPr>
              <a:endParaRPr lang="en-US" sz="1050">
                <a:solidFill>
                  <a:schemeClr val="bg1"/>
                </a:solidFill>
                <a:latin typeface="Montserrat" panose="00000500000000000000" pitchFamily="2" charset="0"/>
                <a:ea typeface="+mj-ea"/>
                <a:cs typeface="Arial" pitchFamily="34" charset="0"/>
              </a:endParaRPr>
            </a:p>
            <a:p>
              <a:pPr algn="ctr" fontAlgn="base">
                <a:spcBef>
                  <a:spcPct val="0"/>
                </a:spcBef>
                <a:spcAft>
                  <a:spcPct val="0"/>
                </a:spcAft>
              </a:pPr>
              <a:r>
                <a:rPr lang="en-US" sz="1050">
                  <a:solidFill>
                    <a:schemeClr val="bg1"/>
                  </a:solidFill>
                  <a:latin typeface="Montserrat" panose="00000500000000000000" pitchFamily="2" charset="0"/>
                  <a:ea typeface="+mj-ea"/>
                  <a:cs typeface="Arial" pitchFamily="34" charset="0"/>
                </a:rPr>
                <a:t>(Device characteristics)</a:t>
              </a:r>
            </a:p>
          </p:txBody>
        </p:sp>
        <p:cxnSp>
          <p:nvCxnSpPr>
            <p:cNvPr id="28" name="Straight Arrow Connector 27">
              <a:extLst>
                <a:ext uri="{FF2B5EF4-FFF2-40B4-BE49-F238E27FC236}">
                  <a16:creationId xmlns:a16="http://schemas.microsoft.com/office/drawing/2014/main" id="{489312C0-984C-F7E5-5C6D-5175A0D5F431}"/>
                </a:ext>
              </a:extLst>
            </p:cNvPr>
            <p:cNvCxnSpPr>
              <a:cxnSpLocks/>
            </p:cNvCxnSpPr>
            <p:nvPr/>
          </p:nvCxnSpPr>
          <p:spPr>
            <a:xfrm flipH="1">
              <a:off x="8527424" y="2791336"/>
              <a:ext cx="142112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9" name="Rounded Rectangle 22">
              <a:extLst>
                <a:ext uri="{FF2B5EF4-FFF2-40B4-BE49-F238E27FC236}">
                  <a16:creationId xmlns:a16="http://schemas.microsoft.com/office/drawing/2014/main" id="{90B5EF8B-648F-1EA9-22EF-950751340EA2}"/>
                </a:ext>
              </a:extLst>
            </p:cNvPr>
            <p:cNvSpPr/>
            <p:nvPr/>
          </p:nvSpPr>
          <p:spPr>
            <a:xfrm>
              <a:off x="7148664" y="3655928"/>
              <a:ext cx="1317376" cy="540000"/>
            </a:xfrm>
            <a:prstGeom prst="roundRect">
              <a:avLst/>
            </a:prstGeom>
            <a:solidFill>
              <a:schemeClr val="bg2"/>
            </a:solidFill>
          </p:spPr>
          <p:style>
            <a:lnRef idx="3">
              <a:schemeClr val="lt1"/>
            </a:lnRef>
            <a:fillRef idx="1">
              <a:schemeClr val="accent2"/>
            </a:fillRef>
            <a:effectRef idx="1">
              <a:schemeClr val="accent2"/>
            </a:effectRef>
            <a:fontRef idx="minor">
              <a:schemeClr val="lt1"/>
            </a:fontRef>
          </p:style>
          <p:txBody>
            <a:bodyPr rtlCol="0" anchor="ctr" anchorCtr="0"/>
            <a:lstStyle/>
            <a:p>
              <a:pPr algn="ctr"/>
              <a:r>
                <a:rPr lang="en-US" sz="1400" b="1">
                  <a:solidFill>
                    <a:schemeClr val="tx1"/>
                  </a:solidFill>
                  <a:latin typeface="Montserrat" panose="00000500000000000000" pitchFamily="2" charset="0"/>
                </a:rPr>
                <a:t>EIR</a:t>
              </a:r>
            </a:p>
          </p:txBody>
        </p:sp>
        <p:sp>
          <p:nvSpPr>
            <p:cNvPr id="30" name="Rounded Rectangle 23">
              <a:extLst>
                <a:ext uri="{FF2B5EF4-FFF2-40B4-BE49-F238E27FC236}">
                  <a16:creationId xmlns:a16="http://schemas.microsoft.com/office/drawing/2014/main" id="{2A7787E0-AFF3-5643-130E-71B64F962D68}"/>
                </a:ext>
              </a:extLst>
            </p:cNvPr>
            <p:cNvSpPr/>
            <p:nvPr/>
          </p:nvSpPr>
          <p:spPr>
            <a:xfrm>
              <a:off x="1422398" y="5314053"/>
              <a:ext cx="816420" cy="220698"/>
            </a:xfrm>
            <a:prstGeom prst="roundRect">
              <a:avLst/>
            </a:prstGeom>
            <a:solidFill>
              <a:schemeClr val="bg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600" b="1">
                  <a:solidFill>
                    <a:schemeClr val="tx1"/>
                  </a:solidFill>
                  <a:latin typeface="Montserrat" panose="00000500000000000000" pitchFamily="2" charset="0"/>
                </a:rPr>
                <a:t>MNO</a:t>
              </a:r>
            </a:p>
          </p:txBody>
        </p:sp>
        <p:sp>
          <p:nvSpPr>
            <p:cNvPr id="31" name="Rounded Rectangle 25">
              <a:extLst>
                <a:ext uri="{FF2B5EF4-FFF2-40B4-BE49-F238E27FC236}">
                  <a16:creationId xmlns:a16="http://schemas.microsoft.com/office/drawing/2014/main" id="{59B810A5-1E89-2C05-F064-8D7E99798965}"/>
                </a:ext>
              </a:extLst>
            </p:cNvPr>
            <p:cNvSpPr/>
            <p:nvPr/>
          </p:nvSpPr>
          <p:spPr>
            <a:xfrm>
              <a:off x="866826" y="3095498"/>
              <a:ext cx="1872209" cy="1224135"/>
            </a:xfrm>
            <a:prstGeom prst="roundRect">
              <a:avLst/>
            </a:prstGeom>
            <a:solidFill>
              <a:schemeClr val="bg2"/>
            </a:solidFill>
            <a:ln w="3175">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nchorCtr="0"/>
            <a:lstStyle/>
            <a:p>
              <a:pPr algn="ctr"/>
              <a:r>
                <a:rPr lang="en-US" sz="1400" b="1">
                  <a:solidFill>
                    <a:schemeClr val="tx1"/>
                  </a:solidFill>
                  <a:latin typeface="Montserrat" panose="00000500000000000000" pitchFamily="2" charset="0"/>
                </a:rPr>
                <a:t>Location Base Server</a:t>
              </a:r>
            </a:p>
          </p:txBody>
        </p:sp>
        <p:sp>
          <p:nvSpPr>
            <p:cNvPr id="33" name="TextBox 32">
              <a:extLst>
                <a:ext uri="{FF2B5EF4-FFF2-40B4-BE49-F238E27FC236}">
                  <a16:creationId xmlns:a16="http://schemas.microsoft.com/office/drawing/2014/main" id="{B3A59603-BB05-3693-4424-30BCB803A539}"/>
                </a:ext>
              </a:extLst>
            </p:cNvPr>
            <p:cNvSpPr txBox="1"/>
            <p:nvPr/>
          </p:nvSpPr>
          <p:spPr bwMode="auto">
            <a:xfrm>
              <a:off x="3626809" y="3300675"/>
              <a:ext cx="936104" cy="489457"/>
            </a:xfrm>
            <a:prstGeom prst="rect">
              <a:avLst/>
            </a:prstGeom>
            <a:noFill/>
            <a:ln w="9525">
              <a:noFill/>
              <a:miter lim="800000"/>
              <a:headEnd/>
              <a:tailEnd/>
            </a:ln>
          </p:spPr>
          <p:txBody>
            <a:bodyPr vert="horz" wrap="square" lIns="0" tIns="45720" rIns="0" bIns="45720" numCol="1" rtlCol="0" anchor="b" anchorCtr="0" compatLnSpc="1">
              <a:prstTxWarp prst="textNoShape">
                <a:avLst/>
              </a:prstTxWarp>
              <a:spAutoFit/>
            </a:bodyPr>
            <a:lstStyle/>
            <a:p>
              <a:pPr algn="ctr" fontAlgn="base">
                <a:spcBef>
                  <a:spcPct val="0"/>
                </a:spcBef>
                <a:spcAft>
                  <a:spcPct val="0"/>
                </a:spcAft>
              </a:pPr>
              <a:r>
                <a:rPr lang="en-US" sz="1050">
                  <a:solidFill>
                    <a:schemeClr val="bg1"/>
                  </a:solidFill>
                  <a:latin typeface="Montserrat" panose="00000500000000000000" pitchFamily="2" charset="0"/>
                  <a:ea typeface="+mj-ea"/>
                  <a:cs typeface="Arial" pitchFamily="34" charset="0"/>
                </a:rPr>
                <a:t>Location</a:t>
              </a:r>
            </a:p>
            <a:p>
              <a:pPr algn="ctr" fontAlgn="base">
                <a:spcBef>
                  <a:spcPct val="0"/>
                </a:spcBef>
                <a:spcAft>
                  <a:spcPct val="0"/>
                </a:spcAft>
              </a:pPr>
              <a:r>
                <a:rPr lang="en-US" sz="1050">
                  <a:solidFill>
                    <a:schemeClr val="bg1"/>
                  </a:solidFill>
                  <a:latin typeface="Montserrat" panose="00000500000000000000" pitchFamily="2" charset="0"/>
                  <a:ea typeface="+mj-ea"/>
                  <a:cs typeface="Arial" pitchFamily="34" charset="0"/>
                </a:rPr>
                <a:t>Change</a:t>
              </a:r>
            </a:p>
          </p:txBody>
        </p:sp>
        <p:sp>
          <p:nvSpPr>
            <p:cNvPr id="34" name="TextBox 33">
              <a:extLst>
                <a:ext uri="{FF2B5EF4-FFF2-40B4-BE49-F238E27FC236}">
                  <a16:creationId xmlns:a16="http://schemas.microsoft.com/office/drawing/2014/main" id="{CFA70F34-E715-30F3-32ED-4271DD248C13}"/>
                </a:ext>
              </a:extLst>
            </p:cNvPr>
            <p:cNvSpPr txBox="1"/>
            <p:nvPr/>
          </p:nvSpPr>
          <p:spPr>
            <a:xfrm>
              <a:off x="5985270" y="5341896"/>
              <a:ext cx="8856984" cy="565594"/>
            </a:xfrm>
            <a:prstGeom prst="rect">
              <a:avLst/>
            </a:prstGeom>
            <a:noFill/>
          </p:spPr>
          <p:txBody>
            <a:bodyPr wrap="square" rtlCol="0">
              <a:spAutoFit/>
            </a:bodyPr>
            <a:lstStyle/>
            <a:p>
              <a:pPr algn="ctr">
                <a:lnSpc>
                  <a:spcPct val="90000"/>
                </a:lnSpc>
              </a:pPr>
              <a:r>
                <a:rPr lang="fr-FR" sz="1400">
                  <a:solidFill>
                    <a:schemeClr val="bg1"/>
                  </a:solidFill>
                  <a:latin typeface="Montserrat" panose="00000500000000000000" pitchFamily="2" charset="0"/>
                </a:rPr>
                <a:t>« Plug &amp; Play » SAFER next to any </a:t>
              </a:r>
            </a:p>
            <a:p>
              <a:pPr algn="ctr">
                <a:lnSpc>
                  <a:spcPct val="90000"/>
                </a:lnSpc>
              </a:pPr>
              <a:r>
                <a:rPr lang="fr-FR" sz="1400">
                  <a:solidFill>
                    <a:schemeClr val="bg1"/>
                  </a:solidFill>
                  <a:latin typeface="Montserrat" panose="00000500000000000000" pitchFamily="2" charset="0"/>
                </a:rPr>
                <a:t>Device Management System &amp; Location Server</a:t>
              </a:r>
              <a:endParaRPr lang="en-US" sz="1400">
                <a:solidFill>
                  <a:schemeClr val="bg1"/>
                </a:solidFill>
                <a:latin typeface="Montserrat" panose="00000500000000000000" pitchFamily="2" charset="0"/>
              </a:endParaRPr>
            </a:p>
          </p:txBody>
        </p:sp>
        <p:sp>
          <p:nvSpPr>
            <p:cNvPr id="25" name="Rounded Rectangle 17">
              <a:extLst>
                <a:ext uri="{FF2B5EF4-FFF2-40B4-BE49-F238E27FC236}">
                  <a16:creationId xmlns:a16="http://schemas.microsoft.com/office/drawing/2014/main" id="{32AE7723-D277-C8C1-51A8-F915D147EB7E}"/>
                </a:ext>
              </a:extLst>
            </p:cNvPr>
            <p:cNvSpPr/>
            <p:nvPr/>
          </p:nvSpPr>
          <p:spPr>
            <a:xfrm>
              <a:off x="9891855" y="2166155"/>
              <a:ext cx="1357947" cy="1224135"/>
            </a:xfrm>
            <a:prstGeom prst="roundRect">
              <a:avLst/>
            </a:prstGeom>
            <a:solidFill>
              <a:schemeClr val="accent2"/>
            </a:solidFill>
            <a:ln w="3175">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nchorCtr="0"/>
            <a:lstStyle/>
            <a:p>
              <a:pPr algn="ctr"/>
              <a:r>
                <a:rPr lang="en-US" b="1">
                  <a:latin typeface="Montserrat" panose="00000500000000000000" pitchFamily="2" charset="0"/>
                </a:rPr>
                <a:t>DRS</a:t>
              </a:r>
            </a:p>
          </p:txBody>
        </p:sp>
      </p:grpSp>
      <p:pic>
        <p:nvPicPr>
          <p:cNvPr id="35" name="Picture 34" descr="A group of cell phones">
            <a:extLst>
              <a:ext uri="{FF2B5EF4-FFF2-40B4-BE49-F238E27FC236}">
                <a16:creationId xmlns:a16="http://schemas.microsoft.com/office/drawing/2014/main" id="{B3FD91E8-A654-4EAA-2D6B-D0E7F5741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941" y="4794273"/>
            <a:ext cx="2623021" cy="1069549"/>
          </a:xfrm>
          <a:prstGeom prst="rect">
            <a:avLst/>
          </a:prstGeom>
        </p:spPr>
      </p:pic>
      <p:cxnSp>
        <p:nvCxnSpPr>
          <p:cNvPr id="38" name="Connector: Elbow 37">
            <a:extLst>
              <a:ext uri="{FF2B5EF4-FFF2-40B4-BE49-F238E27FC236}">
                <a16:creationId xmlns:a16="http://schemas.microsoft.com/office/drawing/2014/main" id="{BA48534B-F83C-B0D5-17B6-34972E91EC29}"/>
              </a:ext>
            </a:extLst>
          </p:cNvPr>
          <p:cNvCxnSpPr>
            <a:endCxn id="24" idx="3"/>
          </p:cNvCxnSpPr>
          <p:nvPr/>
        </p:nvCxnSpPr>
        <p:spPr>
          <a:xfrm rot="10800000">
            <a:off x="2546188" y="2777514"/>
            <a:ext cx="1513734" cy="651487"/>
          </a:xfrm>
          <a:prstGeom prst="bentConnector3">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BAE15CC6-D989-E596-9461-EA99045EFA96}"/>
              </a:ext>
            </a:extLst>
          </p:cNvPr>
          <p:cNvCxnSpPr>
            <a:cxnSpLocks/>
            <a:endCxn id="31" idx="3"/>
          </p:cNvCxnSpPr>
          <p:nvPr/>
        </p:nvCxnSpPr>
        <p:spPr>
          <a:xfrm rot="10800000" flipV="1">
            <a:off x="2546188" y="3429000"/>
            <a:ext cx="1507258" cy="710672"/>
          </a:xfrm>
          <a:prstGeom prst="bentConnector3">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890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844041"/>
            <a:ext cx="11778575" cy="4352478"/>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Search by MSISDN, IMSI or IMEI</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19</a:t>
            </a:fld>
            <a:endParaRPr lang="en-ZA"/>
          </a:p>
        </p:txBody>
      </p:sp>
      <p:pic>
        <p:nvPicPr>
          <p:cNvPr id="2" name="Picture 1">
            <a:extLst>
              <a:ext uri="{FF2B5EF4-FFF2-40B4-BE49-F238E27FC236}">
                <a16:creationId xmlns:a16="http://schemas.microsoft.com/office/drawing/2014/main" id="{3C7A3D2B-ED86-A432-DEB4-DE5EAD42EAF1}"/>
              </a:ext>
            </a:extLst>
          </p:cNvPr>
          <p:cNvPicPr>
            <a:picLocks noChangeAspect="1"/>
          </p:cNvPicPr>
          <p:nvPr/>
        </p:nvPicPr>
        <p:blipFill>
          <a:blip r:embed="rId2"/>
          <a:stretch>
            <a:fillRect/>
          </a:stretch>
        </p:blipFill>
        <p:spPr>
          <a:xfrm>
            <a:off x="1613316" y="2399843"/>
            <a:ext cx="8399539" cy="3416455"/>
          </a:xfrm>
          <a:prstGeom prst="rect">
            <a:avLst/>
          </a:prstGeom>
        </p:spPr>
      </p:pic>
    </p:spTree>
    <p:extLst>
      <p:ext uri="{BB962C8B-B14F-4D97-AF65-F5344CB8AC3E}">
        <p14:creationId xmlns:p14="http://schemas.microsoft.com/office/powerpoint/2010/main" val="604428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4" y="1974850"/>
            <a:ext cx="7905864" cy="3557270"/>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About Us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a:t>
            </a:fld>
            <a:endParaRPr lang="en-ZA"/>
          </a:p>
        </p:txBody>
      </p:sp>
      <p:sp>
        <p:nvSpPr>
          <p:cNvPr id="2" name="Content Placeholder 7">
            <a:extLst>
              <a:ext uri="{FF2B5EF4-FFF2-40B4-BE49-F238E27FC236}">
                <a16:creationId xmlns:a16="http://schemas.microsoft.com/office/drawing/2014/main" id="{04E9F9CA-E8CD-1B79-C18A-5AF00A9671FD}"/>
              </a:ext>
            </a:extLst>
          </p:cNvPr>
          <p:cNvSpPr>
            <a:spLocks noGrp="1"/>
          </p:cNvSpPr>
          <p:nvPr>
            <p:ph sz="half" idx="1"/>
          </p:nvPr>
        </p:nvSpPr>
        <p:spPr>
          <a:xfrm>
            <a:off x="526475" y="2181225"/>
            <a:ext cx="6537960" cy="3155023"/>
          </a:xfrm>
        </p:spPr>
        <p:txBody>
          <a:bodyPr>
            <a:normAutofit/>
          </a:bodyPr>
          <a:lstStyle/>
          <a:p>
            <a:pPr marL="0" indent="0">
              <a:lnSpc>
                <a:spcPct val="100000"/>
              </a:lnSpc>
              <a:buNone/>
            </a:pPr>
            <a:r>
              <a:rPr lang="en-US" sz="1400"/>
              <a:t>Both WDS Mobile and Sicap are veterans of the device data and management space with almost a combined 60 years of serving the telecommunications industry. </a:t>
            </a:r>
          </a:p>
          <a:p>
            <a:pPr marL="0" indent="0">
              <a:lnSpc>
                <a:spcPct val="100000"/>
              </a:lnSpc>
              <a:buNone/>
            </a:pPr>
            <a:r>
              <a:rPr lang="en-US" sz="1400"/>
              <a:t>We have a combined vision for providing seamless and secure connectivity across mobile, tablet, wearable, IoT and broadband devices, this consolidation combines the resources and expertise required to deliver exciting new capabilities to customers.</a:t>
            </a:r>
          </a:p>
          <a:p>
            <a:pPr marL="0" indent="0">
              <a:lnSpc>
                <a:spcPct val="100000"/>
              </a:lnSpc>
              <a:buNone/>
            </a:pPr>
            <a:r>
              <a:rPr lang="en-US" sz="1400"/>
              <a:t>This bond of product strategies will provide the most in-depth device database on the market coupled with a broad range of Modules supporting Mobile, Broadband / IoT, and Subscribers. </a:t>
            </a:r>
          </a:p>
          <a:p>
            <a:pPr marL="0" indent="0">
              <a:lnSpc>
                <a:spcPct val="100000"/>
              </a:lnSpc>
              <a:buNone/>
            </a:pPr>
            <a:r>
              <a:rPr lang="en-US" sz="1400"/>
              <a:t>This move helps leverage the strengths of different product lines and technologies to create more comprehensive solutions.</a:t>
            </a:r>
          </a:p>
        </p:txBody>
      </p:sp>
      <p:sp>
        <p:nvSpPr>
          <p:cNvPr id="4" name="Rectangle 3">
            <a:extLst>
              <a:ext uri="{FF2B5EF4-FFF2-40B4-BE49-F238E27FC236}">
                <a16:creationId xmlns:a16="http://schemas.microsoft.com/office/drawing/2014/main" id="{72E4A460-479F-534D-BF87-4C60674B983E}"/>
              </a:ext>
            </a:extLst>
          </p:cNvPr>
          <p:cNvSpPr/>
          <p:nvPr/>
        </p:nvSpPr>
        <p:spPr>
          <a:xfrm>
            <a:off x="7821930" y="1974850"/>
            <a:ext cx="4370070" cy="35572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7615665-AE15-7FFF-54E9-C2BBE8CE9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325" y="3355188"/>
            <a:ext cx="3124200" cy="328390"/>
          </a:xfrm>
          <a:prstGeom prst="rect">
            <a:avLst/>
          </a:prstGeom>
        </p:spPr>
      </p:pic>
      <p:pic>
        <p:nvPicPr>
          <p:cNvPr id="7" name="Picture 6">
            <a:extLst>
              <a:ext uri="{FF2B5EF4-FFF2-40B4-BE49-F238E27FC236}">
                <a16:creationId xmlns:a16="http://schemas.microsoft.com/office/drawing/2014/main" id="{1E631731-8281-E2D9-310E-B21CD6E02E24}"/>
              </a:ext>
            </a:extLst>
          </p:cNvPr>
          <p:cNvPicPr>
            <a:picLocks noChangeAspect="1"/>
          </p:cNvPicPr>
          <p:nvPr/>
        </p:nvPicPr>
        <p:blipFill>
          <a:blip r:embed="rId3"/>
          <a:stretch>
            <a:fillRect/>
          </a:stretch>
        </p:blipFill>
        <p:spPr>
          <a:xfrm>
            <a:off x="10613594" y="3804139"/>
            <a:ext cx="1051931" cy="386537"/>
          </a:xfrm>
          <a:prstGeom prst="rect">
            <a:avLst/>
          </a:prstGeom>
        </p:spPr>
      </p:pic>
      <p:sp>
        <p:nvSpPr>
          <p:cNvPr id="10" name="Rectangle 9">
            <a:extLst>
              <a:ext uri="{FF2B5EF4-FFF2-40B4-BE49-F238E27FC236}">
                <a16:creationId xmlns:a16="http://schemas.microsoft.com/office/drawing/2014/main" id="{7BD3097B-96A7-3ED3-0F0B-C4240F95A0FB}"/>
              </a:ext>
            </a:extLst>
          </p:cNvPr>
          <p:cNvSpPr/>
          <p:nvPr/>
        </p:nvSpPr>
        <p:spPr>
          <a:xfrm>
            <a:off x="7821930" y="1974850"/>
            <a:ext cx="480060" cy="3557270"/>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9967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844041"/>
            <a:ext cx="11778575" cy="4352478"/>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Location History on a Map</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20</a:t>
            </a:fld>
            <a:endParaRPr lang="en-ZA"/>
          </a:p>
        </p:txBody>
      </p:sp>
      <p:sp>
        <p:nvSpPr>
          <p:cNvPr id="3" name="Rectangle 2">
            <a:extLst>
              <a:ext uri="{FF2B5EF4-FFF2-40B4-BE49-F238E27FC236}">
                <a16:creationId xmlns:a16="http://schemas.microsoft.com/office/drawing/2014/main" id="{3BBA46CA-4688-648F-3F10-D92CBA1A5C99}"/>
              </a:ext>
            </a:extLst>
          </p:cNvPr>
          <p:cNvSpPr/>
          <p:nvPr/>
        </p:nvSpPr>
        <p:spPr>
          <a:xfrm>
            <a:off x="335217" y="2167873"/>
            <a:ext cx="5470503" cy="1348574"/>
          </a:xfrm>
          <a:prstGeom prst="rect">
            <a:avLst/>
          </a:prstGeom>
        </p:spPr>
        <p:txBody>
          <a:bodyPr wrap="square">
            <a:spAutoFit/>
          </a:bodyPr>
          <a:lstStyle/>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See on the map the location history for a long period (several years) by MSISDN, IMSI or IMEI.</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Update location update frequency for specific MSISDN.</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Get </a:t>
            </a:r>
            <a:r>
              <a:rPr lang="en-US" sz="1400" b="1">
                <a:solidFill>
                  <a:schemeClr val="bg1"/>
                </a:solidFill>
                <a:latin typeface="Montserrat Thin" pitchFamily="2" charset="0"/>
                <a:sym typeface="Helvetica Neue"/>
              </a:rPr>
              <a:t>real-time</a:t>
            </a:r>
            <a:r>
              <a:rPr lang="en-US" sz="1400">
                <a:solidFill>
                  <a:schemeClr val="bg1"/>
                </a:solidFill>
                <a:latin typeface="Montserrat Thin" pitchFamily="2" charset="0"/>
                <a:sym typeface="Helvetica Neue"/>
              </a:rPr>
              <a:t> the subscriber location.</a:t>
            </a:r>
          </a:p>
        </p:txBody>
      </p:sp>
      <p:pic>
        <p:nvPicPr>
          <p:cNvPr id="4" name="Picture 3">
            <a:extLst>
              <a:ext uri="{FF2B5EF4-FFF2-40B4-BE49-F238E27FC236}">
                <a16:creationId xmlns:a16="http://schemas.microsoft.com/office/drawing/2014/main" id="{1066E728-16BB-88F9-1FD4-6E8E144F68A2}"/>
              </a:ext>
            </a:extLst>
          </p:cNvPr>
          <p:cNvPicPr>
            <a:picLocks noChangeAspect="1"/>
          </p:cNvPicPr>
          <p:nvPr/>
        </p:nvPicPr>
        <p:blipFill>
          <a:blip r:embed="rId2"/>
          <a:stretch>
            <a:fillRect/>
          </a:stretch>
        </p:blipFill>
        <p:spPr>
          <a:xfrm>
            <a:off x="4811108" y="3306964"/>
            <a:ext cx="5810694" cy="2653824"/>
          </a:xfrm>
          <a:prstGeom prst="rect">
            <a:avLst/>
          </a:prstGeom>
          <a:ln>
            <a:solidFill>
              <a:schemeClr val="accent1"/>
            </a:solidFill>
          </a:ln>
        </p:spPr>
      </p:pic>
    </p:spTree>
    <p:extLst>
      <p:ext uri="{BB962C8B-B14F-4D97-AF65-F5344CB8AC3E}">
        <p14:creationId xmlns:p14="http://schemas.microsoft.com/office/powerpoint/2010/main" val="314907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844041"/>
            <a:ext cx="11778575" cy="4352478"/>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Alert Management</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21</a:t>
            </a:fld>
            <a:endParaRPr lang="en-ZA"/>
          </a:p>
        </p:txBody>
      </p:sp>
      <p:sp>
        <p:nvSpPr>
          <p:cNvPr id="3" name="Rectangle 2">
            <a:extLst>
              <a:ext uri="{FF2B5EF4-FFF2-40B4-BE49-F238E27FC236}">
                <a16:creationId xmlns:a16="http://schemas.microsoft.com/office/drawing/2014/main" id="{3BBA46CA-4688-648F-3F10-D92CBA1A5C99}"/>
              </a:ext>
            </a:extLst>
          </p:cNvPr>
          <p:cNvSpPr/>
          <p:nvPr/>
        </p:nvSpPr>
        <p:spPr>
          <a:xfrm>
            <a:off x="335217" y="2167873"/>
            <a:ext cx="5989956" cy="1671740"/>
          </a:xfrm>
          <a:prstGeom prst="rect">
            <a:avLst/>
          </a:prstGeom>
        </p:spPr>
        <p:txBody>
          <a:bodyPr wrap="square">
            <a:spAutoFit/>
          </a:bodyPr>
          <a:lstStyle/>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Define &amp; Push Alerts by SMS  &amp; Email on triplet change, location change to any agent(regulator, Police authority, MNO).</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Define &amp; Push Alerts by SMS  &amp; Email on location update frequency &amp; first consultation to any agent(regulator, Police authority, MNO).</a:t>
            </a:r>
          </a:p>
        </p:txBody>
      </p:sp>
      <p:pic>
        <p:nvPicPr>
          <p:cNvPr id="2" name="Picture 1">
            <a:extLst>
              <a:ext uri="{FF2B5EF4-FFF2-40B4-BE49-F238E27FC236}">
                <a16:creationId xmlns:a16="http://schemas.microsoft.com/office/drawing/2014/main" id="{3408AE12-DE2D-E927-8AD0-126E89C26CE4}"/>
              </a:ext>
            </a:extLst>
          </p:cNvPr>
          <p:cNvPicPr>
            <a:picLocks noChangeAspect="1"/>
          </p:cNvPicPr>
          <p:nvPr/>
        </p:nvPicPr>
        <p:blipFill>
          <a:blip r:embed="rId2"/>
          <a:stretch>
            <a:fillRect/>
          </a:stretch>
        </p:blipFill>
        <p:spPr>
          <a:xfrm>
            <a:off x="7245062" y="2391533"/>
            <a:ext cx="3360513" cy="3542490"/>
          </a:xfrm>
          <a:prstGeom prst="rect">
            <a:avLst/>
          </a:prstGeom>
          <a:ln>
            <a:solidFill>
              <a:schemeClr val="accent1"/>
            </a:solidFill>
          </a:ln>
        </p:spPr>
      </p:pic>
    </p:spTree>
    <p:extLst>
      <p:ext uri="{BB962C8B-B14F-4D97-AF65-F5344CB8AC3E}">
        <p14:creationId xmlns:p14="http://schemas.microsoft.com/office/powerpoint/2010/main" val="278950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844041"/>
            <a:ext cx="11778575" cy="4352478"/>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Safer Live Demo</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22</a:t>
            </a:fld>
            <a:endParaRPr lang="en-ZA"/>
          </a:p>
        </p:txBody>
      </p:sp>
      <p:pic>
        <p:nvPicPr>
          <p:cNvPr id="4" name="Picture 3">
            <a:extLst>
              <a:ext uri="{FF2B5EF4-FFF2-40B4-BE49-F238E27FC236}">
                <a16:creationId xmlns:a16="http://schemas.microsoft.com/office/drawing/2014/main" id="{728B0A4D-6D72-ACAC-A9FC-311EFDAAB515}"/>
              </a:ext>
            </a:extLst>
          </p:cNvPr>
          <p:cNvPicPr>
            <a:picLocks noChangeAspect="1"/>
          </p:cNvPicPr>
          <p:nvPr/>
        </p:nvPicPr>
        <p:blipFill>
          <a:blip r:embed="rId2"/>
          <a:stretch>
            <a:fillRect/>
          </a:stretch>
        </p:blipFill>
        <p:spPr>
          <a:xfrm>
            <a:off x="2167587" y="2306120"/>
            <a:ext cx="7233376" cy="3428319"/>
          </a:xfrm>
          <a:prstGeom prst="rect">
            <a:avLst/>
          </a:prstGeom>
          <a:ln>
            <a:solidFill>
              <a:schemeClr val="accent1"/>
            </a:solidFill>
          </a:ln>
        </p:spPr>
      </p:pic>
    </p:spTree>
    <p:extLst>
      <p:ext uri="{BB962C8B-B14F-4D97-AF65-F5344CB8AC3E}">
        <p14:creationId xmlns:p14="http://schemas.microsoft.com/office/powerpoint/2010/main" val="1382874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2BC2D4-37F2-8417-3D84-12B802F716D9}"/>
              </a:ext>
            </a:extLst>
          </p:cNvPr>
          <p:cNvSpPr>
            <a:spLocks noGrp="1"/>
          </p:cNvSpPr>
          <p:nvPr>
            <p:ph type="title"/>
          </p:nvPr>
        </p:nvSpPr>
        <p:spPr/>
        <p:txBody>
          <a:bodyPr>
            <a:normAutofit fontScale="90000"/>
          </a:bodyPr>
          <a:lstStyle/>
          <a:p>
            <a:r>
              <a:rPr lang="en-US"/>
              <a:t>Equipment Identity Register (EIR)</a:t>
            </a:r>
            <a:endParaRPr lang="en-GB"/>
          </a:p>
        </p:txBody>
      </p:sp>
      <p:sp>
        <p:nvSpPr>
          <p:cNvPr id="5" name="Date Placeholder 4">
            <a:extLst>
              <a:ext uri="{FF2B5EF4-FFF2-40B4-BE49-F238E27FC236}">
                <a16:creationId xmlns:a16="http://schemas.microsoft.com/office/drawing/2014/main" id="{E97A6B0E-18A7-F9BE-15F1-89FFA4588531}"/>
              </a:ext>
            </a:extLst>
          </p:cNvPr>
          <p:cNvSpPr>
            <a:spLocks noGrp="1"/>
          </p:cNvSpPr>
          <p:nvPr>
            <p:ph type="dt" sz="half" idx="10"/>
          </p:nvPr>
        </p:nvSpPr>
        <p:spPr/>
        <p:txBody>
          <a:bodyPr/>
          <a:lstStyle/>
          <a:p>
            <a:fld id="{6E2822D6-1118-45DE-A835-1E48F2828918}" type="datetime1">
              <a:rPr lang="en-ZA" smtClean="0"/>
              <a:t>2024/03/15</a:t>
            </a:fld>
            <a:endParaRPr lang="en-ZA"/>
          </a:p>
        </p:txBody>
      </p:sp>
      <p:sp>
        <p:nvSpPr>
          <p:cNvPr id="6" name="Footer Placeholder 5">
            <a:extLst>
              <a:ext uri="{FF2B5EF4-FFF2-40B4-BE49-F238E27FC236}">
                <a16:creationId xmlns:a16="http://schemas.microsoft.com/office/drawing/2014/main" id="{219B49B6-BDE5-D52E-7C50-E23925E75DB5}"/>
              </a:ext>
            </a:extLst>
          </p:cNvPr>
          <p:cNvSpPr>
            <a:spLocks noGrp="1"/>
          </p:cNvSpPr>
          <p:nvPr>
            <p:ph type="ftr" sz="quarter" idx="11"/>
          </p:nvPr>
        </p:nvSpPr>
        <p:spPr/>
        <p:txBody>
          <a:bodyPr/>
          <a:lstStyle/>
          <a:p>
            <a:r>
              <a:rPr lang="en-ZA"/>
              <a:t>www.wds-sicap.com</a:t>
            </a:r>
          </a:p>
        </p:txBody>
      </p:sp>
      <p:sp>
        <p:nvSpPr>
          <p:cNvPr id="7" name="Slide Number Placeholder 6">
            <a:extLst>
              <a:ext uri="{FF2B5EF4-FFF2-40B4-BE49-F238E27FC236}">
                <a16:creationId xmlns:a16="http://schemas.microsoft.com/office/drawing/2014/main" id="{B3F34054-512E-F5FB-0A07-D11AA437F543}"/>
              </a:ext>
            </a:extLst>
          </p:cNvPr>
          <p:cNvSpPr>
            <a:spLocks noGrp="1"/>
          </p:cNvSpPr>
          <p:nvPr>
            <p:ph type="sldNum" sz="quarter" idx="12"/>
          </p:nvPr>
        </p:nvSpPr>
        <p:spPr/>
        <p:txBody>
          <a:bodyPr/>
          <a:lstStyle/>
          <a:p>
            <a:fld id="{3BFED114-BC80-4A22-B4FA-3921BB4A93F5}" type="slidenum">
              <a:rPr lang="en-ZA" smtClean="0"/>
              <a:t>23</a:t>
            </a:fld>
            <a:endParaRPr lang="en-ZA"/>
          </a:p>
        </p:txBody>
      </p:sp>
    </p:spTree>
    <p:extLst>
      <p:ext uri="{BB962C8B-B14F-4D97-AF65-F5344CB8AC3E}">
        <p14:creationId xmlns:p14="http://schemas.microsoft.com/office/powerpoint/2010/main" val="2263159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844041"/>
            <a:ext cx="11778575" cy="4352478"/>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Equipment Identity Register (EIR)</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24</a:t>
            </a:fld>
            <a:endParaRPr lang="en-ZA"/>
          </a:p>
        </p:txBody>
      </p:sp>
      <p:sp>
        <p:nvSpPr>
          <p:cNvPr id="3" name="Rectangle 2">
            <a:extLst>
              <a:ext uri="{FF2B5EF4-FFF2-40B4-BE49-F238E27FC236}">
                <a16:creationId xmlns:a16="http://schemas.microsoft.com/office/drawing/2014/main" id="{3BBA46CA-4688-648F-3F10-D92CBA1A5C99}"/>
              </a:ext>
            </a:extLst>
          </p:cNvPr>
          <p:cNvSpPr/>
          <p:nvPr/>
        </p:nvSpPr>
        <p:spPr>
          <a:xfrm>
            <a:off x="335216" y="2167873"/>
            <a:ext cx="8726281" cy="1025409"/>
          </a:xfrm>
          <a:prstGeom prst="rect">
            <a:avLst/>
          </a:prstGeom>
        </p:spPr>
        <p:txBody>
          <a:bodyPr wrap="square">
            <a:spAutoFit/>
          </a:bodyPr>
          <a:lstStyle/>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Our Equipment Identity Register is a fully standard compliant mobile network element </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Protects subscribers and networks from fraudulent and stolen mobile devices </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EIR admits or blocks a device to attach to a mobile network </a:t>
            </a:r>
          </a:p>
        </p:txBody>
      </p:sp>
      <p:sp>
        <p:nvSpPr>
          <p:cNvPr id="9" name="Bent-Up Arrow 14">
            <a:extLst>
              <a:ext uri="{FF2B5EF4-FFF2-40B4-BE49-F238E27FC236}">
                <a16:creationId xmlns:a16="http://schemas.microsoft.com/office/drawing/2014/main" id="{DAB0322B-B118-F1DC-6E79-7F74B78891D7}"/>
              </a:ext>
            </a:extLst>
          </p:cNvPr>
          <p:cNvSpPr/>
          <p:nvPr/>
        </p:nvSpPr>
        <p:spPr>
          <a:xfrm rot="16200000" flipV="1">
            <a:off x="5957610" y="3870176"/>
            <a:ext cx="540775" cy="491612"/>
          </a:xfrm>
          <a:prstGeom prst="ben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10" name="Rectangle 9">
            <a:extLst>
              <a:ext uri="{FF2B5EF4-FFF2-40B4-BE49-F238E27FC236}">
                <a16:creationId xmlns:a16="http://schemas.microsoft.com/office/drawing/2014/main" id="{F2920D81-D108-89E3-9D24-5FEADFA2F4CA}"/>
              </a:ext>
            </a:extLst>
          </p:cNvPr>
          <p:cNvSpPr/>
          <p:nvPr/>
        </p:nvSpPr>
        <p:spPr>
          <a:xfrm>
            <a:off x="5613479" y="4253524"/>
            <a:ext cx="473077" cy="134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11" name="Bent-Up Arrow 16">
            <a:extLst>
              <a:ext uri="{FF2B5EF4-FFF2-40B4-BE49-F238E27FC236}">
                <a16:creationId xmlns:a16="http://schemas.microsoft.com/office/drawing/2014/main" id="{352AF736-47ED-7A14-336B-9009517F3FBA}"/>
              </a:ext>
            </a:extLst>
          </p:cNvPr>
          <p:cNvSpPr/>
          <p:nvPr/>
        </p:nvSpPr>
        <p:spPr>
          <a:xfrm rot="5400000">
            <a:off x="5957610" y="4581710"/>
            <a:ext cx="540775" cy="491612"/>
          </a:xfrm>
          <a:prstGeom prst="ben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14" name="Rectangle 13">
            <a:extLst>
              <a:ext uri="{FF2B5EF4-FFF2-40B4-BE49-F238E27FC236}">
                <a16:creationId xmlns:a16="http://schemas.microsoft.com/office/drawing/2014/main" id="{5B57C30C-AA1B-A8EA-8F7E-4628C66601CF}"/>
              </a:ext>
            </a:extLst>
          </p:cNvPr>
          <p:cNvSpPr/>
          <p:nvPr/>
        </p:nvSpPr>
        <p:spPr>
          <a:xfrm flipV="1">
            <a:off x="5613478" y="4557128"/>
            <a:ext cx="473077" cy="134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16" name="Right Arrow 18">
            <a:extLst>
              <a:ext uri="{FF2B5EF4-FFF2-40B4-BE49-F238E27FC236}">
                <a16:creationId xmlns:a16="http://schemas.microsoft.com/office/drawing/2014/main" id="{E59DDBCF-FB9F-49AC-0C48-DCF8DF66533C}"/>
              </a:ext>
            </a:extLst>
          </p:cNvPr>
          <p:cNvSpPr/>
          <p:nvPr/>
        </p:nvSpPr>
        <p:spPr>
          <a:xfrm>
            <a:off x="3055706" y="4320544"/>
            <a:ext cx="565354" cy="25563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17" name="Rectangle 16">
            <a:extLst>
              <a:ext uri="{FF2B5EF4-FFF2-40B4-BE49-F238E27FC236}">
                <a16:creationId xmlns:a16="http://schemas.microsoft.com/office/drawing/2014/main" id="{DB408C0E-E7DD-62D5-059D-C454B955EDAC}"/>
              </a:ext>
            </a:extLst>
          </p:cNvPr>
          <p:cNvSpPr/>
          <p:nvPr/>
        </p:nvSpPr>
        <p:spPr>
          <a:xfrm>
            <a:off x="1297117" y="5045079"/>
            <a:ext cx="1811899" cy="523220"/>
          </a:xfrm>
          <a:prstGeom prst="rect">
            <a:avLst/>
          </a:prstGeom>
        </p:spPr>
        <p:txBody>
          <a:bodyPr wrap="square">
            <a:spAutoFit/>
          </a:bodyPr>
          <a:lstStyle/>
          <a:p>
            <a:pPr>
              <a:spcAft>
                <a:spcPts val="0"/>
              </a:spcAft>
            </a:pPr>
            <a:r>
              <a:rPr lang="en-US" sz="1400" dirty="0">
                <a:solidFill>
                  <a:schemeClr val="bg1"/>
                </a:solidFill>
                <a:latin typeface="Montserrat" panose="00000500000000000000" pitchFamily="2" charset="0"/>
                <a:ea typeface="Helvetica" charset="0"/>
                <a:cs typeface="Helvetica" charset="0"/>
              </a:rPr>
              <a:t>A device tries to attach a network</a:t>
            </a:r>
            <a:endParaRPr lang="en-US" sz="1200" dirty="0">
              <a:solidFill>
                <a:schemeClr val="bg1"/>
              </a:solidFill>
              <a:latin typeface="Montserrat" panose="00000500000000000000" pitchFamily="2" charset="0"/>
              <a:ea typeface="Helvetica" charset="0"/>
              <a:cs typeface="Helvetica" charset="0"/>
            </a:endParaRPr>
          </a:p>
        </p:txBody>
      </p:sp>
      <p:sp>
        <p:nvSpPr>
          <p:cNvPr id="21" name="Rectangle 20">
            <a:extLst>
              <a:ext uri="{FF2B5EF4-FFF2-40B4-BE49-F238E27FC236}">
                <a16:creationId xmlns:a16="http://schemas.microsoft.com/office/drawing/2014/main" id="{9919742C-79F8-8D2A-1FFB-CDBE8F1FF55F}"/>
              </a:ext>
            </a:extLst>
          </p:cNvPr>
          <p:cNvSpPr/>
          <p:nvPr/>
        </p:nvSpPr>
        <p:spPr>
          <a:xfrm>
            <a:off x="3376819" y="5045079"/>
            <a:ext cx="2535087" cy="523220"/>
          </a:xfrm>
          <a:prstGeom prst="rect">
            <a:avLst/>
          </a:prstGeom>
        </p:spPr>
        <p:txBody>
          <a:bodyPr wrap="square">
            <a:spAutoFit/>
          </a:bodyPr>
          <a:lstStyle/>
          <a:p>
            <a:pPr>
              <a:spcAft>
                <a:spcPts val="0"/>
              </a:spcAft>
            </a:pPr>
            <a:r>
              <a:rPr lang="en-US" sz="1400" dirty="0">
                <a:solidFill>
                  <a:schemeClr val="bg1"/>
                </a:solidFill>
                <a:latin typeface="Montserrat" panose="00000500000000000000" pitchFamily="2" charset="0"/>
                <a:ea typeface="Helvetica" charset="0"/>
                <a:cs typeface="Helvetica" charset="0"/>
              </a:rPr>
              <a:t>EIR checks if the device is Allow, Deny or Grey </a:t>
            </a:r>
            <a:r>
              <a:rPr lang="is-IS" sz="1400" dirty="0">
                <a:solidFill>
                  <a:schemeClr val="bg1"/>
                </a:solidFill>
                <a:latin typeface="Montserrat" panose="00000500000000000000" pitchFamily="2" charset="0"/>
                <a:ea typeface="Helvetica" charset="0"/>
                <a:cs typeface="Helvetica" charset="0"/>
              </a:rPr>
              <a:t>listed</a:t>
            </a:r>
            <a:endParaRPr lang="en-US" sz="1200" dirty="0">
              <a:solidFill>
                <a:schemeClr val="bg1"/>
              </a:solidFill>
              <a:latin typeface="Montserrat" panose="00000500000000000000" pitchFamily="2" charset="0"/>
              <a:ea typeface="Helvetica" charset="0"/>
              <a:cs typeface="Helvetica" charset="0"/>
            </a:endParaRPr>
          </a:p>
        </p:txBody>
      </p:sp>
      <p:sp>
        <p:nvSpPr>
          <p:cNvPr id="22" name="Rectangle 21">
            <a:extLst>
              <a:ext uri="{FF2B5EF4-FFF2-40B4-BE49-F238E27FC236}">
                <a16:creationId xmlns:a16="http://schemas.microsoft.com/office/drawing/2014/main" id="{BB80C5F1-67B6-8D9D-5BFB-D6904CCB1284}"/>
              </a:ext>
            </a:extLst>
          </p:cNvPr>
          <p:cNvSpPr/>
          <p:nvPr/>
        </p:nvSpPr>
        <p:spPr>
          <a:xfrm>
            <a:off x="7727875" y="3621010"/>
            <a:ext cx="2540362" cy="523220"/>
          </a:xfrm>
          <a:prstGeom prst="rect">
            <a:avLst/>
          </a:prstGeom>
        </p:spPr>
        <p:txBody>
          <a:bodyPr wrap="square">
            <a:spAutoFit/>
          </a:bodyPr>
          <a:lstStyle/>
          <a:p>
            <a:pPr>
              <a:spcAft>
                <a:spcPts val="0"/>
              </a:spcAft>
            </a:pPr>
            <a:r>
              <a:rPr lang="fi-FI" sz="1400" dirty="0">
                <a:solidFill>
                  <a:schemeClr val="bg1"/>
                </a:solidFill>
                <a:latin typeface="Montserrat" panose="00000500000000000000" pitchFamily="2" charset="0"/>
                <a:ea typeface="Helvetica" charset="0"/>
                <a:cs typeface="Helvetica" charset="0"/>
              </a:rPr>
              <a:t>Allow listed devices are </a:t>
            </a:r>
            <a:r>
              <a:rPr lang="fi-FI" sz="1400" b="1" dirty="0">
                <a:solidFill>
                  <a:schemeClr val="bg1"/>
                </a:solidFill>
                <a:latin typeface="Montserrat" panose="00000500000000000000" pitchFamily="2" charset="0"/>
                <a:ea typeface="Helvetica" charset="0"/>
                <a:cs typeface="Helvetica" charset="0"/>
              </a:rPr>
              <a:t>attached</a:t>
            </a:r>
            <a:r>
              <a:rPr lang="fi-FI" sz="1400" dirty="0">
                <a:solidFill>
                  <a:schemeClr val="bg1"/>
                </a:solidFill>
                <a:latin typeface="Montserrat" panose="00000500000000000000" pitchFamily="2" charset="0"/>
                <a:ea typeface="Helvetica" charset="0"/>
                <a:cs typeface="Helvetica" charset="0"/>
              </a:rPr>
              <a:t> to the network</a:t>
            </a:r>
            <a:endParaRPr lang="en-US" sz="1200" dirty="0">
              <a:solidFill>
                <a:schemeClr val="bg1"/>
              </a:solidFill>
              <a:latin typeface="Montserrat" panose="00000500000000000000" pitchFamily="2" charset="0"/>
              <a:ea typeface="Helvetica" charset="0"/>
              <a:cs typeface="Helvetica" charset="0"/>
            </a:endParaRPr>
          </a:p>
        </p:txBody>
      </p:sp>
      <p:sp>
        <p:nvSpPr>
          <p:cNvPr id="23" name="Cross 22">
            <a:extLst>
              <a:ext uri="{FF2B5EF4-FFF2-40B4-BE49-F238E27FC236}">
                <a16:creationId xmlns:a16="http://schemas.microsoft.com/office/drawing/2014/main" id="{33D7C4F7-328B-C6F4-ED8A-C358FC23010E}"/>
              </a:ext>
            </a:extLst>
          </p:cNvPr>
          <p:cNvSpPr/>
          <p:nvPr/>
        </p:nvSpPr>
        <p:spPr>
          <a:xfrm rot="18830274">
            <a:off x="7205795" y="4779738"/>
            <a:ext cx="345509" cy="344923"/>
          </a:xfrm>
          <a:prstGeom prst="plus">
            <a:avLst>
              <a:gd name="adj" fmla="val 435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anose="00000500000000000000" pitchFamily="2" charset="0"/>
            </a:endParaRPr>
          </a:p>
        </p:txBody>
      </p:sp>
      <p:sp>
        <p:nvSpPr>
          <p:cNvPr id="24" name="Rectangle 23">
            <a:extLst>
              <a:ext uri="{FF2B5EF4-FFF2-40B4-BE49-F238E27FC236}">
                <a16:creationId xmlns:a16="http://schemas.microsoft.com/office/drawing/2014/main" id="{21837C93-CF58-5EE3-BFC4-FD96DD3268B1}"/>
              </a:ext>
            </a:extLst>
          </p:cNvPr>
          <p:cNvSpPr/>
          <p:nvPr/>
        </p:nvSpPr>
        <p:spPr>
          <a:xfrm>
            <a:off x="7088676" y="3754139"/>
            <a:ext cx="579747" cy="276999"/>
          </a:xfrm>
          <a:prstGeom prst="rect">
            <a:avLst/>
          </a:prstGeom>
        </p:spPr>
        <p:txBody>
          <a:bodyPr wrap="square">
            <a:spAutoFit/>
          </a:bodyPr>
          <a:lstStyle/>
          <a:p>
            <a:pPr algn="ctr">
              <a:spcAft>
                <a:spcPts val="0"/>
              </a:spcAft>
            </a:pPr>
            <a:r>
              <a:rPr lang="fi-FI" sz="1200">
                <a:solidFill>
                  <a:schemeClr val="bg1"/>
                </a:solidFill>
                <a:latin typeface="Montserrat" panose="00000500000000000000" pitchFamily="2" charset="0"/>
                <a:ea typeface="Helvetica" charset="0"/>
                <a:cs typeface="Helvetica" charset="0"/>
              </a:rPr>
              <a:t>OK!</a:t>
            </a:r>
            <a:endParaRPr lang="en-US" sz="1100">
              <a:solidFill>
                <a:schemeClr val="bg1"/>
              </a:solidFill>
              <a:latin typeface="Montserrat" panose="00000500000000000000" pitchFamily="2" charset="0"/>
              <a:ea typeface="Helvetica" charset="0"/>
              <a:cs typeface="Helvetica" charset="0"/>
            </a:endParaRPr>
          </a:p>
        </p:txBody>
      </p:sp>
      <p:sp>
        <p:nvSpPr>
          <p:cNvPr id="25" name="Rectangle 24">
            <a:extLst>
              <a:ext uri="{FF2B5EF4-FFF2-40B4-BE49-F238E27FC236}">
                <a16:creationId xmlns:a16="http://schemas.microsoft.com/office/drawing/2014/main" id="{5C9D0B58-7C7B-CD7F-A53E-7778394E00DB}"/>
              </a:ext>
            </a:extLst>
          </p:cNvPr>
          <p:cNvSpPr/>
          <p:nvPr/>
        </p:nvSpPr>
        <p:spPr>
          <a:xfrm>
            <a:off x="7727875" y="4656648"/>
            <a:ext cx="2713246" cy="523220"/>
          </a:xfrm>
          <a:prstGeom prst="rect">
            <a:avLst/>
          </a:prstGeom>
        </p:spPr>
        <p:txBody>
          <a:bodyPr wrap="square">
            <a:spAutoFit/>
          </a:bodyPr>
          <a:lstStyle/>
          <a:p>
            <a:pPr>
              <a:spcAft>
                <a:spcPts val="0"/>
              </a:spcAft>
            </a:pPr>
            <a:r>
              <a:rPr lang="fi-FI" sz="1400" dirty="0">
                <a:solidFill>
                  <a:schemeClr val="bg1"/>
                </a:solidFill>
                <a:latin typeface="Montserrat" panose="00000500000000000000" pitchFamily="2" charset="0"/>
                <a:ea typeface="Helvetica" charset="0"/>
                <a:cs typeface="Helvetica" charset="0"/>
              </a:rPr>
              <a:t>Deny listed devices are </a:t>
            </a:r>
            <a:r>
              <a:rPr lang="fi-FI" sz="1400" b="1" dirty="0">
                <a:solidFill>
                  <a:schemeClr val="bg1"/>
                </a:solidFill>
                <a:latin typeface="Montserrat" panose="00000500000000000000" pitchFamily="2" charset="0"/>
                <a:ea typeface="Helvetica" charset="0"/>
                <a:cs typeface="Helvetica" charset="0"/>
              </a:rPr>
              <a:t>blocked</a:t>
            </a:r>
            <a:r>
              <a:rPr lang="fi-FI" sz="1400" dirty="0">
                <a:solidFill>
                  <a:schemeClr val="bg1"/>
                </a:solidFill>
                <a:latin typeface="Montserrat" panose="00000500000000000000" pitchFamily="2" charset="0"/>
                <a:ea typeface="Helvetica" charset="0"/>
                <a:cs typeface="Helvetica" charset="0"/>
              </a:rPr>
              <a:t> from the network</a:t>
            </a:r>
            <a:endParaRPr lang="en-US" sz="1200" dirty="0">
              <a:solidFill>
                <a:schemeClr val="bg1"/>
              </a:solidFill>
              <a:latin typeface="Montserrat" panose="00000500000000000000" pitchFamily="2" charset="0"/>
              <a:ea typeface="Helvetica" charset="0"/>
              <a:cs typeface="Helvetica" charset="0"/>
            </a:endParaRPr>
          </a:p>
        </p:txBody>
      </p:sp>
      <p:pic>
        <p:nvPicPr>
          <p:cNvPr id="26" name="Graphic 25" descr="Database with solid fill">
            <a:extLst>
              <a:ext uri="{FF2B5EF4-FFF2-40B4-BE49-F238E27FC236}">
                <a16:creationId xmlns:a16="http://schemas.microsoft.com/office/drawing/2014/main" id="{3E1A7B96-1660-D715-9397-38E25AB453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94569" y="3972631"/>
            <a:ext cx="914400" cy="914400"/>
          </a:xfrm>
          <a:prstGeom prst="rect">
            <a:avLst/>
          </a:prstGeom>
        </p:spPr>
      </p:pic>
      <p:pic>
        <p:nvPicPr>
          <p:cNvPr id="28" name="Graphic 27" descr="Smart Phone with solid fill">
            <a:extLst>
              <a:ext uri="{FF2B5EF4-FFF2-40B4-BE49-F238E27FC236}">
                <a16:creationId xmlns:a16="http://schemas.microsoft.com/office/drawing/2014/main" id="{336B6557-5E72-A848-FC20-98EA43831E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3438" y="3991019"/>
            <a:ext cx="914400" cy="914400"/>
          </a:xfrm>
          <a:prstGeom prst="rect">
            <a:avLst/>
          </a:prstGeom>
        </p:spPr>
      </p:pic>
      <p:pic>
        <p:nvPicPr>
          <p:cNvPr id="29" name="Graphic 28" descr="Smart Phone with solid fill">
            <a:extLst>
              <a:ext uri="{FF2B5EF4-FFF2-40B4-BE49-F238E27FC236}">
                <a16:creationId xmlns:a16="http://schemas.microsoft.com/office/drawing/2014/main" id="{39CD4422-FA12-3C51-2902-82589EAF73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1349" y="3517114"/>
            <a:ext cx="914400" cy="914400"/>
          </a:xfrm>
          <a:prstGeom prst="rect">
            <a:avLst/>
          </a:prstGeom>
        </p:spPr>
      </p:pic>
      <p:pic>
        <p:nvPicPr>
          <p:cNvPr id="30" name="Graphic 29" descr="Smart Phone with solid fill">
            <a:extLst>
              <a:ext uri="{FF2B5EF4-FFF2-40B4-BE49-F238E27FC236}">
                <a16:creationId xmlns:a16="http://schemas.microsoft.com/office/drawing/2014/main" id="{BB3ABC7D-0304-AFAC-8473-E2079F7CDB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1349" y="4525027"/>
            <a:ext cx="914400" cy="914400"/>
          </a:xfrm>
          <a:prstGeom prst="rect">
            <a:avLst/>
          </a:prstGeom>
        </p:spPr>
      </p:pic>
    </p:spTree>
    <p:extLst>
      <p:ext uri="{BB962C8B-B14F-4D97-AF65-F5344CB8AC3E}">
        <p14:creationId xmlns:p14="http://schemas.microsoft.com/office/powerpoint/2010/main" val="2708200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1" y="1844041"/>
            <a:ext cx="11778575" cy="3826604"/>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Key Functionality</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25</a:t>
            </a:fld>
            <a:endParaRPr lang="en-ZA"/>
          </a:p>
        </p:txBody>
      </p:sp>
      <p:sp>
        <p:nvSpPr>
          <p:cNvPr id="3" name="Rectangle 2">
            <a:extLst>
              <a:ext uri="{FF2B5EF4-FFF2-40B4-BE49-F238E27FC236}">
                <a16:creationId xmlns:a16="http://schemas.microsoft.com/office/drawing/2014/main" id="{3BBA46CA-4688-648F-3F10-D92CBA1A5C99}"/>
              </a:ext>
            </a:extLst>
          </p:cNvPr>
          <p:cNvSpPr/>
          <p:nvPr/>
        </p:nvSpPr>
        <p:spPr>
          <a:xfrm>
            <a:off x="335216" y="2167873"/>
            <a:ext cx="6550079" cy="3110660"/>
          </a:xfrm>
          <a:prstGeom prst="rect">
            <a:avLst/>
          </a:prstGeom>
        </p:spPr>
        <p:txBody>
          <a:bodyPr wrap="square">
            <a:spAutoFit/>
          </a:bodyPr>
          <a:lstStyle/>
          <a:p>
            <a:pPr>
              <a:lnSpc>
                <a:spcPct val="150000"/>
              </a:lnSpc>
            </a:pPr>
            <a:r>
              <a:rPr lang="en-US" sz="1100" b="1" dirty="0">
                <a:solidFill>
                  <a:schemeClr val="accent1"/>
                </a:solidFill>
                <a:latin typeface="Montserrat Thin" pitchFamily="2" charset="0"/>
                <a:sym typeface="Helvetica Neue"/>
              </a:rPr>
              <a:t>2G, 3G and 4G/LTE Compatible </a:t>
            </a:r>
          </a:p>
          <a:p>
            <a:pPr marL="171450" indent="-171450">
              <a:lnSpc>
                <a:spcPct val="150000"/>
              </a:lnSpc>
              <a:buFont typeface="Arial" panose="020B0604020202020204" pitchFamily="34" charset="0"/>
              <a:buChar char="•"/>
            </a:pPr>
            <a:r>
              <a:rPr lang="en-US" sz="1100" dirty="0">
                <a:solidFill>
                  <a:schemeClr val="bg1"/>
                </a:solidFill>
                <a:latin typeface="Montserrat Thin" pitchFamily="2" charset="0"/>
                <a:sym typeface="Helvetica Neue"/>
              </a:rPr>
              <a:t>When connected to legacy networks EIR tracks MAP CHECK-IMEI messages</a:t>
            </a:r>
          </a:p>
          <a:p>
            <a:pPr marL="171450" indent="-171450">
              <a:lnSpc>
                <a:spcPct val="150000"/>
              </a:lnSpc>
              <a:buFont typeface="Arial" panose="020B0604020202020204" pitchFamily="34" charset="0"/>
              <a:buChar char="•"/>
            </a:pPr>
            <a:r>
              <a:rPr lang="en-US" sz="1100" dirty="0">
                <a:solidFill>
                  <a:schemeClr val="bg1"/>
                </a:solidFill>
                <a:latin typeface="Montserrat Thin" pitchFamily="2" charset="0"/>
                <a:sym typeface="Helvetica Neue"/>
              </a:rPr>
              <a:t>On 4G/LTE networks EIR integrates with the IMS network on the Diameter S13 interface.</a:t>
            </a:r>
          </a:p>
          <a:p>
            <a:pPr>
              <a:lnSpc>
                <a:spcPct val="150000"/>
              </a:lnSpc>
            </a:pPr>
            <a:r>
              <a:rPr lang="en-US" sz="1100" b="1" dirty="0">
                <a:solidFill>
                  <a:schemeClr val="accent1"/>
                </a:solidFill>
                <a:latin typeface="Montserrat Thin" pitchFamily="2" charset="0"/>
                <a:sym typeface="Helvetica Neue"/>
              </a:rPr>
              <a:t>Configurable White, Black and Grey Listing</a:t>
            </a:r>
          </a:p>
          <a:p>
            <a:pPr marL="171450" indent="-171450">
              <a:lnSpc>
                <a:spcPct val="150000"/>
              </a:lnSpc>
              <a:buFont typeface="Arial" panose="020B0604020202020204" pitchFamily="34" charset="0"/>
              <a:buChar char="•"/>
            </a:pPr>
            <a:r>
              <a:rPr lang="en-US" sz="1100" dirty="0">
                <a:solidFill>
                  <a:schemeClr val="bg1"/>
                </a:solidFill>
                <a:latin typeface="Montserrat Thin" pitchFamily="2" charset="0"/>
                <a:sym typeface="Helvetica Neue"/>
              </a:rPr>
              <a:t>A Grey-listed IMEI code can be processed as a deny-listed or grey-listed device, depending on how configured by the operator.</a:t>
            </a:r>
          </a:p>
          <a:p>
            <a:pPr>
              <a:lnSpc>
                <a:spcPct val="150000"/>
              </a:lnSpc>
            </a:pPr>
            <a:r>
              <a:rPr lang="en-US" sz="1100" b="1" dirty="0">
                <a:solidFill>
                  <a:schemeClr val="accent1"/>
                </a:solidFill>
                <a:latin typeface="Montserrat Thin" pitchFamily="2" charset="0"/>
                <a:sym typeface="Helvetica Neue"/>
              </a:rPr>
              <a:t>Central-EIR Integration</a:t>
            </a:r>
          </a:p>
          <a:p>
            <a:pPr marL="171450" indent="-171450">
              <a:lnSpc>
                <a:spcPct val="150000"/>
              </a:lnSpc>
              <a:buFont typeface="Arial" panose="020B0604020202020204" pitchFamily="34" charset="0"/>
              <a:buChar char="•"/>
            </a:pPr>
            <a:r>
              <a:rPr lang="en-US" sz="1100" dirty="0">
                <a:solidFill>
                  <a:schemeClr val="bg1"/>
                </a:solidFill>
                <a:latin typeface="Montserrat Thin" pitchFamily="2" charset="0"/>
                <a:sym typeface="Helvetica Neue"/>
              </a:rPr>
              <a:t>GSMA managed Central-EIR (C-EIR) is an international, centralized repository of IMEI statuses which operators are able to access to get deny-listed IMEI lists from other operators.</a:t>
            </a:r>
          </a:p>
          <a:p>
            <a:pPr>
              <a:lnSpc>
                <a:spcPct val="150000"/>
              </a:lnSpc>
            </a:pPr>
            <a:r>
              <a:rPr lang="en-US" sz="1100" b="1" dirty="0">
                <a:solidFill>
                  <a:schemeClr val="accent1"/>
                </a:solidFill>
                <a:latin typeface="Montserrat Thin" pitchFamily="2" charset="0"/>
                <a:sym typeface="Helvetica Neue"/>
              </a:rPr>
              <a:t>Interface for Remote Access  </a:t>
            </a:r>
          </a:p>
          <a:p>
            <a:pPr marL="171450" indent="-171450">
              <a:lnSpc>
                <a:spcPct val="150000"/>
              </a:lnSpc>
              <a:buFont typeface="Arial" panose="020B0604020202020204" pitchFamily="34" charset="0"/>
              <a:buChar char="•"/>
            </a:pPr>
            <a:r>
              <a:rPr lang="en-US" sz="1100" dirty="0">
                <a:solidFill>
                  <a:schemeClr val="bg1"/>
                </a:solidFill>
                <a:latin typeface="Montserrat Thin" pitchFamily="2" charset="0"/>
                <a:sym typeface="Helvetica Neue"/>
              </a:rPr>
              <a:t>EIR provides REST and SOAP APIs to manage remotely the Allow, Grey </a:t>
            </a:r>
            <a:r>
              <a:rPr lang="en-US" sz="1100">
                <a:solidFill>
                  <a:schemeClr val="bg1"/>
                </a:solidFill>
                <a:latin typeface="Montserrat Thin" pitchFamily="2" charset="0"/>
                <a:sym typeface="Helvetica Neue"/>
              </a:rPr>
              <a:t>and Deny lists</a:t>
            </a:r>
            <a:r>
              <a:rPr lang="en-US" sz="1100" dirty="0">
                <a:solidFill>
                  <a:schemeClr val="bg1"/>
                </a:solidFill>
                <a:latin typeface="Montserrat Thin" pitchFamily="2" charset="0"/>
                <a:sym typeface="Helvetica Neue"/>
              </a:rPr>
              <a:t>.</a:t>
            </a:r>
          </a:p>
        </p:txBody>
      </p:sp>
    </p:spTree>
    <p:extLst>
      <p:ext uri="{BB962C8B-B14F-4D97-AF65-F5344CB8AC3E}">
        <p14:creationId xmlns:p14="http://schemas.microsoft.com/office/powerpoint/2010/main" val="2718567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844040"/>
            <a:ext cx="9116787" cy="4182109"/>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dirty="0"/>
          </a:p>
        </p:txBody>
      </p:sp>
      <p:sp>
        <p:nvSpPr>
          <p:cNvPr id="54" name="Freeform 11">
            <a:extLst>
              <a:ext uri="{FF2B5EF4-FFF2-40B4-BE49-F238E27FC236}">
                <a16:creationId xmlns:a16="http://schemas.microsoft.com/office/drawing/2014/main" id="{1A1BC6D6-E9C4-1707-F0A9-592E1BCE1D78}"/>
              </a:ext>
            </a:extLst>
          </p:cNvPr>
          <p:cNvSpPr/>
          <p:nvPr/>
        </p:nvSpPr>
        <p:spPr>
          <a:xfrm>
            <a:off x="3975652" y="2444735"/>
            <a:ext cx="1060453" cy="1717838"/>
          </a:xfrm>
          <a:prstGeom prst="roundRect">
            <a:avLst/>
          </a:prstGeom>
          <a:solidFill>
            <a:srgbClr val="F15922">
              <a:alpha val="24000"/>
            </a:srgbClr>
          </a:solidFill>
          <a:ln>
            <a:solidFill>
              <a:schemeClr val="bg2"/>
            </a:solidFill>
          </a:ln>
        </p:spPr>
        <p:txBody>
          <a:bodyPr/>
          <a:lstStyle/>
          <a:p>
            <a:endParaRPr lang="en-GB" dirty="0">
              <a:latin typeface="Montserrat Thin" pitchFamily="2" charset="0"/>
            </a:endParaRP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Architecture</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26</a:t>
            </a:fld>
            <a:endParaRPr lang="en-ZA"/>
          </a:p>
        </p:txBody>
      </p:sp>
      <p:pic>
        <p:nvPicPr>
          <p:cNvPr id="10" name="Graphic 9" descr="Cell Tower with solid fill">
            <a:extLst>
              <a:ext uri="{FF2B5EF4-FFF2-40B4-BE49-F238E27FC236}">
                <a16:creationId xmlns:a16="http://schemas.microsoft.com/office/drawing/2014/main" id="{B27BEE28-F588-BB7C-D5D9-F967B852A9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6958" y="3306715"/>
            <a:ext cx="709453" cy="709453"/>
          </a:xfrm>
          <a:prstGeom prst="rect">
            <a:avLst/>
          </a:prstGeom>
        </p:spPr>
      </p:pic>
      <p:pic>
        <p:nvPicPr>
          <p:cNvPr id="8" name="Graphic 7" descr="Server with solid fill">
            <a:extLst>
              <a:ext uri="{FF2B5EF4-FFF2-40B4-BE49-F238E27FC236}">
                <a16:creationId xmlns:a16="http://schemas.microsoft.com/office/drawing/2014/main" id="{3D1CA20A-CD1E-5E80-B188-A65E6689AD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5781" y="4578276"/>
            <a:ext cx="365125" cy="365125"/>
          </a:xfrm>
          <a:prstGeom prst="rect">
            <a:avLst/>
          </a:prstGeom>
        </p:spPr>
      </p:pic>
      <p:sp>
        <p:nvSpPr>
          <p:cNvPr id="23" name="Freeform 25">
            <a:extLst>
              <a:ext uri="{FF2B5EF4-FFF2-40B4-BE49-F238E27FC236}">
                <a16:creationId xmlns:a16="http://schemas.microsoft.com/office/drawing/2014/main" id="{0B0B99A4-8173-90FA-A2D4-EACE4EE9275A}"/>
              </a:ext>
            </a:extLst>
          </p:cNvPr>
          <p:cNvSpPr/>
          <p:nvPr/>
        </p:nvSpPr>
        <p:spPr>
          <a:xfrm>
            <a:off x="1456914" y="3418540"/>
            <a:ext cx="1907085" cy="514398"/>
          </a:xfrm>
          <a:custGeom>
            <a:avLst/>
            <a:gdLst/>
            <a:ahLst/>
            <a:cxnLst/>
            <a:rect l="l" t="t" r="r" b="b"/>
            <a:pathLst>
              <a:path w="532575" h="167622">
                <a:moveTo>
                  <a:pt x="0" y="0"/>
                </a:moveTo>
                <a:lnTo>
                  <a:pt x="532575" y="0"/>
                </a:lnTo>
                <a:lnTo>
                  <a:pt x="532575" y="167622"/>
                </a:lnTo>
                <a:lnTo>
                  <a:pt x="0" y="167622"/>
                </a:lnTo>
                <a:close/>
              </a:path>
            </a:pathLst>
          </a:custGeom>
          <a:solidFill>
            <a:schemeClr val="bg2"/>
          </a:solidFill>
        </p:spPr>
        <p:txBody>
          <a:bodyPr/>
          <a:lstStyle/>
          <a:p>
            <a:endParaRPr lang="en-GB" sz="1200">
              <a:latin typeface="Montserrat" panose="00000500000000000000" pitchFamily="2" charset="0"/>
            </a:endParaRPr>
          </a:p>
        </p:txBody>
      </p:sp>
      <p:sp>
        <p:nvSpPr>
          <p:cNvPr id="24" name="Freeform 11">
            <a:extLst>
              <a:ext uri="{FF2B5EF4-FFF2-40B4-BE49-F238E27FC236}">
                <a16:creationId xmlns:a16="http://schemas.microsoft.com/office/drawing/2014/main" id="{45786408-96D8-94D0-1AA9-2B99AFA4C313}"/>
              </a:ext>
            </a:extLst>
          </p:cNvPr>
          <p:cNvSpPr/>
          <p:nvPr/>
        </p:nvSpPr>
        <p:spPr>
          <a:xfrm>
            <a:off x="1456914" y="2307451"/>
            <a:ext cx="1907085" cy="2862125"/>
          </a:xfrm>
          <a:prstGeom prst="roundRect">
            <a:avLst/>
          </a:prstGeom>
          <a:solidFill>
            <a:schemeClr val="tx1">
              <a:alpha val="61000"/>
            </a:schemeClr>
          </a:solidFill>
          <a:ln>
            <a:solidFill>
              <a:schemeClr val="bg2"/>
            </a:solidFill>
          </a:ln>
        </p:spPr>
        <p:txBody>
          <a:bodyPr/>
          <a:lstStyle/>
          <a:p>
            <a:pPr marL="0" lvl="1" algn="ctr">
              <a:lnSpc>
                <a:spcPts val="1680"/>
              </a:lnSpc>
            </a:pPr>
            <a:endParaRPr lang="en-US" sz="1000" b="1" dirty="0">
              <a:solidFill>
                <a:schemeClr val="accent1"/>
              </a:solidFill>
              <a:latin typeface="Montserrat Thin" pitchFamily="2" charset="0"/>
            </a:endParaRPr>
          </a:p>
          <a:p>
            <a:pPr marL="0" lvl="1" algn="ctr">
              <a:lnSpc>
                <a:spcPts val="1680"/>
              </a:lnSpc>
            </a:pPr>
            <a:endParaRPr lang="en-US" sz="1000" b="1" dirty="0">
              <a:solidFill>
                <a:schemeClr val="accent1"/>
              </a:solidFill>
              <a:latin typeface="Montserrat Thin" pitchFamily="2" charset="0"/>
            </a:endParaRPr>
          </a:p>
          <a:p>
            <a:pPr marL="0" lvl="1" algn="ctr"/>
            <a:endParaRPr lang="en-US" sz="1200" b="1" dirty="0">
              <a:solidFill>
                <a:schemeClr val="accent1"/>
              </a:solidFill>
              <a:latin typeface="Montserrat Thin" pitchFamily="2" charset="0"/>
            </a:endParaRPr>
          </a:p>
          <a:p>
            <a:pPr marL="0" lvl="1" algn="ctr"/>
            <a:endParaRPr lang="en-US" sz="1200" b="1" dirty="0">
              <a:solidFill>
                <a:schemeClr val="accent1"/>
              </a:solidFill>
              <a:latin typeface="Montserrat Thin" pitchFamily="2" charset="0"/>
            </a:endParaRPr>
          </a:p>
          <a:p>
            <a:pPr marL="0" lvl="1" algn="ctr">
              <a:lnSpc>
                <a:spcPct val="150000"/>
              </a:lnSpc>
            </a:pPr>
            <a:endParaRPr lang="en-US" sz="1200" b="1" dirty="0">
              <a:solidFill>
                <a:schemeClr val="accent1"/>
              </a:solidFill>
              <a:latin typeface="Montserrat Thin" pitchFamily="2" charset="0"/>
            </a:endParaRPr>
          </a:p>
          <a:p>
            <a:pPr marL="0" lvl="1" algn="ctr">
              <a:lnSpc>
                <a:spcPct val="150000"/>
              </a:lnSpc>
            </a:pPr>
            <a:r>
              <a:rPr lang="en-US" sz="1200" b="1" dirty="0">
                <a:latin typeface="Montserrat Thin" pitchFamily="2" charset="0"/>
              </a:rPr>
              <a:t>Core Network</a:t>
            </a:r>
          </a:p>
          <a:p>
            <a:pPr marL="86365" lvl="1" algn="ctr">
              <a:lnSpc>
                <a:spcPct val="150000"/>
              </a:lnSpc>
            </a:pPr>
            <a:endParaRPr lang="en-US" sz="1200" dirty="0">
              <a:solidFill>
                <a:srgbClr val="FFFFFF"/>
              </a:solidFill>
              <a:latin typeface="Montserrat Thin" pitchFamily="2" charset="0"/>
            </a:endParaRPr>
          </a:p>
          <a:p>
            <a:pPr marL="86365" lvl="1" algn="ctr"/>
            <a:endParaRPr lang="en-US" sz="1200" dirty="0">
              <a:solidFill>
                <a:srgbClr val="FFFFFF"/>
              </a:solidFill>
              <a:latin typeface="Montserrat Thin" pitchFamily="2" charset="0"/>
            </a:endParaRPr>
          </a:p>
          <a:p>
            <a:pPr marL="86365" lvl="1" algn="ctr"/>
            <a:endParaRPr lang="en-US" sz="1200" dirty="0">
              <a:solidFill>
                <a:srgbClr val="FFFFFF"/>
              </a:solidFill>
              <a:latin typeface="Montserrat Thin" pitchFamily="2" charset="0"/>
            </a:endParaRPr>
          </a:p>
          <a:p>
            <a:pPr marL="86365" lvl="1" algn="ctr"/>
            <a:endParaRPr lang="en-US" sz="1200" dirty="0">
              <a:solidFill>
                <a:srgbClr val="FFFFFF"/>
              </a:solidFill>
              <a:latin typeface="Montserrat Thin" pitchFamily="2" charset="0"/>
            </a:endParaRPr>
          </a:p>
          <a:p>
            <a:pPr marL="86365" lvl="1" algn="ctr"/>
            <a:endParaRPr lang="en-US" sz="1200" dirty="0">
              <a:solidFill>
                <a:srgbClr val="FFFFFF"/>
              </a:solidFill>
              <a:latin typeface="Montserrat Thin" pitchFamily="2" charset="0"/>
            </a:endParaRPr>
          </a:p>
          <a:p>
            <a:endParaRPr lang="en-GB" dirty="0">
              <a:latin typeface="Montserrat Thin" pitchFamily="2" charset="0"/>
            </a:endParaRPr>
          </a:p>
        </p:txBody>
      </p:sp>
      <p:pic>
        <p:nvPicPr>
          <p:cNvPr id="27" name="Graphic 26" descr="Server with solid fill">
            <a:extLst>
              <a:ext uri="{FF2B5EF4-FFF2-40B4-BE49-F238E27FC236}">
                <a16:creationId xmlns:a16="http://schemas.microsoft.com/office/drawing/2014/main" id="{9F8008AA-A638-8DEF-EBCB-F05411DFCC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8276" y="2360416"/>
            <a:ext cx="365125" cy="365125"/>
          </a:xfrm>
          <a:prstGeom prst="rect">
            <a:avLst/>
          </a:prstGeom>
        </p:spPr>
      </p:pic>
      <p:pic>
        <p:nvPicPr>
          <p:cNvPr id="28" name="Graphic 27" descr="Server with solid fill">
            <a:extLst>
              <a:ext uri="{FF2B5EF4-FFF2-40B4-BE49-F238E27FC236}">
                <a16:creationId xmlns:a16="http://schemas.microsoft.com/office/drawing/2014/main" id="{9D9035D2-41E6-EC26-E392-A9D99125B2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7893" y="2865811"/>
            <a:ext cx="365125" cy="365125"/>
          </a:xfrm>
          <a:prstGeom prst="rect">
            <a:avLst/>
          </a:prstGeom>
        </p:spPr>
      </p:pic>
      <p:pic>
        <p:nvPicPr>
          <p:cNvPr id="29" name="Graphic 28" descr="Server with solid fill">
            <a:extLst>
              <a:ext uri="{FF2B5EF4-FFF2-40B4-BE49-F238E27FC236}">
                <a16:creationId xmlns:a16="http://schemas.microsoft.com/office/drawing/2014/main" id="{B4ADC964-4165-AE7B-B4C0-6E05D4223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8275" y="4087722"/>
            <a:ext cx="365125" cy="365125"/>
          </a:xfrm>
          <a:prstGeom prst="rect">
            <a:avLst/>
          </a:prstGeom>
        </p:spPr>
      </p:pic>
      <p:sp>
        <p:nvSpPr>
          <p:cNvPr id="30" name="Rectangle 29">
            <a:extLst>
              <a:ext uri="{FF2B5EF4-FFF2-40B4-BE49-F238E27FC236}">
                <a16:creationId xmlns:a16="http://schemas.microsoft.com/office/drawing/2014/main" id="{0343625C-05F1-BBA6-4109-58D0CBBFA29A}"/>
              </a:ext>
            </a:extLst>
          </p:cNvPr>
          <p:cNvSpPr/>
          <p:nvPr/>
        </p:nvSpPr>
        <p:spPr>
          <a:xfrm>
            <a:off x="2041844" y="2665036"/>
            <a:ext cx="737222" cy="276999"/>
          </a:xfrm>
          <a:prstGeom prst="rect">
            <a:avLst/>
          </a:prstGeom>
        </p:spPr>
        <p:txBody>
          <a:bodyPr wrap="square">
            <a:spAutoFit/>
          </a:bodyPr>
          <a:lstStyle/>
          <a:p>
            <a:pPr algn="ctr">
              <a:spcAft>
                <a:spcPts val="0"/>
              </a:spcAft>
            </a:pPr>
            <a:r>
              <a:rPr lang="en-US" sz="1200" b="1" dirty="0">
                <a:solidFill>
                  <a:schemeClr val="bg1"/>
                </a:solidFill>
                <a:latin typeface="Montserrat" panose="00000500000000000000" pitchFamily="2" charset="0"/>
                <a:ea typeface="Helvetica" charset="0"/>
                <a:cs typeface="Helvetica" charset="0"/>
              </a:rPr>
              <a:t>MSC</a:t>
            </a:r>
            <a:endParaRPr lang="en-US" sz="1100" b="1" dirty="0">
              <a:solidFill>
                <a:schemeClr val="bg1"/>
              </a:solidFill>
              <a:latin typeface="Montserrat" panose="00000500000000000000" pitchFamily="2" charset="0"/>
              <a:ea typeface="Helvetica" charset="0"/>
              <a:cs typeface="Helvetica" charset="0"/>
            </a:endParaRPr>
          </a:p>
        </p:txBody>
      </p:sp>
      <p:sp>
        <p:nvSpPr>
          <p:cNvPr id="31" name="Rectangle 30">
            <a:extLst>
              <a:ext uri="{FF2B5EF4-FFF2-40B4-BE49-F238E27FC236}">
                <a16:creationId xmlns:a16="http://schemas.microsoft.com/office/drawing/2014/main" id="{80368566-7F13-9B72-A3FD-F380B03FD2F3}"/>
              </a:ext>
            </a:extLst>
          </p:cNvPr>
          <p:cNvSpPr/>
          <p:nvPr/>
        </p:nvSpPr>
        <p:spPr>
          <a:xfrm>
            <a:off x="2045394" y="3161580"/>
            <a:ext cx="737222" cy="276999"/>
          </a:xfrm>
          <a:prstGeom prst="rect">
            <a:avLst/>
          </a:prstGeom>
        </p:spPr>
        <p:txBody>
          <a:bodyPr wrap="square">
            <a:spAutoFit/>
          </a:bodyPr>
          <a:lstStyle/>
          <a:p>
            <a:pPr algn="ctr">
              <a:spcAft>
                <a:spcPts val="0"/>
              </a:spcAft>
            </a:pPr>
            <a:r>
              <a:rPr lang="en-US" sz="1200" b="1" dirty="0">
                <a:solidFill>
                  <a:schemeClr val="bg1"/>
                </a:solidFill>
                <a:latin typeface="Montserrat" panose="00000500000000000000" pitchFamily="2" charset="0"/>
                <a:ea typeface="Helvetica" charset="0"/>
                <a:cs typeface="Helvetica" charset="0"/>
              </a:rPr>
              <a:t>SGSN</a:t>
            </a:r>
            <a:endParaRPr lang="en-US" sz="1100" b="1" dirty="0">
              <a:solidFill>
                <a:schemeClr val="bg1"/>
              </a:solidFill>
              <a:latin typeface="Montserrat" panose="00000500000000000000" pitchFamily="2" charset="0"/>
              <a:ea typeface="Helvetica" charset="0"/>
              <a:cs typeface="Helvetica" charset="0"/>
            </a:endParaRPr>
          </a:p>
        </p:txBody>
      </p:sp>
      <p:sp>
        <p:nvSpPr>
          <p:cNvPr id="32" name="Rectangle 31">
            <a:extLst>
              <a:ext uri="{FF2B5EF4-FFF2-40B4-BE49-F238E27FC236}">
                <a16:creationId xmlns:a16="http://schemas.microsoft.com/office/drawing/2014/main" id="{F51D4A1E-0B70-C571-7759-745F239B67A6}"/>
              </a:ext>
            </a:extLst>
          </p:cNvPr>
          <p:cNvSpPr/>
          <p:nvPr/>
        </p:nvSpPr>
        <p:spPr>
          <a:xfrm>
            <a:off x="2029732" y="4362429"/>
            <a:ext cx="737222" cy="276999"/>
          </a:xfrm>
          <a:prstGeom prst="rect">
            <a:avLst/>
          </a:prstGeom>
        </p:spPr>
        <p:txBody>
          <a:bodyPr wrap="square">
            <a:spAutoFit/>
          </a:bodyPr>
          <a:lstStyle/>
          <a:p>
            <a:pPr algn="ctr">
              <a:spcAft>
                <a:spcPts val="0"/>
              </a:spcAft>
            </a:pPr>
            <a:r>
              <a:rPr lang="en-US" sz="1200" b="1" dirty="0">
                <a:solidFill>
                  <a:schemeClr val="bg1"/>
                </a:solidFill>
                <a:latin typeface="Montserrat" panose="00000500000000000000" pitchFamily="2" charset="0"/>
                <a:ea typeface="Helvetica" charset="0"/>
                <a:cs typeface="Helvetica" charset="0"/>
              </a:rPr>
              <a:t>MME</a:t>
            </a:r>
            <a:endParaRPr lang="en-US" sz="1100" b="1" dirty="0">
              <a:solidFill>
                <a:schemeClr val="bg1"/>
              </a:solidFill>
              <a:latin typeface="Montserrat" panose="00000500000000000000" pitchFamily="2" charset="0"/>
              <a:ea typeface="Helvetica" charset="0"/>
              <a:cs typeface="Helvetica" charset="0"/>
            </a:endParaRPr>
          </a:p>
        </p:txBody>
      </p:sp>
      <p:sp>
        <p:nvSpPr>
          <p:cNvPr id="33" name="Rectangle 32">
            <a:extLst>
              <a:ext uri="{FF2B5EF4-FFF2-40B4-BE49-F238E27FC236}">
                <a16:creationId xmlns:a16="http://schemas.microsoft.com/office/drawing/2014/main" id="{3563C661-3BF8-CC71-80C4-90ABAC2DEB1E}"/>
              </a:ext>
            </a:extLst>
          </p:cNvPr>
          <p:cNvSpPr/>
          <p:nvPr/>
        </p:nvSpPr>
        <p:spPr>
          <a:xfrm>
            <a:off x="2029732" y="4873375"/>
            <a:ext cx="737222" cy="276999"/>
          </a:xfrm>
          <a:prstGeom prst="rect">
            <a:avLst/>
          </a:prstGeom>
        </p:spPr>
        <p:txBody>
          <a:bodyPr wrap="square">
            <a:spAutoFit/>
          </a:bodyPr>
          <a:lstStyle/>
          <a:p>
            <a:pPr algn="ctr">
              <a:spcAft>
                <a:spcPts val="0"/>
              </a:spcAft>
            </a:pPr>
            <a:r>
              <a:rPr lang="en-US" sz="1200" b="1" dirty="0">
                <a:solidFill>
                  <a:schemeClr val="bg1"/>
                </a:solidFill>
                <a:latin typeface="Montserrat" panose="00000500000000000000" pitchFamily="2" charset="0"/>
                <a:ea typeface="Helvetica" charset="0"/>
                <a:cs typeface="Helvetica" charset="0"/>
              </a:rPr>
              <a:t>SGSN</a:t>
            </a:r>
            <a:endParaRPr lang="en-US" sz="1100" b="1" dirty="0">
              <a:solidFill>
                <a:schemeClr val="bg1"/>
              </a:solidFill>
              <a:latin typeface="Montserrat" panose="00000500000000000000" pitchFamily="2" charset="0"/>
              <a:ea typeface="Helvetica" charset="0"/>
              <a:cs typeface="Helvetica" charset="0"/>
            </a:endParaRPr>
          </a:p>
        </p:txBody>
      </p:sp>
      <p:pic>
        <p:nvPicPr>
          <p:cNvPr id="14" name="Graphic 13" descr="Smart Phone with solid fill">
            <a:extLst>
              <a:ext uri="{FF2B5EF4-FFF2-40B4-BE49-F238E27FC236}">
                <a16:creationId xmlns:a16="http://schemas.microsoft.com/office/drawing/2014/main" id="{FE9605B3-BF3D-F6EF-5275-7E209965E2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075" y="2307451"/>
            <a:ext cx="560614" cy="560614"/>
          </a:xfrm>
          <a:prstGeom prst="rect">
            <a:avLst/>
          </a:prstGeom>
        </p:spPr>
      </p:pic>
      <p:sp>
        <p:nvSpPr>
          <p:cNvPr id="35" name="Rectangle 34">
            <a:extLst>
              <a:ext uri="{FF2B5EF4-FFF2-40B4-BE49-F238E27FC236}">
                <a16:creationId xmlns:a16="http://schemas.microsoft.com/office/drawing/2014/main" id="{2F75DA27-06BF-C9BA-BFC6-52092401A21C}"/>
              </a:ext>
            </a:extLst>
          </p:cNvPr>
          <p:cNvSpPr/>
          <p:nvPr/>
        </p:nvSpPr>
        <p:spPr>
          <a:xfrm>
            <a:off x="16032" y="2076593"/>
            <a:ext cx="797852" cy="276999"/>
          </a:xfrm>
          <a:prstGeom prst="rect">
            <a:avLst/>
          </a:prstGeom>
        </p:spPr>
        <p:txBody>
          <a:bodyPr wrap="square">
            <a:spAutoFit/>
          </a:bodyPr>
          <a:lstStyle/>
          <a:p>
            <a:pPr algn="ctr">
              <a:spcAft>
                <a:spcPts val="0"/>
              </a:spcAft>
            </a:pPr>
            <a:r>
              <a:rPr lang="en-US" sz="1200" dirty="0">
                <a:solidFill>
                  <a:schemeClr val="bg1"/>
                </a:solidFill>
                <a:latin typeface="Montserrat" panose="00000500000000000000" pitchFamily="2" charset="0"/>
                <a:ea typeface="Helvetica" charset="0"/>
                <a:cs typeface="Helvetica" charset="0"/>
              </a:rPr>
              <a:t>DEVICE</a:t>
            </a:r>
            <a:endParaRPr lang="en-US" sz="1100" dirty="0">
              <a:solidFill>
                <a:schemeClr val="bg1"/>
              </a:solidFill>
              <a:latin typeface="Montserrat" panose="00000500000000000000" pitchFamily="2" charset="0"/>
              <a:ea typeface="Helvetica" charset="0"/>
              <a:cs typeface="Helvetica" charset="0"/>
            </a:endParaRPr>
          </a:p>
        </p:txBody>
      </p:sp>
      <p:cxnSp>
        <p:nvCxnSpPr>
          <p:cNvPr id="37" name="Straight Connector 36">
            <a:extLst>
              <a:ext uri="{FF2B5EF4-FFF2-40B4-BE49-F238E27FC236}">
                <a16:creationId xmlns:a16="http://schemas.microsoft.com/office/drawing/2014/main" id="{67FDD711-67AB-0541-25DC-3FE522173E47}"/>
              </a:ext>
            </a:extLst>
          </p:cNvPr>
          <p:cNvCxnSpPr>
            <a:cxnSpLocks/>
            <a:stCxn id="14" idx="2"/>
          </p:cNvCxnSpPr>
          <p:nvPr/>
        </p:nvCxnSpPr>
        <p:spPr>
          <a:xfrm>
            <a:off x="385382" y="2868065"/>
            <a:ext cx="444803" cy="889278"/>
          </a:xfrm>
          <a:prstGeom prst="line">
            <a:avLst/>
          </a:prstGeom>
          <a:ln w="12700">
            <a:solidFill>
              <a:schemeClr val="bg2"/>
            </a:solidFill>
            <a:prstDash val="lgDashDot"/>
          </a:ln>
        </p:spPr>
        <p:style>
          <a:lnRef idx="1">
            <a:schemeClr val="accent1"/>
          </a:lnRef>
          <a:fillRef idx="0">
            <a:schemeClr val="accent1"/>
          </a:fillRef>
          <a:effectRef idx="0">
            <a:schemeClr val="accent1"/>
          </a:effectRef>
          <a:fontRef idx="minor">
            <a:schemeClr val="tx1"/>
          </a:fontRef>
        </p:style>
      </p:cxnSp>
      <p:sp>
        <p:nvSpPr>
          <p:cNvPr id="44" name="Freeform 11">
            <a:extLst>
              <a:ext uri="{FF2B5EF4-FFF2-40B4-BE49-F238E27FC236}">
                <a16:creationId xmlns:a16="http://schemas.microsoft.com/office/drawing/2014/main" id="{EC0FCBCB-7869-29D2-B348-BE2009A065AE}"/>
              </a:ext>
            </a:extLst>
          </p:cNvPr>
          <p:cNvSpPr/>
          <p:nvPr/>
        </p:nvSpPr>
        <p:spPr>
          <a:xfrm>
            <a:off x="3826002" y="2310912"/>
            <a:ext cx="1060453" cy="1717838"/>
          </a:xfrm>
          <a:prstGeom prst="roundRect">
            <a:avLst/>
          </a:prstGeom>
          <a:solidFill>
            <a:srgbClr val="F15922"/>
          </a:solidFill>
          <a:ln>
            <a:solidFill>
              <a:schemeClr val="bg2"/>
            </a:solidFill>
          </a:ln>
        </p:spPr>
        <p:txBody>
          <a:bodyPr/>
          <a:lstStyle/>
          <a:p>
            <a:endParaRPr lang="en-GB" dirty="0">
              <a:latin typeface="Montserrat Thin" pitchFamily="2" charset="0"/>
            </a:endParaRPr>
          </a:p>
        </p:txBody>
      </p:sp>
      <p:sp>
        <p:nvSpPr>
          <p:cNvPr id="43" name="Freeform 25">
            <a:extLst>
              <a:ext uri="{FF2B5EF4-FFF2-40B4-BE49-F238E27FC236}">
                <a16:creationId xmlns:a16="http://schemas.microsoft.com/office/drawing/2014/main" id="{60A18F60-9015-C441-90CF-F0E6EE2033B9}"/>
              </a:ext>
            </a:extLst>
          </p:cNvPr>
          <p:cNvSpPr/>
          <p:nvPr/>
        </p:nvSpPr>
        <p:spPr>
          <a:xfrm>
            <a:off x="3826003" y="2537087"/>
            <a:ext cx="455257" cy="1268505"/>
          </a:xfrm>
          <a:custGeom>
            <a:avLst/>
            <a:gdLst/>
            <a:ahLst/>
            <a:cxnLst/>
            <a:rect l="l" t="t" r="r" b="b"/>
            <a:pathLst>
              <a:path w="532575" h="167622">
                <a:moveTo>
                  <a:pt x="0" y="0"/>
                </a:moveTo>
                <a:lnTo>
                  <a:pt x="532575" y="0"/>
                </a:lnTo>
                <a:lnTo>
                  <a:pt x="532575" y="167622"/>
                </a:lnTo>
                <a:lnTo>
                  <a:pt x="0" y="167622"/>
                </a:lnTo>
                <a:close/>
              </a:path>
            </a:pathLst>
          </a:custGeom>
          <a:solidFill>
            <a:schemeClr val="bg2"/>
          </a:solidFill>
        </p:spPr>
        <p:txBody>
          <a:bodyPr/>
          <a:lstStyle/>
          <a:p>
            <a:endParaRPr lang="en-GB" sz="1200">
              <a:latin typeface="Montserrat" panose="00000500000000000000" pitchFamily="2" charset="0"/>
            </a:endParaRPr>
          </a:p>
        </p:txBody>
      </p:sp>
      <p:sp>
        <p:nvSpPr>
          <p:cNvPr id="48" name="Rectangle 47">
            <a:extLst>
              <a:ext uri="{FF2B5EF4-FFF2-40B4-BE49-F238E27FC236}">
                <a16:creationId xmlns:a16="http://schemas.microsoft.com/office/drawing/2014/main" id="{306881DF-6289-7670-58A1-B581A8BF02EB}"/>
              </a:ext>
            </a:extLst>
          </p:cNvPr>
          <p:cNvSpPr/>
          <p:nvPr/>
        </p:nvSpPr>
        <p:spPr>
          <a:xfrm>
            <a:off x="4262562" y="3042129"/>
            <a:ext cx="737222" cy="276999"/>
          </a:xfrm>
          <a:prstGeom prst="rect">
            <a:avLst/>
          </a:prstGeom>
        </p:spPr>
        <p:txBody>
          <a:bodyPr wrap="square">
            <a:spAutoFit/>
          </a:bodyPr>
          <a:lstStyle/>
          <a:p>
            <a:pPr algn="ctr">
              <a:spcAft>
                <a:spcPts val="0"/>
              </a:spcAft>
            </a:pPr>
            <a:r>
              <a:rPr lang="en-US" sz="1200" b="1" dirty="0">
                <a:latin typeface="Montserrat" panose="00000500000000000000" pitchFamily="2" charset="0"/>
                <a:ea typeface="Helvetica" charset="0"/>
                <a:cs typeface="Helvetica" charset="0"/>
              </a:rPr>
              <a:t>STG</a:t>
            </a:r>
            <a:endParaRPr lang="en-US" sz="1100" b="1" dirty="0">
              <a:latin typeface="Montserrat" panose="00000500000000000000" pitchFamily="2" charset="0"/>
              <a:ea typeface="Helvetica" charset="0"/>
              <a:cs typeface="Helvetica" charset="0"/>
            </a:endParaRPr>
          </a:p>
        </p:txBody>
      </p:sp>
      <p:sp>
        <p:nvSpPr>
          <p:cNvPr id="52" name="Rectangle 51">
            <a:extLst>
              <a:ext uri="{FF2B5EF4-FFF2-40B4-BE49-F238E27FC236}">
                <a16:creationId xmlns:a16="http://schemas.microsoft.com/office/drawing/2014/main" id="{526AB732-F11D-DDD7-1686-B11AD4229F71}"/>
              </a:ext>
            </a:extLst>
          </p:cNvPr>
          <p:cNvSpPr/>
          <p:nvPr/>
        </p:nvSpPr>
        <p:spPr>
          <a:xfrm rot="16200000">
            <a:off x="3366539" y="3034391"/>
            <a:ext cx="1347925" cy="246221"/>
          </a:xfrm>
          <a:prstGeom prst="rect">
            <a:avLst/>
          </a:prstGeom>
        </p:spPr>
        <p:txBody>
          <a:bodyPr wrap="square">
            <a:spAutoFit/>
          </a:bodyPr>
          <a:lstStyle/>
          <a:p>
            <a:pPr algn="ctr">
              <a:spcAft>
                <a:spcPts val="0"/>
              </a:spcAft>
            </a:pPr>
            <a:r>
              <a:rPr lang="en-US" sz="1000" dirty="0">
                <a:latin typeface="Montserrat" panose="00000500000000000000" pitchFamily="2" charset="0"/>
                <a:ea typeface="Helvetica" charset="0"/>
                <a:cs typeface="Helvetica" charset="0"/>
              </a:rPr>
              <a:t>NewNet D7 Stack</a:t>
            </a:r>
            <a:endParaRPr lang="en-US" sz="900" dirty="0">
              <a:latin typeface="Montserrat" panose="00000500000000000000" pitchFamily="2" charset="0"/>
              <a:ea typeface="Helvetica" charset="0"/>
              <a:cs typeface="Helvetica" charset="0"/>
            </a:endParaRPr>
          </a:p>
        </p:txBody>
      </p:sp>
      <p:sp>
        <p:nvSpPr>
          <p:cNvPr id="57" name="Freeform 11">
            <a:extLst>
              <a:ext uri="{FF2B5EF4-FFF2-40B4-BE49-F238E27FC236}">
                <a16:creationId xmlns:a16="http://schemas.microsoft.com/office/drawing/2014/main" id="{3AFBE2DE-5534-1480-FA46-60595F12B09F}"/>
              </a:ext>
            </a:extLst>
          </p:cNvPr>
          <p:cNvSpPr/>
          <p:nvPr/>
        </p:nvSpPr>
        <p:spPr>
          <a:xfrm>
            <a:off x="5647758" y="2444735"/>
            <a:ext cx="1320898" cy="2987236"/>
          </a:xfrm>
          <a:prstGeom prst="roundRect">
            <a:avLst/>
          </a:prstGeom>
          <a:solidFill>
            <a:srgbClr val="F15922">
              <a:alpha val="24000"/>
            </a:srgbClr>
          </a:solidFill>
          <a:ln>
            <a:solidFill>
              <a:schemeClr val="bg2"/>
            </a:solidFill>
          </a:ln>
        </p:spPr>
        <p:txBody>
          <a:bodyPr/>
          <a:lstStyle/>
          <a:p>
            <a:endParaRPr lang="en-GB" dirty="0">
              <a:latin typeface="Montserrat Thin" pitchFamily="2" charset="0"/>
            </a:endParaRPr>
          </a:p>
        </p:txBody>
      </p:sp>
      <p:sp>
        <p:nvSpPr>
          <p:cNvPr id="58" name="Freeform 11">
            <a:extLst>
              <a:ext uri="{FF2B5EF4-FFF2-40B4-BE49-F238E27FC236}">
                <a16:creationId xmlns:a16="http://schemas.microsoft.com/office/drawing/2014/main" id="{D0B17721-FF00-C863-F44C-B8B3825DF37E}"/>
              </a:ext>
            </a:extLst>
          </p:cNvPr>
          <p:cNvSpPr/>
          <p:nvPr/>
        </p:nvSpPr>
        <p:spPr>
          <a:xfrm>
            <a:off x="5498108" y="2310912"/>
            <a:ext cx="1320898" cy="2987236"/>
          </a:xfrm>
          <a:prstGeom prst="roundRect">
            <a:avLst/>
          </a:prstGeom>
          <a:solidFill>
            <a:srgbClr val="F15922"/>
          </a:solidFill>
          <a:ln>
            <a:solidFill>
              <a:schemeClr val="bg2"/>
            </a:solidFill>
          </a:ln>
        </p:spPr>
        <p:txBody>
          <a:bodyPr/>
          <a:lstStyle/>
          <a:p>
            <a:endParaRPr lang="en-GB" dirty="0">
              <a:latin typeface="Montserrat Thin" pitchFamily="2" charset="0"/>
            </a:endParaRPr>
          </a:p>
        </p:txBody>
      </p:sp>
      <p:sp>
        <p:nvSpPr>
          <p:cNvPr id="59" name="Freeform 25">
            <a:extLst>
              <a:ext uri="{FF2B5EF4-FFF2-40B4-BE49-F238E27FC236}">
                <a16:creationId xmlns:a16="http://schemas.microsoft.com/office/drawing/2014/main" id="{77AC3852-3AE6-0089-1437-9A03036DFF62}"/>
              </a:ext>
            </a:extLst>
          </p:cNvPr>
          <p:cNvSpPr/>
          <p:nvPr/>
        </p:nvSpPr>
        <p:spPr>
          <a:xfrm>
            <a:off x="5498109" y="2652633"/>
            <a:ext cx="472880" cy="1021151"/>
          </a:xfrm>
          <a:custGeom>
            <a:avLst/>
            <a:gdLst/>
            <a:ahLst/>
            <a:cxnLst/>
            <a:rect l="l" t="t" r="r" b="b"/>
            <a:pathLst>
              <a:path w="532575" h="167622">
                <a:moveTo>
                  <a:pt x="0" y="0"/>
                </a:moveTo>
                <a:lnTo>
                  <a:pt x="532575" y="0"/>
                </a:lnTo>
                <a:lnTo>
                  <a:pt x="532575" y="167622"/>
                </a:lnTo>
                <a:lnTo>
                  <a:pt x="0" y="167622"/>
                </a:lnTo>
                <a:close/>
              </a:path>
            </a:pathLst>
          </a:custGeom>
          <a:solidFill>
            <a:schemeClr val="bg2"/>
          </a:solidFill>
        </p:spPr>
        <p:txBody>
          <a:bodyPr/>
          <a:lstStyle/>
          <a:p>
            <a:endParaRPr lang="en-GB" sz="1200">
              <a:latin typeface="Montserrat" panose="00000500000000000000" pitchFamily="2" charset="0"/>
            </a:endParaRPr>
          </a:p>
        </p:txBody>
      </p:sp>
      <p:sp>
        <p:nvSpPr>
          <p:cNvPr id="60" name="Rectangle 59">
            <a:extLst>
              <a:ext uri="{FF2B5EF4-FFF2-40B4-BE49-F238E27FC236}">
                <a16:creationId xmlns:a16="http://schemas.microsoft.com/office/drawing/2014/main" id="{8F41EA8B-63D5-1E05-1459-40B1A3BFD3CA}"/>
              </a:ext>
            </a:extLst>
          </p:cNvPr>
          <p:cNvSpPr/>
          <p:nvPr/>
        </p:nvSpPr>
        <p:spPr>
          <a:xfrm>
            <a:off x="6046758" y="3488837"/>
            <a:ext cx="737222" cy="646331"/>
          </a:xfrm>
          <a:prstGeom prst="rect">
            <a:avLst/>
          </a:prstGeom>
        </p:spPr>
        <p:txBody>
          <a:bodyPr wrap="square">
            <a:spAutoFit/>
          </a:bodyPr>
          <a:lstStyle/>
          <a:p>
            <a:pPr algn="ctr">
              <a:spcAft>
                <a:spcPts val="0"/>
              </a:spcAft>
            </a:pPr>
            <a:r>
              <a:rPr lang="en-US" sz="1200" b="1" dirty="0">
                <a:latin typeface="Montserrat" panose="00000500000000000000" pitchFamily="2" charset="0"/>
                <a:ea typeface="Helvetica" charset="0"/>
                <a:cs typeface="Helvetica" charset="0"/>
              </a:rPr>
              <a:t>EIR</a:t>
            </a:r>
          </a:p>
          <a:p>
            <a:pPr algn="ctr">
              <a:spcAft>
                <a:spcPts val="0"/>
              </a:spcAft>
            </a:pPr>
            <a:r>
              <a:rPr lang="en-US" sz="1200" b="1" dirty="0">
                <a:latin typeface="Montserrat" panose="00000500000000000000" pitchFamily="2" charset="0"/>
                <a:ea typeface="Helvetica" charset="0"/>
                <a:cs typeface="Helvetica" charset="0"/>
              </a:rPr>
              <a:t>Front</a:t>
            </a:r>
          </a:p>
          <a:p>
            <a:pPr algn="ctr">
              <a:spcAft>
                <a:spcPts val="0"/>
              </a:spcAft>
            </a:pPr>
            <a:r>
              <a:rPr lang="en-US" sz="1200" b="1" dirty="0">
                <a:latin typeface="Montserrat" panose="00000500000000000000" pitchFamily="2" charset="0"/>
                <a:ea typeface="Helvetica" charset="0"/>
                <a:cs typeface="Helvetica" charset="0"/>
              </a:rPr>
              <a:t>End</a:t>
            </a:r>
            <a:endParaRPr lang="en-US" sz="1100" b="1" dirty="0">
              <a:latin typeface="Montserrat" panose="00000500000000000000" pitchFamily="2" charset="0"/>
              <a:ea typeface="Helvetica" charset="0"/>
              <a:cs typeface="Helvetica" charset="0"/>
            </a:endParaRPr>
          </a:p>
        </p:txBody>
      </p:sp>
      <p:sp>
        <p:nvSpPr>
          <p:cNvPr id="61" name="Rectangle 60">
            <a:extLst>
              <a:ext uri="{FF2B5EF4-FFF2-40B4-BE49-F238E27FC236}">
                <a16:creationId xmlns:a16="http://schemas.microsoft.com/office/drawing/2014/main" id="{32CEA658-150B-75DB-4DA9-52078C385C20}"/>
              </a:ext>
            </a:extLst>
          </p:cNvPr>
          <p:cNvSpPr/>
          <p:nvPr/>
        </p:nvSpPr>
        <p:spPr>
          <a:xfrm rot="16200000">
            <a:off x="5060586" y="3057519"/>
            <a:ext cx="1347925" cy="246221"/>
          </a:xfrm>
          <a:prstGeom prst="rect">
            <a:avLst/>
          </a:prstGeom>
        </p:spPr>
        <p:txBody>
          <a:bodyPr wrap="square">
            <a:spAutoFit/>
          </a:bodyPr>
          <a:lstStyle/>
          <a:p>
            <a:pPr algn="ctr">
              <a:spcAft>
                <a:spcPts val="0"/>
              </a:spcAft>
            </a:pPr>
            <a:r>
              <a:rPr lang="en-US" sz="1000" dirty="0">
                <a:latin typeface="Montserrat" panose="00000500000000000000" pitchFamily="2" charset="0"/>
                <a:ea typeface="Helvetica" charset="0"/>
                <a:cs typeface="Helvetica" charset="0"/>
              </a:rPr>
              <a:t>PA-STG</a:t>
            </a:r>
            <a:endParaRPr lang="en-US" sz="900" dirty="0">
              <a:latin typeface="Montserrat" panose="00000500000000000000" pitchFamily="2" charset="0"/>
              <a:ea typeface="Helvetica" charset="0"/>
              <a:cs typeface="Helvetica" charset="0"/>
            </a:endParaRPr>
          </a:p>
        </p:txBody>
      </p:sp>
      <p:sp>
        <p:nvSpPr>
          <p:cNvPr id="62" name="Freeform 25">
            <a:extLst>
              <a:ext uri="{FF2B5EF4-FFF2-40B4-BE49-F238E27FC236}">
                <a16:creationId xmlns:a16="http://schemas.microsoft.com/office/drawing/2014/main" id="{4E535A1C-5A74-9FE6-0AF7-3F96DD681A67}"/>
              </a:ext>
            </a:extLst>
          </p:cNvPr>
          <p:cNvSpPr/>
          <p:nvPr/>
        </p:nvSpPr>
        <p:spPr>
          <a:xfrm>
            <a:off x="5498109" y="3975392"/>
            <a:ext cx="472880" cy="1021151"/>
          </a:xfrm>
          <a:custGeom>
            <a:avLst/>
            <a:gdLst/>
            <a:ahLst/>
            <a:cxnLst/>
            <a:rect l="l" t="t" r="r" b="b"/>
            <a:pathLst>
              <a:path w="532575" h="167622">
                <a:moveTo>
                  <a:pt x="0" y="0"/>
                </a:moveTo>
                <a:lnTo>
                  <a:pt x="532575" y="0"/>
                </a:lnTo>
                <a:lnTo>
                  <a:pt x="532575" y="167622"/>
                </a:lnTo>
                <a:lnTo>
                  <a:pt x="0" y="167622"/>
                </a:lnTo>
                <a:close/>
              </a:path>
            </a:pathLst>
          </a:custGeom>
          <a:solidFill>
            <a:schemeClr val="bg2"/>
          </a:solidFill>
        </p:spPr>
        <p:txBody>
          <a:bodyPr/>
          <a:lstStyle/>
          <a:p>
            <a:endParaRPr lang="en-GB" sz="1200">
              <a:latin typeface="Montserrat" panose="00000500000000000000" pitchFamily="2" charset="0"/>
            </a:endParaRPr>
          </a:p>
        </p:txBody>
      </p:sp>
      <p:sp>
        <p:nvSpPr>
          <p:cNvPr id="63" name="Rectangle 62">
            <a:extLst>
              <a:ext uri="{FF2B5EF4-FFF2-40B4-BE49-F238E27FC236}">
                <a16:creationId xmlns:a16="http://schemas.microsoft.com/office/drawing/2014/main" id="{4A4EA8BF-8250-86C4-2CC7-CE9F5CE1D7BD}"/>
              </a:ext>
            </a:extLst>
          </p:cNvPr>
          <p:cNvSpPr/>
          <p:nvPr/>
        </p:nvSpPr>
        <p:spPr>
          <a:xfrm rot="16200000">
            <a:off x="5060586" y="4362856"/>
            <a:ext cx="1347925" cy="246221"/>
          </a:xfrm>
          <a:prstGeom prst="rect">
            <a:avLst/>
          </a:prstGeom>
        </p:spPr>
        <p:txBody>
          <a:bodyPr wrap="square">
            <a:spAutoFit/>
          </a:bodyPr>
          <a:lstStyle/>
          <a:p>
            <a:pPr algn="ctr">
              <a:spcAft>
                <a:spcPts val="0"/>
              </a:spcAft>
            </a:pPr>
            <a:r>
              <a:rPr lang="en-US" sz="1000" dirty="0">
                <a:latin typeface="Montserrat" panose="00000500000000000000" pitchFamily="2" charset="0"/>
                <a:ea typeface="Helvetica" charset="0"/>
                <a:cs typeface="Helvetica" charset="0"/>
              </a:rPr>
              <a:t>PA-Diameter</a:t>
            </a:r>
            <a:endParaRPr lang="en-US" sz="900" dirty="0">
              <a:latin typeface="Montserrat" panose="00000500000000000000" pitchFamily="2" charset="0"/>
              <a:ea typeface="Helvetica" charset="0"/>
              <a:cs typeface="Helvetica" charset="0"/>
            </a:endParaRPr>
          </a:p>
        </p:txBody>
      </p:sp>
      <p:pic>
        <p:nvPicPr>
          <p:cNvPr id="6" name="Graphic 5" descr="Database with solid fill">
            <a:extLst>
              <a:ext uri="{FF2B5EF4-FFF2-40B4-BE49-F238E27FC236}">
                <a16:creationId xmlns:a16="http://schemas.microsoft.com/office/drawing/2014/main" id="{48E7760C-D43F-8AC7-D9CF-37031BF577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58557" y="4162573"/>
            <a:ext cx="525227" cy="525227"/>
          </a:xfrm>
          <a:prstGeom prst="rect">
            <a:avLst/>
          </a:prstGeom>
        </p:spPr>
      </p:pic>
      <p:sp>
        <p:nvSpPr>
          <p:cNvPr id="64" name="Rectangle 63">
            <a:extLst>
              <a:ext uri="{FF2B5EF4-FFF2-40B4-BE49-F238E27FC236}">
                <a16:creationId xmlns:a16="http://schemas.microsoft.com/office/drawing/2014/main" id="{A23A6556-148A-B907-2695-6E98CD44B0B8}"/>
              </a:ext>
            </a:extLst>
          </p:cNvPr>
          <p:cNvSpPr/>
          <p:nvPr/>
        </p:nvSpPr>
        <p:spPr>
          <a:xfrm>
            <a:off x="6046758" y="4672562"/>
            <a:ext cx="747984" cy="461665"/>
          </a:xfrm>
          <a:prstGeom prst="rect">
            <a:avLst/>
          </a:prstGeom>
        </p:spPr>
        <p:txBody>
          <a:bodyPr wrap="square">
            <a:spAutoFit/>
          </a:bodyPr>
          <a:lstStyle/>
          <a:p>
            <a:pPr algn="ctr">
              <a:spcAft>
                <a:spcPts val="0"/>
              </a:spcAft>
            </a:pPr>
            <a:r>
              <a:rPr lang="en-US" sz="800" dirty="0">
                <a:latin typeface="Montserrat" panose="00000500000000000000" pitchFamily="2" charset="0"/>
                <a:ea typeface="Helvetica" charset="0"/>
                <a:cs typeface="Helvetica" charset="0"/>
              </a:rPr>
              <a:t>EIR In-memory B&amp;G lists</a:t>
            </a:r>
            <a:endParaRPr lang="en-US" sz="700" dirty="0">
              <a:latin typeface="Montserrat" panose="00000500000000000000" pitchFamily="2" charset="0"/>
              <a:ea typeface="Helvetica" charset="0"/>
              <a:cs typeface="Helvetica" charset="0"/>
            </a:endParaRPr>
          </a:p>
        </p:txBody>
      </p:sp>
      <p:sp>
        <p:nvSpPr>
          <p:cNvPr id="65" name="Freeform 11">
            <a:extLst>
              <a:ext uri="{FF2B5EF4-FFF2-40B4-BE49-F238E27FC236}">
                <a16:creationId xmlns:a16="http://schemas.microsoft.com/office/drawing/2014/main" id="{F1C5ED05-C8FB-F85E-F450-C4FE786E5A39}"/>
              </a:ext>
            </a:extLst>
          </p:cNvPr>
          <p:cNvSpPr/>
          <p:nvPr/>
        </p:nvSpPr>
        <p:spPr>
          <a:xfrm>
            <a:off x="7696597" y="2443332"/>
            <a:ext cx="1060453" cy="2500069"/>
          </a:xfrm>
          <a:prstGeom prst="roundRect">
            <a:avLst/>
          </a:prstGeom>
          <a:solidFill>
            <a:srgbClr val="F15922">
              <a:alpha val="24000"/>
            </a:srgbClr>
          </a:solidFill>
          <a:ln>
            <a:solidFill>
              <a:schemeClr val="bg2"/>
            </a:solidFill>
          </a:ln>
        </p:spPr>
        <p:txBody>
          <a:bodyPr/>
          <a:lstStyle/>
          <a:p>
            <a:endParaRPr lang="en-GB" dirty="0">
              <a:latin typeface="Montserrat Thin" pitchFamily="2" charset="0"/>
            </a:endParaRPr>
          </a:p>
        </p:txBody>
      </p:sp>
      <p:sp>
        <p:nvSpPr>
          <p:cNvPr id="66" name="Freeform 11">
            <a:extLst>
              <a:ext uri="{FF2B5EF4-FFF2-40B4-BE49-F238E27FC236}">
                <a16:creationId xmlns:a16="http://schemas.microsoft.com/office/drawing/2014/main" id="{99CE70DA-9943-20F2-4169-5195C2C20C17}"/>
              </a:ext>
            </a:extLst>
          </p:cNvPr>
          <p:cNvSpPr/>
          <p:nvPr/>
        </p:nvSpPr>
        <p:spPr>
          <a:xfrm>
            <a:off x="7546947" y="2309509"/>
            <a:ext cx="1060453" cy="2503791"/>
          </a:xfrm>
          <a:prstGeom prst="roundRect">
            <a:avLst/>
          </a:prstGeom>
          <a:solidFill>
            <a:srgbClr val="F15922"/>
          </a:solidFill>
          <a:ln>
            <a:solidFill>
              <a:schemeClr val="bg2"/>
            </a:solidFill>
          </a:ln>
        </p:spPr>
        <p:txBody>
          <a:bodyPr/>
          <a:lstStyle/>
          <a:p>
            <a:endParaRPr lang="en-GB" dirty="0">
              <a:latin typeface="Montserrat Thin" pitchFamily="2" charset="0"/>
            </a:endParaRPr>
          </a:p>
        </p:txBody>
      </p:sp>
      <p:sp>
        <p:nvSpPr>
          <p:cNvPr id="68" name="Rectangle 67">
            <a:extLst>
              <a:ext uri="{FF2B5EF4-FFF2-40B4-BE49-F238E27FC236}">
                <a16:creationId xmlns:a16="http://schemas.microsoft.com/office/drawing/2014/main" id="{EAF0891A-1A6E-A69E-ED9E-C6ACD887F213}"/>
              </a:ext>
            </a:extLst>
          </p:cNvPr>
          <p:cNvSpPr/>
          <p:nvPr/>
        </p:nvSpPr>
        <p:spPr>
          <a:xfrm>
            <a:off x="7708562" y="2703095"/>
            <a:ext cx="737222" cy="646331"/>
          </a:xfrm>
          <a:prstGeom prst="rect">
            <a:avLst/>
          </a:prstGeom>
        </p:spPr>
        <p:txBody>
          <a:bodyPr wrap="square">
            <a:spAutoFit/>
          </a:bodyPr>
          <a:lstStyle/>
          <a:p>
            <a:pPr algn="ctr">
              <a:spcAft>
                <a:spcPts val="0"/>
              </a:spcAft>
            </a:pPr>
            <a:r>
              <a:rPr lang="en-US" sz="1200" b="1" dirty="0">
                <a:latin typeface="Montserrat" panose="00000500000000000000" pitchFamily="2" charset="0"/>
                <a:ea typeface="Helvetica" charset="0"/>
                <a:cs typeface="Helvetica" charset="0"/>
              </a:rPr>
              <a:t>EIR Back End</a:t>
            </a:r>
            <a:endParaRPr lang="en-US" sz="1100" b="1" dirty="0">
              <a:latin typeface="Montserrat" panose="00000500000000000000" pitchFamily="2" charset="0"/>
              <a:ea typeface="Helvetica" charset="0"/>
              <a:cs typeface="Helvetica" charset="0"/>
            </a:endParaRPr>
          </a:p>
        </p:txBody>
      </p:sp>
      <p:pic>
        <p:nvPicPr>
          <p:cNvPr id="70" name="Graphic 69" descr="Database with solid fill">
            <a:extLst>
              <a:ext uri="{FF2B5EF4-FFF2-40B4-BE49-F238E27FC236}">
                <a16:creationId xmlns:a16="http://schemas.microsoft.com/office/drawing/2014/main" id="{29118246-3F4A-E24F-6061-A2A07B790C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14559" y="3367356"/>
            <a:ext cx="525227" cy="525227"/>
          </a:xfrm>
          <a:prstGeom prst="rect">
            <a:avLst/>
          </a:prstGeom>
        </p:spPr>
      </p:pic>
      <p:sp>
        <p:nvSpPr>
          <p:cNvPr id="71" name="Rectangle 70">
            <a:extLst>
              <a:ext uri="{FF2B5EF4-FFF2-40B4-BE49-F238E27FC236}">
                <a16:creationId xmlns:a16="http://schemas.microsoft.com/office/drawing/2014/main" id="{49932729-4627-3C3A-0788-8B634CAF5C41}"/>
              </a:ext>
            </a:extLst>
          </p:cNvPr>
          <p:cNvSpPr/>
          <p:nvPr/>
        </p:nvSpPr>
        <p:spPr>
          <a:xfrm>
            <a:off x="7745727" y="3932938"/>
            <a:ext cx="747984" cy="461665"/>
          </a:xfrm>
          <a:prstGeom prst="rect">
            <a:avLst/>
          </a:prstGeom>
        </p:spPr>
        <p:txBody>
          <a:bodyPr wrap="square">
            <a:spAutoFit/>
          </a:bodyPr>
          <a:lstStyle/>
          <a:p>
            <a:pPr algn="ctr">
              <a:spcAft>
                <a:spcPts val="0"/>
              </a:spcAft>
            </a:pPr>
            <a:r>
              <a:rPr lang="en-US" sz="800" dirty="0">
                <a:latin typeface="Montserrat" panose="00000500000000000000" pitchFamily="2" charset="0"/>
                <a:ea typeface="Helvetica" charset="0"/>
                <a:cs typeface="Helvetica" charset="0"/>
              </a:rPr>
              <a:t>Oracle DB Triplets B&amp;G lists</a:t>
            </a:r>
            <a:endParaRPr lang="en-US" sz="700" dirty="0">
              <a:latin typeface="Montserrat" panose="00000500000000000000" pitchFamily="2" charset="0"/>
              <a:ea typeface="Helvetica" charset="0"/>
              <a:cs typeface="Helvetica" charset="0"/>
            </a:endParaRPr>
          </a:p>
        </p:txBody>
      </p:sp>
      <p:cxnSp>
        <p:nvCxnSpPr>
          <p:cNvPr id="73" name="Straight Arrow Connector 72">
            <a:extLst>
              <a:ext uri="{FF2B5EF4-FFF2-40B4-BE49-F238E27FC236}">
                <a16:creationId xmlns:a16="http://schemas.microsoft.com/office/drawing/2014/main" id="{4EA33849-394A-F34D-80A3-A304EFF7A076}"/>
              </a:ext>
            </a:extLst>
          </p:cNvPr>
          <p:cNvCxnSpPr/>
          <p:nvPr/>
        </p:nvCxnSpPr>
        <p:spPr>
          <a:xfrm flipV="1">
            <a:off x="1139034" y="2587758"/>
            <a:ext cx="1088859" cy="69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B76E4EA-D00D-39C8-570A-5571C8FF7227}"/>
              </a:ext>
            </a:extLst>
          </p:cNvPr>
          <p:cNvCxnSpPr/>
          <p:nvPr/>
        </p:nvCxnSpPr>
        <p:spPr>
          <a:xfrm flipV="1">
            <a:off x="1139034" y="3042129"/>
            <a:ext cx="1088859" cy="242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B40A8DA-B952-FF9E-F1CD-72546A22A608}"/>
              </a:ext>
            </a:extLst>
          </p:cNvPr>
          <p:cNvCxnSpPr/>
          <p:nvPr/>
        </p:nvCxnSpPr>
        <p:spPr>
          <a:xfrm>
            <a:off x="1139034" y="3994511"/>
            <a:ext cx="1088859" cy="32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0BC5FF3-CE91-F060-65A3-D84B060867DE}"/>
              </a:ext>
            </a:extLst>
          </p:cNvPr>
          <p:cNvCxnSpPr/>
          <p:nvPr/>
        </p:nvCxnSpPr>
        <p:spPr>
          <a:xfrm>
            <a:off x="1139034" y="3994511"/>
            <a:ext cx="1088859" cy="766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4494287-B776-901A-93CF-ACB0E23E3AE2}"/>
              </a:ext>
            </a:extLst>
          </p:cNvPr>
          <p:cNvCxnSpPr/>
          <p:nvPr/>
        </p:nvCxnSpPr>
        <p:spPr>
          <a:xfrm>
            <a:off x="2634343" y="4760838"/>
            <a:ext cx="28030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3FEE2FE-E62A-87A7-E0DB-6B7DCEF65A9F}"/>
              </a:ext>
            </a:extLst>
          </p:cNvPr>
          <p:cNvCxnSpPr/>
          <p:nvPr/>
        </p:nvCxnSpPr>
        <p:spPr>
          <a:xfrm>
            <a:off x="2634343" y="4316186"/>
            <a:ext cx="28030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ED6EA2B-E0FF-BF44-FC0F-18E07506ED64}"/>
              </a:ext>
            </a:extLst>
          </p:cNvPr>
          <p:cNvCxnSpPr/>
          <p:nvPr/>
        </p:nvCxnSpPr>
        <p:spPr>
          <a:xfrm flipV="1">
            <a:off x="2580906" y="2581078"/>
            <a:ext cx="1196437" cy="6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6530885-997D-EA21-2438-7BB35A6CB928}"/>
              </a:ext>
            </a:extLst>
          </p:cNvPr>
          <p:cNvCxnSpPr/>
          <p:nvPr/>
        </p:nvCxnSpPr>
        <p:spPr>
          <a:xfrm>
            <a:off x="2580906" y="3042129"/>
            <a:ext cx="11964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B988796-59E7-0AF4-BBB1-546F68E722A5}"/>
              </a:ext>
            </a:extLst>
          </p:cNvPr>
          <p:cNvCxnSpPr>
            <a:stCxn id="44" idx="3"/>
          </p:cNvCxnSpPr>
          <p:nvPr/>
        </p:nvCxnSpPr>
        <p:spPr>
          <a:xfrm>
            <a:off x="4886455" y="3169831"/>
            <a:ext cx="6116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C3879F7-5D05-EE71-51E5-DA8732CD4467}"/>
              </a:ext>
            </a:extLst>
          </p:cNvPr>
          <p:cNvCxnSpPr>
            <a:cxnSpLocks/>
            <a:stCxn id="58" idx="3"/>
          </p:cNvCxnSpPr>
          <p:nvPr/>
        </p:nvCxnSpPr>
        <p:spPr>
          <a:xfrm>
            <a:off x="6819006" y="3804530"/>
            <a:ext cx="6929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AE420CB0-4D93-BD9D-F9F8-CB22E95E1E0F}"/>
              </a:ext>
            </a:extLst>
          </p:cNvPr>
          <p:cNvSpPr/>
          <p:nvPr/>
        </p:nvSpPr>
        <p:spPr>
          <a:xfrm>
            <a:off x="3894432" y="4456532"/>
            <a:ext cx="1012549" cy="200055"/>
          </a:xfrm>
          <a:prstGeom prst="rect">
            <a:avLst/>
          </a:prstGeom>
        </p:spPr>
        <p:txBody>
          <a:bodyPr wrap="square">
            <a:spAutoFit/>
          </a:bodyPr>
          <a:lstStyle/>
          <a:p>
            <a:pPr algn="ctr">
              <a:spcAft>
                <a:spcPts val="0"/>
              </a:spcAft>
            </a:pPr>
            <a:r>
              <a:rPr lang="en-US" sz="700" dirty="0">
                <a:solidFill>
                  <a:schemeClr val="bg1"/>
                </a:solidFill>
                <a:latin typeface="Montserrat" panose="00000500000000000000" pitchFamily="2" charset="0"/>
                <a:ea typeface="Helvetica" charset="0"/>
                <a:cs typeface="Helvetica" charset="0"/>
              </a:rPr>
              <a:t>Diameter ECR</a:t>
            </a:r>
            <a:endParaRPr lang="en-US" sz="600" dirty="0">
              <a:solidFill>
                <a:schemeClr val="bg1"/>
              </a:solidFill>
              <a:latin typeface="Montserrat" panose="00000500000000000000" pitchFamily="2" charset="0"/>
              <a:ea typeface="Helvetica" charset="0"/>
              <a:cs typeface="Helvetica" charset="0"/>
            </a:endParaRPr>
          </a:p>
        </p:txBody>
      </p:sp>
      <p:sp>
        <p:nvSpPr>
          <p:cNvPr id="94" name="Rectangle 93">
            <a:extLst>
              <a:ext uri="{FF2B5EF4-FFF2-40B4-BE49-F238E27FC236}">
                <a16:creationId xmlns:a16="http://schemas.microsoft.com/office/drawing/2014/main" id="{CF244921-09A0-DB11-5A2D-11E6CA165DF4}"/>
              </a:ext>
            </a:extLst>
          </p:cNvPr>
          <p:cNvSpPr/>
          <p:nvPr/>
        </p:nvSpPr>
        <p:spPr>
          <a:xfrm>
            <a:off x="2478128" y="2665901"/>
            <a:ext cx="1012549" cy="307777"/>
          </a:xfrm>
          <a:prstGeom prst="rect">
            <a:avLst/>
          </a:prstGeom>
        </p:spPr>
        <p:txBody>
          <a:bodyPr wrap="square">
            <a:spAutoFit/>
          </a:bodyPr>
          <a:lstStyle/>
          <a:p>
            <a:pPr algn="ctr">
              <a:spcAft>
                <a:spcPts val="0"/>
              </a:spcAft>
            </a:pPr>
            <a:r>
              <a:rPr lang="en-US" sz="700" dirty="0">
                <a:solidFill>
                  <a:schemeClr val="bg1"/>
                </a:solidFill>
                <a:latin typeface="Montserrat" panose="00000500000000000000" pitchFamily="2" charset="0"/>
                <a:ea typeface="Helvetica" charset="0"/>
                <a:cs typeface="Helvetica" charset="0"/>
              </a:rPr>
              <a:t>SIGTRAN MAP CHECK IMEI</a:t>
            </a:r>
            <a:endParaRPr lang="en-US" sz="600" dirty="0">
              <a:solidFill>
                <a:schemeClr val="bg1"/>
              </a:solidFill>
              <a:latin typeface="Montserrat" panose="00000500000000000000" pitchFamily="2" charset="0"/>
              <a:ea typeface="Helvetica" charset="0"/>
              <a:cs typeface="Helvetica" charset="0"/>
            </a:endParaRPr>
          </a:p>
        </p:txBody>
      </p:sp>
      <p:sp>
        <p:nvSpPr>
          <p:cNvPr id="95" name="Rectangle 94">
            <a:extLst>
              <a:ext uri="{FF2B5EF4-FFF2-40B4-BE49-F238E27FC236}">
                <a16:creationId xmlns:a16="http://schemas.microsoft.com/office/drawing/2014/main" id="{BD97F4E6-2924-F88B-5035-2D1769A29344}"/>
              </a:ext>
            </a:extLst>
          </p:cNvPr>
          <p:cNvSpPr/>
          <p:nvPr/>
        </p:nvSpPr>
        <p:spPr>
          <a:xfrm>
            <a:off x="5033147" y="2921838"/>
            <a:ext cx="466967" cy="200055"/>
          </a:xfrm>
          <a:prstGeom prst="rect">
            <a:avLst/>
          </a:prstGeom>
        </p:spPr>
        <p:txBody>
          <a:bodyPr wrap="square">
            <a:spAutoFit/>
          </a:bodyPr>
          <a:lstStyle/>
          <a:p>
            <a:pPr algn="ctr">
              <a:spcAft>
                <a:spcPts val="0"/>
              </a:spcAft>
            </a:pPr>
            <a:r>
              <a:rPr lang="en-US" sz="700" dirty="0">
                <a:solidFill>
                  <a:schemeClr val="bg1"/>
                </a:solidFill>
                <a:latin typeface="Montserrat" panose="00000500000000000000" pitchFamily="2" charset="0"/>
                <a:ea typeface="Helvetica" charset="0"/>
                <a:cs typeface="Helvetica" charset="0"/>
              </a:rPr>
              <a:t>SIMQ</a:t>
            </a:r>
            <a:endParaRPr lang="en-US" sz="600" dirty="0">
              <a:solidFill>
                <a:schemeClr val="bg1"/>
              </a:solidFill>
              <a:latin typeface="Montserrat" panose="00000500000000000000" pitchFamily="2" charset="0"/>
              <a:ea typeface="Helvetica" charset="0"/>
              <a:cs typeface="Helvetica" charset="0"/>
            </a:endParaRPr>
          </a:p>
        </p:txBody>
      </p:sp>
      <p:sp>
        <p:nvSpPr>
          <p:cNvPr id="96" name="Rectangle 95">
            <a:extLst>
              <a:ext uri="{FF2B5EF4-FFF2-40B4-BE49-F238E27FC236}">
                <a16:creationId xmlns:a16="http://schemas.microsoft.com/office/drawing/2014/main" id="{465525CA-6B22-353D-08A4-4BE639CE0554}"/>
              </a:ext>
            </a:extLst>
          </p:cNvPr>
          <p:cNvSpPr/>
          <p:nvPr/>
        </p:nvSpPr>
        <p:spPr>
          <a:xfrm>
            <a:off x="7017640" y="3604475"/>
            <a:ext cx="466967" cy="200055"/>
          </a:xfrm>
          <a:prstGeom prst="rect">
            <a:avLst/>
          </a:prstGeom>
        </p:spPr>
        <p:txBody>
          <a:bodyPr wrap="square">
            <a:spAutoFit/>
          </a:bodyPr>
          <a:lstStyle/>
          <a:p>
            <a:pPr algn="ctr">
              <a:spcAft>
                <a:spcPts val="0"/>
              </a:spcAft>
            </a:pPr>
            <a:r>
              <a:rPr lang="en-US" sz="700" dirty="0">
                <a:solidFill>
                  <a:schemeClr val="bg1"/>
                </a:solidFill>
                <a:latin typeface="Montserrat" panose="00000500000000000000" pitchFamily="2" charset="0"/>
                <a:ea typeface="Helvetica" charset="0"/>
                <a:cs typeface="Helvetica" charset="0"/>
              </a:rPr>
              <a:t>SFTP</a:t>
            </a:r>
            <a:endParaRPr lang="en-US" sz="600" dirty="0">
              <a:solidFill>
                <a:schemeClr val="bg1"/>
              </a:solidFill>
              <a:latin typeface="Montserrat" panose="00000500000000000000" pitchFamily="2" charset="0"/>
              <a:ea typeface="Helvetica" charset="0"/>
              <a:cs typeface="Helvetica" charset="0"/>
            </a:endParaRPr>
          </a:p>
        </p:txBody>
      </p:sp>
      <p:sp>
        <p:nvSpPr>
          <p:cNvPr id="98" name="Freeform 11">
            <a:extLst>
              <a:ext uri="{FF2B5EF4-FFF2-40B4-BE49-F238E27FC236}">
                <a16:creationId xmlns:a16="http://schemas.microsoft.com/office/drawing/2014/main" id="{503FB0C4-BFD6-F02E-3694-311386C1070A}"/>
              </a:ext>
            </a:extLst>
          </p:cNvPr>
          <p:cNvSpPr/>
          <p:nvPr/>
        </p:nvSpPr>
        <p:spPr>
          <a:xfrm>
            <a:off x="7638336" y="5390663"/>
            <a:ext cx="965000" cy="429634"/>
          </a:xfrm>
          <a:prstGeom prst="roundRect">
            <a:avLst/>
          </a:prstGeom>
          <a:solidFill>
            <a:schemeClr val="tx1">
              <a:alpha val="61000"/>
            </a:schemeClr>
          </a:solidFill>
          <a:ln>
            <a:solidFill>
              <a:schemeClr val="bg2"/>
            </a:solidFill>
          </a:ln>
        </p:spPr>
        <p:txBody>
          <a:bodyPr anchor="ctr"/>
          <a:lstStyle/>
          <a:p>
            <a:pPr algn="ctr"/>
            <a:r>
              <a:rPr lang="en-US" sz="1000" dirty="0">
                <a:solidFill>
                  <a:schemeClr val="bg2"/>
                </a:solidFill>
                <a:latin typeface="Montserrat Thin" pitchFamily="2" charset="0"/>
              </a:rPr>
              <a:t>Central EIR</a:t>
            </a:r>
            <a:endParaRPr lang="en-GB" sz="1000" dirty="0">
              <a:solidFill>
                <a:schemeClr val="bg2"/>
              </a:solidFill>
              <a:latin typeface="Montserrat Thin" pitchFamily="2" charset="0"/>
            </a:endParaRPr>
          </a:p>
        </p:txBody>
      </p:sp>
      <p:cxnSp>
        <p:nvCxnSpPr>
          <p:cNvPr id="100" name="Straight Arrow Connector 99">
            <a:extLst>
              <a:ext uri="{FF2B5EF4-FFF2-40B4-BE49-F238E27FC236}">
                <a16:creationId xmlns:a16="http://schemas.microsoft.com/office/drawing/2014/main" id="{9127137A-0F12-90F7-2A11-DB6A43DDFEC1}"/>
              </a:ext>
            </a:extLst>
          </p:cNvPr>
          <p:cNvCxnSpPr>
            <a:stCxn id="98" idx="0"/>
          </p:cNvCxnSpPr>
          <p:nvPr/>
        </p:nvCxnSpPr>
        <p:spPr>
          <a:xfrm flipH="1" flipV="1">
            <a:off x="8119719" y="4831230"/>
            <a:ext cx="1117" cy="559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86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noGrp="1" noRot="1" noMove="1" noResize="1" noEditPoints="1" noAdjustHandles="1" noChangeArrowheads="1" noChangeShapeType="1"/>
          </p:cNvSpPr>
          <p:nvPr/>
        </p:nvSpPr>
        <p:spPr>
          <a:xfrm>
            <a:off x="-76200" y="1844040"/>
            <a:ext cx="9216190" cy="3078480"/>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Benefits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27</a:t>
            </a:fld>
            <a:endParaRPr lang="en-ZA"/>
          </a:p>
        </p:txBody>
      </p:sp>
      <p:sp>
        <p:nvSpPr>
          <p:cNvPr id="8" name="TextBox 10">
            <a:extLst>
              <a:ext uri="{FF2B5EF4-FFF2-40B4-BE49-F238E27FC236}">
                <a16:creationId xmlns:a16="http://schemas.microsoft.com/office/drawing/2014/main" id="{09B2D04A-A107-DAD6-4551-FDA09F14F5A0}"/>
              </a:ext>
            </a:extLst>
          </p:cNvPr>
          <p:cNvSpPr txBox="1"/>
          <p:nvPr/>
        </p:nvSpPr>
        <p:spPr>
          <a:xfrm>
            <a:off x="1597056" y="3484982"/>
            <a:ext cx="2266467" cy="855555"/>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pitchFamily="2" charset="0"/>
              </a:rPr>
              <a:t>Protect Revenue and Brand by Avoiding Network Malfunctions and Security Breaches </a:t>
            </a:r>
          </a:p>
        </p:txBody>
      </p:sp>
      <p:sp>
        <p:nvSpPr>
          <p:cNvPr id="14" name="TextBox 13">
            <a:extLst>
              <a:ext uri="{FF2B5EF4-FFF2-40B4-BE49-F238E27FC236}">
                <a16:creationId xmlns:a16="http://schemas.microsoft.com/office/drawing/2014/main" id="{96BD55ED-B0A2-FF2F-2488-0527FB42D22A}"/>
              </a:ext>
            </a:extLst>
          </p:cNvPr>
          <p:cNvSpPr txBox="1"/>
          <p:nvPr/>
        </p:nvSpPr>
        <p:spPr>
          <a:xfrm>
            <a:off x="4601336" y="3484982"/>
            <a:ext cx="2471388" cy="637547"/>
          </a:xfrm>
          <a:prstGeom prst="rect">
            <a:avLst/>
          </a:prstGeom>
        </p:spPr>
        <p:txBody>
          <a:bodyPr wrap="square" lIns="0" tIns="0" rIns="0" bIns="0" rtlCol="0" anchor="t">
            <a:spAutoFit/>
          </a:bodyPr>
          <a:lstStyle/>
          <a:p>
            <a:pPr algn="ctr">
              <a:lnSpc>
                <a:spcPts val="1680"/>
              </a:lnSpc>
            </a:pPr>
            <a:r>
              <a:rPr lang="en-US" sz="1200" b="1">
                <a:solidFill>
                  <a:schemeClr val="accent1"/>
                </a:solidFill>
                <a:latin typeface="Montserrat Thin"/>
              </a:rPr>
              <a:t>Increase Customer Loyalty by Reducing the Value of Stolen Devices </a:t>
            </a:r>
          </a:p>
        </p:txBody>
      </p:sp>
      <p:pic>
        <p:nvPicPr>
          <p:cNvPr id="3" name="Graphic 2" descr="Police female with solid fill">
            <a:extLst>
              <a:ext uri="{FF2B5EF4-FFF2-40B4-BE49-F238E27FC236}">
                <a16:creationId xmlns:a16="http://schemas.microsoft.com/office/drawing/2014/main" id="{36ACE75D-8AF5-C0CA-D353-48FB45D702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8979" y="2521429"/>
            <a:ext cx="914400" cy="914400"/>
          </a:xfrm>
          <a:prstGeom prst="rect">
            <a:avLst/>
          </a:prstGeom>
        </p:spPr>
      </p:pic>
      <p:pic>
        <p:nvPicPr>
          <p:cNvPr id="17" name="Graphic 16" descr="Dollar with solid fill">
            <a:extLst>
              <a:ext uri="{FF2B5EF4-FFF2-40B4-BE49-F238E27FC236}">
                <a16:creationId xmlns:a16="http://schemas.microsoft.com/office/drawing/2014/main" id="{D062806C-EE7E-5336-14EE-1516A7E7DB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9830" y="2482527"/>
            <a:ext cx="914400" cy="914400"/>
          </a:xfrm>
          <a:prstGeom prst="rect">
            <a:avLst/>
          </a:prstGeom>
        </p:spPr>
      </p:pic>
    </p:spTree>
    <p:extLst>
      <p:ext uri="{BB962C8B-B14F-4D97-AF65-F5344CB8AC3E}">
        <p14:creationId xmlns:p14="http://schemas.microsoft.com/office/powerpoint/2010/main" val="1010294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76201" y="1844041"/>
            <a:ext cx="10155073" cy="3826604"/>
          </a:xfrm>
          <a:custGeom>
            <a:avLst/>
            <a:gdLst/>
            <a:ahLst/>
            <a:cxnLst/>
            <a:rect l="l" t="t" r="r" b="b"/>
            <a:pathLst>
              <a:path w="4483258" h="1576731">
                <a:moveTo>
                  <a:pt x="23195" y="0"/>
                </a:moveTo>
                <a:lnTo>
                  <a:pt x="4460063" y="0"/>
                </a:lnTo>
                <a:cubicBezTo>
                  <a:pt x="4466215" y="0"/>
                  <a:pt x="4472115" y="2444"/>
                  <a:pt x="4476464" y="6794"/>
                </a:cubicBezTo>
                <a:cubicBezTo>
                  <a:pt x="4480814" y="11144"/>
                  <a:pt x="4483258" y="17043"/>
                  <a:pt x="4483258" y="23195"/>
                </a:cubicBezTo>
                <a:lnTo>
                  <a:pt x="4483258" y="1553536"/>
                </a:lnTo>
                <a:cubicBezTo>
                  <a:pt x="4483258" y="1559688"/>
                  <a:pt x="4480814" y="1565588"/>
                  <a:pt x="4476464" y="1569938"/>
                </a:cubicBezTo>
                <a:cubicBezTo>
                  <a:pt x="4472115" y="1574288"/>
                  <a:pt x="4466215" y="1576731"/>
                  <a:pt x="4460063" y="1576731"/>
                </a:cubicBezTo>
                <a:lnTo>
                  <a:pt x="23195" y="1576731"/>
                </a:lnTo>
                <a:cubicBezTo>
                  <a:pt x="17043" y="1576731"/>
                  <a:pt x="11144" y="1574288"/>
                  <a:pt x="6794" y="1569938"/>
                </a:cubicBezTo>
                <a:cubicBezTo>
                  <a:pt x="2444" y="1565588"/>
                  <a:pt x="0" y="1559688"/>
                  <a:pt x="0" y="1553536"/>
                </a:cubicBezTo>
                <a:lnTo>
                  <a:pt x="0" y="23195"/>
                </a:lnTo>
                <a:cubicBezTo>
                  <a:pt x="0" y="17043"/>
                  <a:pt x="2444" y="11144"/>
                  <a:pt x="6794" y="6794"/>
                </a:cubicBezTo>
                <a:cubicBezTo>
                  <a:pt x="11144" y="2444"/>
                  <a:pt x="17043" y="0"/>
                  <a:pt x="23195" y="0"/>
                </a:cubicBezTo>
                <a:close/>
              </a:path>
            </a:pathLst>
          </a:cu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US" sz="2800"/>
              <a:t>Flexible Deployment Models to Match All Needs</a:t>
            </a:r>
            <a:endParaRPr lang="en-GB" sz="2800"/>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28</a:t>
            </a:fld>
            <a:endParaRPr lang="en-ZA"/>
          </a:p>
        </p:txBody>
      </p:sp>
      <p:sp>
        <p:nvSpPr>
          <p:cNvPr id="3" name="Rectangle 2">
            <a:extLst>
              <a:ext uri="{FF2B5EF4-FFF2-40B4-BE49-F238E27FC236}">
                <a16:creationId xmlns:a16="http://schemas.microsoft.com/office/drawing/2014/main" id="{3BBA46CA-4688-648F-3F10-D92CBA1A5C99}"/>
              </a:ext>
            </a:extLst>
          </p:cNvPr>
          <p:cNvSpPr/>
          <p:nvPr/>
        </p:nvSpPr>
        <p:spPr>
          <a:xfrm>
            <a:off x="1126787" y="2329455"/>
            <a:ext cx="2872008" cy="1025409"/>
          </a:xfrm>
          <a:prstGeom prst="rect">
            <a:avLst/>
          </a:prstGeom>
        </p:spPr>
        <p:txBody>
          <a:bodyPr wrap="square">
            <a:spAutoFit/>
          </a:bodyPr>
          <a:lstStyle/>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Several deployment options</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Managed service delivery </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Pay-as-you-grow pricing</a:t>
            </a:r>
          </a:p>
        </p:txBody>
      </p:sp>
      <p:sp>
        <p:nvSpPr>
          <p:cNvPr id="2" name="Rectangle 1">
            <a:extLst>
              <a:ext uri="{FF2B5EF4-FFF2-40B4-BE49-F238E27FC236}">
                <a16:creationId xmlns:a16="http://schemas.microsoft.com/office/drawing/2014/main" id="{A516C9ED-7908-DB0F-6317-2E51CD49D7BD}"/>
              </a:ext>
            </a:extLst>
          </p:cNvPr>
          <p:cNvSpPr/>
          <p:nvPr/>
        </p:nvSpPr>
        <p:spPr>
          <a:xfrm>
            <a:off x="5813086" y="2329455"/>
            <a:ext cx="3163159" cy="1348574"/>
          </a:xfrm>
          <a:prstGeom prst="rect">
            <a:avLst/>
          </a:prstGeom>
        </p:spPr>
        <p:txBody>
          <a:bodyPr wrap="square">
            <a:spAutoFit/>
          </a:bodyPr>
          <a:lstStyle/>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Fast deployment </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High performance</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Regulatory conformance </a:t>
            </a:r>
          </a:p>
          <a:p>
            <a:pPr marL="171450" indent="-171450">
              <a:lnSpc>
                <a:spcPct val="150000"/>
              </a:lnSpc>
              <a:buFont typeface="Arial" panose="020B0604020202020204" pitchFamily="34" charset="0"/>
              <a:buChar char="•"/>
            </a:pPr>
            <a:r>
              <a:rPr lang="en-US" sz="1400">
                <a:solidFill>
                  <a:schemeClr val="bg1"/>
                </a:solidFill>
                <a:latin typeface="Montserrat Thin" pitchFamily="2" charset="0"/>
                <a:sym typeface="Helvetica Neue"/>
              </a:rPr>
              <a:t>Low total cost of ownership</a:t>
            </a:r>
          </a:p>
        </p:txBody>
      </p:sp>
      <p:sp>
        <p:nvSpPr>
          <p:cNvPr id="4" name="Nuoli: Oikea 21">
            <a:extLst>
              <a:ext uri="{FF2B5EF4-FFF2-40B4-BE49-F238E27FC236}">
                <a16:creationId xmlns:a16="http://schemas.microsoft.com/office/drawing/2014/main" id="{70A4A9AF-BCF0-B565-5BBE-BFB3E915CDE2}"/>
              </a:ext>
            </a:extLst>
          </p:cNvPr>
          <p:cNvSpPr/>
          <p:nvPr/>
        </p:nvSpPr>
        <p:spPr>
          <a:xfrm>
            <a:off x="4644003" y="2600221"/>
            <a:ext cx="523875" cy="483875"/>
          </a:xfrm>
          <a:prstGeom prst="rightArrow">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2">
            <a:extLst>
              <a:ext uri="{FF2B5EF4-FFF2-40B4-BE49-F238E27FC236}">
                <a16:creationId xmlns:a16="http://schemas.microsoft.com/office/drawing/2014/main" id="{5E87535E-E8E9-0D34-D944-E5208B479475}"/>
              </a:ext>
            </a:extLst>
          </p:cNvPr>
          <p:cNvGrpSpPr/>
          <p:nvPr/>
        </p:nvGrpSpPr>
        <p:grpSpPr>
          <a:xfrm>
            <a:off x="1004752" y="3923148"/>
            <a:ext cx="7800734" cy="1510568"/>
            <a:chOff x="1450511" y="3508335"/>
            <a:chExt cx="7800734" cy="1510568"/>
          </a:xfrm>
        </p:grpSpPr>
        <p:pic>
          <p:nvPicPr>
            <p:cNvPr id="7" name="Picture 4">
              <a:extLst>
                <a:ext uri="{FF2B5EF4-FFF2-40B4-BE49-F238E27FC236}">
                  <a16:creationId xmlns:a16="http://schemas.microsoft.com/office/drawing/2014/main" id="{19670C3A-ED28-D1CD-6D96-C408BDCBE059}"/>
                </a:ext>
              </a:extLst>
            </p:cNvPr>
            <p:cNvPicPr>
              <a:picLocks noChangeAspect="1"/>
            </p:cNvPicPr>
            <p:nvPr/>
          </p:nvPicPr>
          <p:blipFill>
            <a:blip r:embed="rId2" cstate="screen">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7344020" y="3508335"/>
              <a:ext cx="1376050" cy="806373"/>
            </a:xfrm>
            <a:prstGeom prst="rect">
              <a:avLst/>
            </a:prstGeom>
          </p:spPr>
        </p:pic>
        <p:sp>
          <p:nvSpPr>
            <p:cNvPr id="9" name="Rectangle 6">
              <a:extLst>
                <a:ext uri="{FF2B5EF4-FFF2-40B4-BE49-F238E27FC236}">
                  <a16:creationId xmlns:a16="http://schemas.microsoft.com/office/drawing/2014/main" id="{35077176-5CC2-335C-14B8-FD118C175D5E}"/>
                </a:ext>
              </a:extLst>
            </p:cNvPr>
            <p:cNvSpPr/>
            <p:nvPr/>
          </p:nvSpPr>
          <p:spPr>
            <a:xfrm>
              <a:off x="1450511" y="4649571"/>
              <a:ext cx="2438400" cy="369332"/>
            </a:xfrm>
            <a:prstGeom prst="rect">
              <a:avLst/>
            </a:prstGeom>
          </p:spPr>
          <p:txBody>
            <a:bodyPr wrap="square">
              <a:spAutoFit/>
            </a:bodyPr>
            <a:lstStyle/>
            <a:p>
              <a:pPr algn="ctr"/>
              <a:r>
                <a:rPr lang="en-US" b="1">
                  <a:solidFill>
                    <a:schemeClr val="bg1"/>
                  </a:solidFill>
                  <a:latin typeface="Montserrat" panose="00000500000000000000" pitchFamily="2" charset="0"/>
                  <a:ea typeface="Helvetica" charset="0"/>
                  <a:cs typeface="Helvetica" charset="0"/>
                </a:rPr>
                <a:t>Cloud</a:t>
              </a:r>
            </a:p>
          </p:txBody>
        </p:sp>
        <p:sp>
          <p:nvSpPr>
            <p:cNvPr id="10" name="Rectangle 8">
              <a:extLst>
                <a:ext uri="{FF2B5EF4-FFF2-40B4-BE49-F238E27FC236}">
                  <a16:creationId xmlns:a16="http://schemas.microsoft.com/office/drawing/2014/main" id="{E5748D4C-C878-8D7C-97ED-BF4C63214F07}"/>
                </a:ext>
              </a:extLst>
            </p:cNvPr>
            <p:cNvSpPr/>
            <p:nvPr/>
          </p:nvSpPr>
          <p:spPr>
            <a:xfrm>
              <a:off x="4093862" y="4649571"/>
              <a:ext cx="2438400" cy="369332"/>
            </a:xfrm>
            <a:prstGeom prst="rect">
              <a:avLst/>
            </a:prstGeom>
          </p:spPr>
          <p:txBody>
            <a:bodyPr wrap="square">
              <a:spAutoFit/>
            </a:bodyPr>
            <a:lstStyle/>
            <a:p>
              <a:pPr algn="ctr"/>
              <a:r>
                <a:rPr lang="en-US" b="1">
                  <a:solidFill>
                    <a:schemeClr val="bg1"/>
                  </a:solidFill>
                  <a:latin typeface="Montserrat" panose="00000500000000000000" pitchFamily="2" charset="0"/>
                  <a:cs typeface="Helvetica" charset="0"/>
                </a:rPr>
                <a:t>On-premise</a:t>
              </a:r>
            </a:p>
          </p:txBody>
        </p:sp>
        <p:sp>
          <p:nvSpPr>
            <p:cNvPr id="11" name="Rectangle 9">
              <a:extLst>
                <a:ext uri="{FF2B5EF4-FFF2-40B4-BE49-F238E27FC236}">
                  <a16:creationId xmlns:a16="http://schemas.microsoft.com/office/drawing/2014/main" id="{32F3D47D-0F2E-9A49-E8A2-AA8A0F781AED}"/>
                </a:ext>
              </a:extLst>
            </p:cNvPr>
            <p:cNvSpPr/>
            <p:nvPr/>
          </p:nvSpPr>
          <p:spPr>
            <a:xfrm>
              <a:off x="6812845" y="4649571"/>
              <a:ext cx="2438400" cy="369332"/>
            </a:xfrm>
            <a:prstGeom prst="rect">
              <a:avLst/>
            </a:prstGeom>
          </p:spPr>
          <p:txBody>
            <a:bodyPr wrap="square">
              <a:spAutoFit/>
            </a:bodyPr>
            <a:lstStyle/>
            <a:p>
              <a:pPr algn="ctr"/>
              <a:r>
                <a:rPr lang="en-US" b="1" err="1">
                  <a:solidFill>
                    <a:schemeClr val="bg1"/>
                  </a:solidFill>
                  <a:latin typeface="Montserrat" panose="00000500000000000000" pitchFamily="2" charset="0"/>
                  <a:cs typeface="Helvetica" charset="0"/>
                </a:rPr>
                <a:t>vApp</a:t>
              </a:r>
              <a:endParaRPr lang="en-US" b="1">
                <a:solidFill>
                  <a:schemeClr val="bg1"/>
                </a:solidFill>
                <a:latin typeface="Montserrat" panose="00000500000000000000" pitchFamily="2" charset="0"/>
                <a:cs typeface="Helvetica" charset="0"/>
              </a:endParaRPr>
            </a:p>
          </p:txBody>
        </p:sp>
      </p:grpSp>
      <p:pic>
        <p:nvPicPr>
          <p:cNvPr id="21" name="Graphic 20" descr="Server with solid fill">
            <a:extLst>
              <a:ext uri="{FF2B5EF4-FFF2-40B4-BE49-F238E27FC236}">
                <a16:creationId xmlns:a16="http://schemas.microsoft.com/office/drawing/2014/main" id="{793B0649-2E58-27A9-68D0-DCD2B0F19C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0103" y="3898683"/>
            <a:ext cx="914400" cy="914400"/>
          </a:xfrm>
          <a:prstGeom prst="rect">
            <a:avLst/>
          </a:prstGeom>
        </p:spPr>
      </p:pic>
      <p:pic>
        <p:nvPicPr>
          <p:cNvPr id="23" name="Graphic 22" descr="Cloud with solid fill">
            <a:extLst>
              <a:ext uri="{FF2B5EF4-FFF2-40B4-BE49-F238E27FC236}">
                <a16:creationId xmlns:a16="http://schemas.microsoft.com/office/drawing/2014/main" id="{DDC4053C-0062-A5BE-6D54-537C62FC29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66752" y="4011847"/>
            <a:ext cx="914400" cy="914400"/>
          </a:xfrm>
          <a:prstGeom prst="rect">
            <a:avLst/>
          </a:prstGeom>
        </p:spPr>
      </p:pic>
    </p:spTree>
    <p:extLst>
      <p:ext uri="{BB962C8B-B14F-4D97-AF65-F5344CB8AC3E}">
        <p14:creationId xmlns:p14="http://schemas.microsoft.com/office/powerpoint/2010/main" val="286564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A4FAF7-2669-84C2-040A-990361900718}"/>
              </a:ext>
            </a:extLst>
          </p:cNvPr>
          <p:cNvSpPr>
            <a:spLocks noGrp="1"/>
          </p:cNvSpPr>
          <p:nvPr>
            <p:ph type="title"/>
          </p:nvPr>
        </p:nvSpPr>
        <p:spPr/>
        <p:txBody>
          <a:bodyPr>
            <a:normAutofit fontScale="90000"/>
          </a:bodyPr>
          <a:lstStyle/>
          <a:p>
            <a:r>
              <a:rPr lang="en-ZA"/>
              <a:t>Thank you!</a:t>
            </a:r>
          </a:p>
        </p:txBody>
      </p:sp>
      <p:sp>
        <p:nvSpPr>
          <p:cNvPr id="2" name="Date Placeholder 1">
            <a:extLst>
              <a:ext uri="{FF2B5EF4-FFF2-40B4-BE49-F238E27FC236}">
                <a16:creationId xmlns:a16="http://schemas.microsoft.com/office/drawing/2014/main" id="{817500C2-8A63-3661-5C0E-636D38C003BC}"/>
              </a:ext>
            </a:extLst>
          </p:cNvPr>
          <p:cNvSpPr>
            <a:spLocks noGrp="1"/>
          </p:cNvSpPr>
          <p:nvPr>
            <p:ph type="dt" sz="half" idx="10"/>
          </p:nvPr>
        </p:nvSpPr>
        <p:spPr/>
        <p:txBody>
          <a:bodyPr/>
          <a:lstStyle/>
          <a:p>
            <a:fld id="{1ECC0AC0-E781-451B-849C-171550AC6955}" type="datetime1">
              <a:rPr lang="en-ZA" smtClean="0"/>
              <a:t>2024/03/15</a:t>
            </a:fld>
            <a:endParaRPr lang="en-ZA"/>
          </a:p>
        </p:txBody>
      </p:sp>
      <p:sp>
        <p:nvSpPr>
          <p:cNvPr id="3" name="Footer Placeholder 2">
            <a:extLst>
              <a:ext uri="{FF2B5EF4-FFF2-40B4-BE49-F238E27FC236}">
                <a16:creationId xmlns:a16="http://schemas.microsoft.com/office/drawing/2014/main" id="{CFE01A91-550C-85C0-EBDA-A203CF8EBA95}"/>
              </a:ext>
            </a:extLst>
          </p:cNvPr>
          <p:cNvSpPr>
            <a:spLocks noGrp="1"/>
          </p:cNvSpPr>
          <p:nvPr>
            <p:ph type="ftr" sz="quarter" idx="11"/>
          </p:nvPr>
        </p:nvSpPr>
        <p:spPr/>
        <p:txBody>
          <a:bodyPr/>
          <a:lstStyle/>
          <a:p>
            <a:r>
              <a:rPr lang="en-GB"/>
              <a:t>www.wds-sicap.com</a:t>
            </a:r>
            <a:endParaRPr lang="en-ZA"/>
          </a:p>
        </p:txBody>
      </p:sp>
      <p:sp>
        <p:nvSpPr>
          <p:cNvPr id="4" name="Slide Number Placeholder 3">
            <a:extLst>
              <a:ext uri="{FF2B5EF4-FFF2-40B4-BE49-F238E27FC236}">
                <a16:creationId xmlns:a16="http://schemas.microsoft.com/office/drawing/2014/main" id="{C2463519-A158-FF7E-7B6B-120BC13DFA17}"/>
              </a:ext>
            </a:extLst>
          </p:cNvPr>
          <p:cNvSpPr>
            <a:spLocks noGrp="1"/>
          </p:cNvSpPr>
          <p:nvPr>
            <p:ph type="sldNum" sz="quarter" idx="12"/>
          </p:nvPr>
        </p:nvSpPr>
        <p:spPr/>
        <p:txBody>
          <a:bodyPr/>
          <a:lstStyle/>
          <a:p>
            <a:fld id="{C596C863-CE89-4A8A-A154-1C3FBDC0AA6D}" type="slidenum">
              <a:rPr lang="en-ZA" smtClean="0"/>
              <a:pPr/>
              <a:t>29</a:t>
            </a:fld>
            <a:endParaRPr lang="en-ZA"/>
          </a:p>
        </p:txBody>
      </p:sp>
      <p:sp>
        <p:nvSpPr>
          <p:cNvPr id="8" name="Subtitle 7">
            <a:extLst>
              <a:ext uri="{FF2B5EF4-FFF2-40B4-BE49-F238E27FC236}">
                <a16:creationId xmlns:a16="http://schemas.microsoft.com/office/drawing/2014/main" id="{B74B0C1E-DDAD-B314-CBFB-314E4D8C65D1}"/>
              </a:ext>
            </a:extLst>
          </p:cNvPr>
          <p:cNvSpPr>
            <a:spLocks noGrp="1"/>
          </p:cNvSpPr>
          <p:nvPr>
            <p:ph type="subTitle" idx="1"/>
          </p:nvPr>
        </p:nvSpPr>
        <p:spPr/>
        <p:txBody>
          <a:bodyPr>
            <a:normAutofit lnSpcReduction="10000"/>
          </a:bodyPr>
          <a:lstStyle/>
          <a:p>
            <a:r>
              <a:rPr lang="en-ZA"/>
              <a:t>Questions?</a:t>
            </a:r>
          </a:p>
        </p:txBody>
      </p:sp>
    </p:spTree>
    <p:extLst>
      <p:ext uri="{BB962C8B-B14F-4D97-AF65-F5344CB8AC3E}">
        <p14:creationId xmlns:p14="http://schemas.microsoft.com/office/powerpoint/2010/main" val="27037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eform 11">
            <a:extLst>
              <a:ext uri="{FF2B5EF4-FFF2-40B4-BE49-F238E27FC236}">
                <a16:creationId xmlns:a16="http://schemas.microsoft.com/office/drawing/2014/main" id="{FFADA084-7172-DE29-B90C-82FC2ABF5E84}"/>
              </a:ext>
            </a:extLst>
          </p:cNvPr>
          <p:cNvSpPr>
            <a:spLocks/>
          </p:cNvSpPr>
          <p:nvPr/>
        </p:nvSpPr>
        <p:spPr>
          <a:xfrm>
            <a:off x="-83934" y="1974850"/>
            <a:ext cx="9083154" cy="3323298"/>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US" sz="2800"/>
              <a:t>O</a:t>
            </a:r>
            <a:r>
              <a:rPr lang="en-GB" sz="2800"/>
              <a:t>ur Vision</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3</a:t>
            </a:fld>
            <a:endParaRPr lang="en-ZA"/>
          </a:p>
        </p:txBody>
      </p:sp>
      <p:sp>
        <p:nvSpPr>
          <p:cNvPr id="2" name="Content Placeholder 7">
            <a:extLst>
              <a:ext uri="{FF2B5EF4-FFF2-40B4-BE49-F238E27FC236}">
                <a16:creationId xmlns:a16="http://schemas.microsoft.com/office/drawing/2014/main" id="{04E9F9CA-E8CD-1B79-C18A-5AF00A9671FD}"/>
              </a:ext>
            </a:extLst>
          </p:cNvPr>
          <p:cNvSpPr>
            <a:spLocks noGrp="1"/>
          </p:cNvSpPr>
          <p:nvPr>
            <p:ph sz="half" idx="1"/>
          </p:nvPr>
        </p:nvSpPr>
        <p:spPr>
          <a:xfrm>
            <a:off x="526475" y="2399641"/>
            <a:ext cx="6179125" cy="3155023"/>
          </a:xfrm>
        </p:spPr>
        <p:txBody>
          <a:bodyPr>
            <a:normAutofit/>
          </a:bodyPr>
          <a:lstStyle/>
          <a:p>
            <a:pPr>
              <a:lnSpc>
                <a:spcPct val="100000"/>
              </a:lnSpc>
            </a:pPr>
            <a:r>
              <a:rPr lang="en-US" sz="1400"/>
              <a:t>We provide a </a:t>
            </a:r>
            <a:r>
              <a:rPr lang="en-US" sz="1400" b="1"/>
              <a:t>seamless experience </a:t>
            </a:r>
            <a:r>
              <a:rPr lang="en-US" sz="1400"/>
              <a:t>for subscribers of major </a:t>
            </a:r>
            <a:r>
              <a:rPr lang="en-US" sz="1400" b="1"/>
              <a:t>Communication Service Providers</a:t>
            </a:r>
            <a:r>
              <a:rPr lang="en-US" sz="1400"/>
              <a:t>.</a:t>
            </a:r>
            <a:endParaRPr lang="en-US" sz="1400" b="1"/>
          </a:p>
          <a:p>
            <a:pPr>
              <a:lnSpc>
                <a:spcPct val="100000"/>
              </a:lnSpc>
            </a:pPr>
            <a:endParaRPr lang="en-US" sz="1400"/>
          </a:p>
          <a:p>
            <a:pPr>
              <a:lnSpc>
                <a:spcPct val="100000"/>
              </a:lnSpc>
            </a:pPr>
            <a:r>
              <a:rPr lang="en-US" sz="1400"/>
              <a:t>We offer a range of capabilities covering </a:t>
            </a:r>
            <a:r>
              <a:rPr lang="en-US" sz="1400" b="1"/>
              <a:t>Mobile</a:t>
            </a:r>
            <a:r>
              <a:rPr lang="en-US" sz="1400"/>
              <a:t>, </a:t>
            </a:r>
            <a:r>
              <a:rPr lang="en-US" sz="1400" b="1"/>
              <a:t>Tablets</a:t>
            </a:r>
            <a:r>
              <a:rPr lang="en-US" sz="1400"/>
              <a:t>, </a:t>
            </a:r>
            <a:r>
              <a:rPr lang="en-US" sz="1400" b="1"/>
              <a:t>Wearables</a:t>
            </a:r>
            <a:r>
              <a:rPr lang="en-US" sz="1400"/>
              <a:t>, </a:t>
            </a:r>
            <a:r>
              <a:rPr lang="en-US" sz="1400" b="1"/>
              <a:t>Broadband</a:t>
            </a:r>
            <a:r>
              <a:rPr lang="en-US" sz="1400"/>
              <a:t>, </a:t>
            </a:r>
            <a:r>
              <a:rPr lang="en-US" sz="1400" b="1"/>
              <a:t>IoT</a:t>
            </a:r>
            <a:r>
              <a:rPr lang="en-US" sz="1400"/>
              <a:t> and </a:t>
            </a:r>
            <a:r>
              <a:rPr lang="en-US" sz="1400" b="1"/>
              <a:t>Subscriber Management</a:t>
            </a:r>
            <a:r>
              <a:rPr lang="en-US" sz="1400"/>
              <a:t>.</a:t>
            </a:r>
            <a:endParaRPr lang="en-US" sz="1400" b="1"/>
          </a:p>
          <a:p>
            <a:pPr>
              <a:lnSpc>
                <a:spcPct val="100000"/>
              </a:lnSpc>
            </a:pPr>
            <a:endParaRPr lang="en-US" sz="1400"/>
          </a:p>
          <a:p>
            <a:pPr>
              <a:lnSpc>
                <a:spcPct val="100000"/>
              </a:lnSpc>
            </a:pPr>
            <a:r>
              <a:rPr lang="en-US" sz="1400"/>
              <a:t>These enable operators to correctly </a:t>
            </a:r>
            <a:r>
              <a:rPr lang="en-US" sz="1400" b="1"/>
              <a:t>detect</a:t>
            </a:r>
            <a:r>
              <a:rPr lang="en-US" sz="1400"/>
              <a:t>, </a:t>
            </a:r>
            <a:r>
              <a:rPr lang="en-US" sz="1400" b="1"/>
              <a:t>identify</a:t>
            </a:r>
            <a:r>
              <a:rPr lang="en-US" sz="1400"/>
              <a:t> and </a:t>
            </a:r>
            <a:r>
              <a:rPr lang="en-US" sz="1400" b="1"/>
              <a:t>configure</a:t>
            </a:r>
            <a:r>
              <a:rPr lang="en-US" sz="1400"/>
              <a:t> </a:t>
            </a:r>
            <a:r>
              <a:rPr lang="en-US" sz="1400" b="1"/>
              <a:t>subscriber devices</a:t>
            </a:r>
            <a:r>
              <a:rPr lang="en-US" sz="1400"/>
              <a:t>, and perform analysis to highlight </a:t>
            </a:r>
            <a:r>
              <a:rPr lang="en-US" sz="1400" b="1"/>
              <a:t>monetization &amp; efficiency opportunities</a:t>
            </a:r>
            <a:r>
              <a:rPr lang="en-US" sz="1400"/>
              <a:t>.</a:t>
            </a:r>
            <a:endParaRPr lang="en-US" sz="1400" b="1"/>
          </a:p>
        </p:txBody>
      </p:sp>
      <p:pic>
        <p:nvPicPr>
          <p:cNvPr id="3" name="Picture 2">
            <a:extLst>
              <a:ext uri="{FF2B5EF4-FFF2-40B4-BE49-F238E27FC236}">
                <a16:creationId xmlns:a16="http://schemas.microsoft.com/office/drawing/2014/main" id="{1E4A3FEF-98F0-D217-9BED-22C58663BD2E}"/>
              </a:ext>
            </a:extLst>
          </p:cNvPr>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3964" t="20987" r="32229" b="553"/>
          <a:stretch/>
        </p:blipFill>
        <p:spPr>
          <a:xfrm>
            <a:off x="7825740" y="1981784"/>
            <a:ext cx="4366260" cy="3316364"/>
          </a:xfrm>
          <a:prstGeom prst="rect">
            <a:avLst/>
          </a:prstGeom>
          <a:effectLst/>
        </p:spPr>
      </p:pic>
      <p:sp>
        <p:nvSpPr>
          <p:cNvPr id="5" name="Rectangle 4">
            <a:extLst>
              <a:ext uri="{FF2B5EF4-FFF2-40B4-BE49-F238E27FC236}">
                <a16:creationId xmlns:a16="http://schemas.microsoft.com/office/drawing/2014/main" id="{F02C87B0-B8C5-EA52-0042-11F1148CA19D}"/>
              </a:ext>
            </a:extLst>
          </p:cNvPr>
          <p:cNvSpPr/>
          <p:nvPr/>
        </p:nvSpPr>
        <p:spPr>
          <a:xfrm>
            <a:off x="7821930" y="1974850"/>
            <a:ext cx="480060" cy="3323298"/>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027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E6DF34ED-2B11-844E-9BA0-9C6A680866DF}"/>
              </a:ext>
            </a:extLst>
          </p:cNvPr>
          <p:cNvSpPr>
            <a:spLocks/>
          </p:cNvSpPr>
          <p:nvPr/>
        </p:nvSpPr>
        <p:spPr>
          <a:xfrm>
            <a:off x="-76201" y="1666488"/>
            <a:ext cx="9060181" cy="4383792"/>
          </a:xfrm>
          <a:prstGeom prst="rect">
            <a:avLst/>
          </a:prstGeom>
          <a:solidFill>
            <a:schemeClr val="tx2">
              <a:alpha val="25000"/>
            </a:schemeClr>
          </a:solidFill>
        </p:spPr>
        <p:txBody>
          <a:bodyPr/>
          <a:lstStyle/>
          <a:p>
            <a:endParaRPr lang="en-GB"/>
          </a:p>
        </p:txBody>
      </p:sp>
      <p:sp>
        <p:nvSpPr>
          <p:cNvPr id="8" name="Content Placeholder 7">
            <a:extLst>
              <a:ext uri="{FF2B5EF4-FFF2-40B4-BE49-F238E27FC236}">
                <a16:creationId xmlns:a16="http://schemas.microsoft.com/office/drawing/2014/main" id="{7805361E-5E0E-5FBE-8617-3DAFBDF3362F}"/>
              </a:ext>
            </a:extLst>
          </p:cNvPr>
          <p:cNvSpPr>
            <a:spLocks noGrp="1"/>
          </p:cNvSpPr>
          <p:nvPr>
            <p:ph sz="half" idx="1"/>
          </p:nvPr>
        </p:nvSpPr>
        <p:spPr>
          <a:xfrm>
            <a:off x="526474" y="2840451"/>
            <a:ext cx="5630485" cy="3652424"/>
          </a:xfrm>
        </p:spPr>
        <p:txBody>
          <a:bodyPr>
            <a:normAutofit/>
          </a:bodyPr>
          <a:lstStyle/>
          <a:p>
            <a:r>
              <a:rPr lang="en-US" sz="1400" b="1">
                <a:solidFill>
                  <a:schemeClr val="accent1"/>
                </a:solidFill>
              </a:rPr>
              <a:t>Maintain Innovation</a:t>
            </a:r>
            <a:br>
              <a:rPr lang="en-US" sz="1400"/>
            </a:br>
            <a:r>
              <a:rPr lang="en-US" sz="1400"/>
              <a:t>Keep pace with technological advances in infrastructure and increasing customer expectations across an increasing set of devices and services</a:t>
            </a:r>
          </a:p>
          <a:p>
            <a:r>
              <a:rPr lang="en-US" sz="1400" b="1">
                <a:solidFill>
                  <a:schemeClr val="accent1"/>
                </a:solidFill>
              </a:rPr>
              <a:t>Maximize Profit</a:t>
            </a:r>
            <a:br>
              <a:rPr lang="en-US" sz="1400"/>
            </a:br>
            <a:r>
              <a:rPr lang="en-US" sz="1400"/>
              <a:t>Drive network utilization and subscriber monetization whilst lowering customer service calls to reduce costs and protect profit</a:t>
            </a:r>
          </a:p>
          <a:p>
            <a:r>
              <a:rPr lang="en-US" sz="1400" b="1">
                <a:solidFill>
                  <a:schemeClr val="accent1"/>
                </a:solidFill>
              </a:rPr>
              <a:t>Maintain Brand Reputation</a:t>
            </a:r>
            <a:br>
              <a:rPr lang="en-US" sz="1400"/>
            </a:br>
            <a:r>
              <a:rPr lang="en-US" sz="1400"/>
              <a:t>Delivering exceptional services, security and innovation drive exceptional customer experience in all interactions</a:t>
            </a: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Why Global CSPs work with us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4</a:t>
            </a:fld>
            <a:endParaRPr lang="en-ZA"/>
          </a:p>
        </p:txBody>
      </p:sp>
      <p:sp>
        <p:nvSpPr>
          <p:cNvPr id="2" name="Content Placeholder 7">
            <a:extLst>
              <a:ext uri="{FF2B5EF4-FFF2-40B4-BE49-F238E27FC236}">
                <a16:creationId xmlns:a16="http://schemas.microsoft.com/office/drawing/2014/main" id="{A625839F-09E9-BAD7-4E25-C0ED2B753208}"/>
              </a:ext>
            </a:extLst>
          </p:cNvPr>
          <p:cNvSpPr txBox="1">
            <a:spLocks/>
          </p:cNvSpPr>
          <p:nvPr/>
        </p:nvSpPr>
        <p:spPr>
          <a:xfrm>
            <a:off x="526475" y="2097871"/>
            <a:ext cx="5630484" cy="109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Our unrivalled expertise coupled with a broad range of products enables our customers to:</a:t>
            </a:r>
          </a:p>
        </p:txBody>
      </p:sp>
      <p:pic>
        <p:nvPicPr>
          <p:cNvPr id="4" name="Picture 3">
            <a:extLst>
              <a:ext uri="{FF2B5EF4-FFF2-40B4-BE49-F238E27FC236}">
                <a16:creationId xmlns:a16="http://schemas.microsoft.com/office/drawing/2014/main" id="{F22D9358-BD27-4680-F613-4FF7B82044F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983980" y="1666488"/>
            <a:ext cx="3208020" cy="4383792"/>
          </a:xfrm>
          <a:prstGeom prst="rect">
            <a:avLst/>
          </a:prstGeom>
        </p:spPr>
      </p:pic>
      <p:sp>
        <p:nvSpPr>
          <p:cNvPr id="5" name="Rectangle 4">
            <a:extLst>
              <a:ext uri="{FF2B5EF4-FFF2-40B4-BE49-F238E27FC236}">
                <a16:creationId xmlns:a16="http://schemas.microsoft.com/office/drawing/2014/main" id="{6D20C6DD-EE81-1A6B-3DD1-21F101228DE1}"/>
              </a:ext>
            </a:extLst>
          </p:cNvPr>
          <p:cNvSpPr/>
          <p:nvPr/>
        </p:nvSpPr>
        <p:spPr>
          <a:xfrm>
            <a:off x="8983980" y="1666488"/>
            <a:ext cx="480060" cy="4383792"/>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7041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21F811-1FDF-F35E-4F31-32A767DC1D80}"/>
              </a:ext>
            </a:extLst>
          </p:cNvPr>
          <p:cNvSpPr/>
          <p:nvPr/>
        </p:nvSpPr>
        <p:spPr>
          <a:xfrm>
            <a:off x="2086079" y="1501139"/>
            <a:ext cx="9361279" cy="472551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Our Customer &amp; Presence</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5</a:t>
            </a:fld>
            <a:endParaRPr lang="en-ZA"/>
          </a:p>
        </p:txBody>
      </p:sp>
      <p:grpSp>
        <p:nvGrpSpPr>
          <p:cNvPr id="82" name="Group 81">
            <a:extLst>
              <a:ext uri="{FF2B5EF4-FFF2-40B4-BE49-F238E27FC236}">
                <a16:creationId xmlns:a16="http://schemas.microsoft.com/office/drawing/2014/main" id="{3F949F20-7B14-2B38-75D9-F5D23B162B07}"/>
              </a:ext>
            </a:extLst>
          </p:cNvPr>
          <p:cNvGrpSpPr/>
          <p:nvPr/>
        </p:nvGrpSpPr>
        <p:grpSpPr>
          <a:xfrm>
            <a:off x="2136784" y="1729684"/>
            <a:ext cx="9207187" cy="4390820"/>
            <a:chOff x="1794594" y="1616522"/>
            <a:chExt cx="15423975" cy="7355547"/>
          </a:xfrm>
        </p:grpSpPr>
        <p:pic>
          <p:nvPicPr>
            <p:cNvPr id="83" name="Graphic 82">
              <a:extLst>
                <a:ext uri="{FF2B5EF4-FFF2-40B4-BE49-F238E27FC236}">
                  <a16:creationId xmlns:a16="http://schemas.microsoft.com/office/drawing/2014/main" id="{87074163-F24A-6E69-8554-A7A95001D936}"/>
                </a:ext>
              </a:extLst>
            </p:cNvPr>
            <p:cNvPicPr>
              <a:picLocks noChangeAspect="1"/>
            </p:cNvPicPr>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664"/>
            <a:stretch/>
          </p:blipFill>
          <p:spPr>
            <a:xfrm>
              <a:off x="1794594" y="1821874"/>
              <a:ext cx="15423975" cy="7150195"/>
            </a:xfrm>
            <a:prstGeom prst="rect">
              <a:avLst/>
            </a:prstGeom>
          </p:spPr>
        </p:pic>
        <p:grpSp>
          <p:nvGrpSpPr>
            <p:cNvPr id="84" name="Group 83">
              <a:extLst>
                <a:ext uri="{FF2B5EF4-FFF2-40B4-BE49-F238E27FC236}">
                  <a16:creationId xmlns:a16="http://schemas.microsoft.com/office/drawing/2014/main" id="{ACCEC02E-40D6-F9F3-7858-C1878913A49D}"/>
                </a:ext>
              </a:extLst>
            </p:cNvPr>
            <p:cNvGrpSpPr/>
            <p:nvPr/>
          </p:nvGrpSpPr>
          <p:grpSpPr>
            <a:xfrm>
              <a:off x="3585154" y="2618767"/>
              <a:ext cx="11511908" cy="5686559"/>
              <a:chOff x="3067050" y="2893085"/>
              <a:chExt cx="11511908" cy="5686559"/>
            </a:xfrm>
          </p:grpSpPr>
          <p:pic>
            <p:nvPicPr>
              <p:cNvPr id="97" name="Picture 2">
                <a:extLst>
                  <a:ext uri="{FF2B5EF4-FFF2-40B4-BE49-F238E27FC236}">
                    <a16:creationId xmlns:a16="http://schemas.microsoft.com/office/drawing/2014/main" id="{65DC52BE-950D-5F31-B67F-0D59605D57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93306" y="5660756"/>
                <a:ext cx="561826" cy="500166"/>
              </a:xfrm>
              <a:prstGeom prst="rect">
                <a:avLst/>
              </a:prstGeom>
            </p:spPr>
          </p:pic>
          <p:pic>
            <p:nvPicPr>
              <p:cNvPr id="98" name="Picture 3" descr="Logo&#10;&#10;Description automatically generated">
                <a:extLst>
                  <a:ext uri="{FF2B5EF4-FFF2-40B4-BE49-F238E27FC236}">
                    <a16:creationId xmlns:a16="http://schemas.microsoft.com/office/drawing/2014/main" id="{75FD5195-8B53-EAB8-87ED-F2B397FBD82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07243" y="4668297"/>
                <a:ext cx="1634915" cy="546248"/>
              </a:xfrm>
              <a:prstGeom prst="rect">
                <a:avLst/>
              </a:prstGeom>
            </p:spPr>
          </p:pic>
          <p:pic>
            <p:nvPicPr>
              <p:cNvPr id="99" name="Picture 5">
                <a:extLst>
                  <a:ext uri="{FF2B5EF4-FFF2-40B4-BE49-F238E27FC236}">
                    <a16:creationId xmlns:a16="http://schemas.microsoft.com/office/drawing/2014/main" id="{E39C41B0-3442-0476-6820-6CDCAF55D43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69396" y="4527290"/>
                <a:ext cx="414628" cy="419811"/>
              </a:xfrm>
              <a:prstGeom prst="rect">
                <a:avLst/>
              </a:prstGeom>
            </p:spPr>
          </p:pic>
          <p:pic>
            <p:nvPicPr>
              <p:cNvPr id="100" name="Picture 8">
                <a:extLst>
                  <a:ext uri="{FF2B5EF4-FFF2-40B4-BE49-F238E27FC236}">
                    <a16:creationId xmlns:a16="http://schemas.microsoft.com/office/drawing/2014/main" id="{BDFF45DD-EB5F-84EF-771F-17AC1F52144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13604" y="7228915"/>
                <a:ext cx="602278" cy="394513"/>
              </a:xfrm>
              <a:prstGeom prst="rect">
                <a:avLst/>
              </a:prstGeom>
            </p:spPr>
          </p:pic>
          <p:pic>
            <p:nvPicPr>
              <p:cNvPr id="101" name="Picture 10">
                <a:extLst>
                  <a:ext uri="{FF2B5EF4-FFF2-40B4-BE49-F238E27FC236}">
                    <a16:creationId xmlns:a16="http://schemas.microsoft.com/office/drawing/2014/main" id="{279212CF-623A-E91C-293D-E4F3B988DCE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121648" y="6376724"/>
                <a:ext cx="887686" cy="231537"/>
              </a:xfrm>
              <a:prstGeom prst="rect">
                <a:avLst/>
              </a:prstGeom>
            </p:spPr>
          </p:pic>
          <p:pic>
            <p:nvPicPr>
              <p:cNvPr id="102" name="Picture 11" descr="Logo&#10;&#10;Description automatically generated">
                <a:extLst>
                  <a:ext uri="{FF2B5EF4-FFF2-40B4-BE49-F238E27FC236}">
                    <a16:creationId xmlns:a16="http://schemas.microsoft.com/office/drawing/2014/main" id="{9A69C686-4AA2-92DF-8875-92A3F0A781E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728196" y="4838014"/>
                <a:ext cx="701160" cy="367538"/>
              </a:xfrm>
              <a:prstGeom prst="rect">
                <a:avLst/>
              </a:prstGeom>
            </p:spPr>
          </p:pic>
          <p:pic>
            <p:nvPicPr>
              <p:cNvPr id="103" name="Picture 13">
                <a:extLst>
                  <a:ext uri="{FF2B5EF4-FFF2-40B4-BE49-F238E27FC236}">
                    <a16:creationId xmlns:a16="http://schemas.microsoft.com/office/drawing/2014/main" id="{8073EFC7-456E-E4E9-E216-2458AB59796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63221" y="3575534"/>
                <a:ext cx="1308830" cy="419014"/>
              </a:xfrm>
              <a:prstGeom prst="rect">
                <a:avLst/>
              </a:prstGeom>
            </p:spPr>
          </p:pic>
          <p:pic>
            <p:nvPicPr>
              <p:cNvPr id="104" name="Picture 14" descr="A picture containing text, sign&#10;&#10;Description automatically generated">
                <a:extLst>
                  <a:ext uri="{FF2B5EF4-FFF2-40B4-BE49-F238E27FC236}">
                    <a16:creationId xmlns:a16="http://schemas.microsoft.com/office/drawing/2014/main" id="{3FC6D439-F030-CCC0-E652-BA74252AF31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237509" y="3114609"/>
                <a:ext cx="690372" cy="263740"/>
              </a:xfrm>
              <a:prstGeom prst="rect">
                <a:avLst/>
              </a:prstGeom>
            </p:spPr>
          </p:pic>
          <p:pic>
            <p:nvPicPr>
              <p:cNvPr id="105" name="Picture 15" descr="Logo, company name&#10;&#10;Description automatically generated">
                <a:extLst>
                  <a:ext uri="{FF2B5EF4-FFF2-40B4-BE49-F238E27FC236}">
                    <a16:creationId xmlns:a16="http://schemas.microsoft.com/office/drawing/2014/main" id="{F1F16581-AE6F-5848-C97B-E7107B4BA121}"/>
                  </a:ext>
                </a:extLst>
              </p:cNvPr>
              <p:cNvPicPr>
                <a:picLocks noChangeAspect="1"/>
              </p:cNvPicPr>
              <p:nvPr/>
            </p:nvPicPr>
            <p:blipFill rotWithShape="1">
              <a:blip r:embed="rId12">
                <a:extLst>
                  <a:ext uri="{28A0092B-C50C-407E-A947-70E740481C1C}">
                    <a14:useLocalDpi xmlns:a14="http://schemas.microsoft.com/office/drawing/2010/main"/>
                  </a:ext>
                </a:extLst>
              </a:blip>
              <a:srcRect l="30000" t="1923" r="28000" b="-18039"/>
              <a:stretch/>
            </p:blipFill>
            <p:spPr>
              <a:xfrm>
                <a:off x="7701082" y="3433972"/>
                <a:ext cx="572202" cy="544172"/>
              </a:xfrm>
              <a:prstGeom prst="rect">
                <a:avLst/>
              </a:prstGeom>
            </p:spPr>
          </p:pic>
          <p:pic>
            <p:nvPicPr>
              <p:cNvPr id="106" name="Picture 16" descr="Logo&#10;&#10;Description automatically generated">
                <a:extLst>
                  <a:ext uri="{FF2B5EF4-FFF2-40B4-BE49-F238E27FC236}">
                    <a16:creationId xmlns:a16="http://schemas.microsoft.com/office/drawing/2014/main" id="{C2C43120-A978-7215-1212-D3400CFAAAA5}"/>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942264" y="2893085"/>
                <a:ext cx="1797844" cy="850656"/>
              </a:xfrm>
              <a:prstGeom prst="rect">
                <a:avLst/>
              </a:prstGeom>
            </p:spPr>
          </p:pic>
          <p:pic>
            <p:nvPicPr>
              <p:cNvPr id="107" name="Picture 17" descr="A picture containing text&#10;&#10;Description automatically generated">
                <a:extLst>
                  <a:ext uri="{FF2B5EF4-FFF2-40B4-BE49-F238E27FC236}">
                    <a16:creationId xmlns:a16="http://schemas.microsoft.com/office/drawing/2014/main" id="{F14999E9-6218-A611-6414-04DDDB345528}"/>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967434" y="3728436"/>
                <a:ext cx="1157811" cy="258962"/>
              </a:xfrm>
              <a:prstGeom prst="rect">
                <a:avLst/>
              </a:prstGeom>
            </p:spPr>
          </p:pic>
          <p:pic>
            <p:nvPicPr>
              <p:cNvPr id="108" name="Picture 18">
                <a:extLst>
                  <a:ext uri="{FF2B5EF4-FFF2-40B4-BE49-F238E27FC236}">
                    <a16:creationId xmlns:a16="http://schemas.microsoft.com/office/drawing/2014/main" id="{625F7FBF-24A5-8B2D-7134-0974D53089CC}"/>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0459644" y="3857917"/>
                <a:ext cx="546545" cy="517923"/>
              </a:xfrm>
              <a:prstGeom prst="rect">
                <a:avLst/>
              </a:prstGeom>
            </p:spPr>
          </p:pic>
          <p:pic>
            <p:nvPicPr>
              <p:cNvPr id="109" name="Picture 19">
                <a:extLst>
                  <a:ext uri="{FF2B5EF4-FFF2-40B4-BE49-F238E27FC236}">
                    <a16:creationId xmlns:a16="http://schemas.microsoft.com/office/drawing/2014/main" id="{FEBD8A00-1BAA-115F-DD05-E122BF97A611}"/>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0171989" y="4793056"/>
                <a:ext cx="445865" cy="489150"/>
              </a:xfrm>
              <a:prstGeom prst="rect">
                <a:avLst/>
              </a:prstGeom>
            </p:spPr>
          </p:pic>
          <p:pic>
            <p:nvPicPr>
              <p:cNvPr id="110" name="Picture 32" descr="Logo&#10;&#10;Description automatically generated">
                <a:extLst>
                  <a:ext uri="{FF2B5EF4-FFF2-40B4-BE49-F238E27FC236}">
                    <a16:creationId xmlns:a16="http://schemas.microsoft.com/office/drawing/2014/main" id="{8FD50955-0B47-CC18-5E65-F9A2DEF6AAE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288247" y="3983792"/>
                <a:ext cx="949262" cy="251787"/>
              </a:xfrm>
              <a:prstGeom prst="rect">
                <a:avLst/>
              </a:prstGeom>
            </p:spPr>
          </p:pic>
          <p:pic>
            <p:nvPicPr>
              <p:cNvPr id="111" name="Graphic 34">
                <a:extLst>
                  <a:ext uri="{FF2B5EF4-FFF2-40B4-BE49-F238E27FC236}">
                    <a16:creationId xmlns:a16="http://schemas.microsoft.com/office/drawing/2014/main" id="{2FF7A0B7-26D8-C6AC-71B9-3134664E453C}"/>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412798" y="4663576"/>
                <a:ext cx="1130844" cy="273348"/>
              </a:xfrm>
              <a:prstGeom prst="rect">
                <a:avLst/>
              </a:prstGeom>
            </p:spPr>
          </p:pic>
          <p:pic>
            <p:nvPicPr>
              <p:cNvPr id="112" name="Picture 37" descr="Logo&#10;&#10;Description automatically generated">
                <a:extLst>
                  <a:ext uri="{FF2B5EF4-FFF2-40B4-BE49-F238E27FC236}">
                    <a16:creationId xmlns:a16="http://schemas.microsoft.com/office/drawing/2014/main" id="{5FDCD5CB-F009-AD3A-3BEE-86A3B0637F71}"/>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13156409" y="5656119"/>
                <a:ext cx="1422549" cy="782257"/>
              </a:xfrm>
              <a:prstGeom prst="rect">
                <a:avLst/>
              </a:prstGeom>
            </p:spPr>
          </p:pic>
          <p:pic>
            <p:nvPicPr>
              <p:cNvPr id="113" name="Picture 5">
                <a:extLst>
                  <a:ext uri="{FF2B5EF4-FFF2-40B4-BE49-F238E27FC236}">
                    <a16:creationId xmlns:a16="http://schemas.microsoft.com/office/drawing/2014/main" id="{29866BFF-C5A7-85D8-4BB8-F493AB6DBB8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23412" y="7232000"/>
                <a:ext cx="414628" cy="419811"/>
              </a:xfrm>
              <a:prstGeom prst="rect">
                <a:avLst/>
              </a:prstGeom>
            </p:spPr>
          </p:pic>
          <p:pic>
            <p:nvPicPr>
              <p:cNvPr id="114" name="Picture 38">
                <a:extLst>
                  <a:ext uri="{FF2B5EF4-FFF2-40B4-BE49-F238E27FC236}">
                    <a16:creationId xmlns:a16="http://schemas.microsoft.com/office/drawing/2014/main" id="{20279CE1-096D-22EA-29B0-FC0082132493}"/>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424485" y="5782146"/>
                <a:ext cx="417100" cy="496343"/>
              </a:xfrm>
              <a:prstGeom prst="rect">
                <a:avLst/>
              </a:prstGeom>
            </p:spPr>
          </p:pic>
          <p:pic>
            <p:nvPicPr>
              <p:cNvPr id="115" name="Picture 53" descr="Icon&#10;&#10;Description automatically generated">
                <a:extLst>
                  <a:ext uri="{FF2B5EF4-FFF2-40B4-BE49-F238E27FC236}">
                    <a16:creationId xmlns:a16="http://schemas.microsoft.com/office/drawing/2014/main" id="{21FA6998-A4B6-14B3-7737-AACAC98BE457}"/>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8629650" y="4162425"/>
                <a:ext cx="704850" cy="400050"/>
              </a:xfrm>
              <a:prstGeom prst="rect">
                <a:avLst/>
              </a:prstGeom>
            </p:spPr>
          </p:pic>
          <p:pic>
            <p:nvPicPr>
              <p:cNvPr id="116" name="Picture 5" descr="Logo, company name&#10;&#10;Description automatically generated">
                <a:extLst>
                  <a:ext uri="{FF2B5EF4-FFF2-40B4-BE49-F238E27FC236}">
                    <a16:creationId xmlns:a16="http://schemas.microsoft.com/office/drawing/2014/main" id="{71EA3265-31B4-48E5-9750-F444AD88D1F6}"/>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8382000" y="7898606"/>
                <a:ext cx="952500" cy="681038"/>
              </a:xfrm>
              <a:prstGeom prst="rect">
                <a:avLst/>
              </a:prstGeom>
            </p:spPr>
          </p:pic>
          <p:pic>
            <p:nvPicPr>
              <p:cNvPr id="117" name="Picture 11" descr="Text&#10;&#10;Description automatically generated">
                <a:extLst>
                  <a:ext uri="{FF2B5EF4-FFF2-40B4-BE49-F238E27FC236}">
                    <a16:creationId xmlns:a16="http://schemas.microsoft.com/office/drawing/2014/main" id="{0EA012BA-54F0-385B-DB9E-3B4F0A1A2842}"/>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3067050" y="4207764"/>
                <a:ext cx="1771650" cy="366522"/>
              </a:xfrm>
              <a:prstGeom prst="rect">
                <a:avLst/>
              </a:prstGeom>
            </p:spPr>
          </p:pic>
        </p:grpSp>
        <p:pic>
          <p:nvPicPr>
            <p:cNvPr id="85" name="Picture 2">
              <a:extLst>
                <a:ext uri="{FF2B5EF4-FFF2-40B4-BE49-F238E27FC236}">
                  <a16:creationId xmlns:a16="http://schemas.microsoft.com/office/drawing/2014/main" id="{CB053AA9-8CF7-877C-DDE8-06B72EB56619}"/>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9920" t="26352" r="18064" b="27932"/>
            <a:stretch/>
          </p:blipFill>
          <p:spPr bwMode="auto">
            <a:xfrm>
              <a:off x="9894057" y="7830164"/>
              <a:ext cx="1083690" cy="79885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28689359-B40F-5D5C-C033-880AA555652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491054" y="7289669"/>
              <a:ext cx="592539" cy="59367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a:extLst>
                <a:ext uri="{FF2B5EF4-FFF2-40B4-BE49-F238E27FC236}">
                  <a16:creationId xmlns:a16="http://schemas.microsoft.com/office/drawing/2014/main" id="{3AECB759-4FE2-FCC2-5276-5037BD25FCBC}"/>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b="43374"/>
            <a:stretch/>
          </p:blipFill>
          <p:spPr bwMode="auto">
            <a:xfrm>
              <a:off x="13926812" y="5053535"/>
              <a:ext cx="917948" cy="17993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a:extLst>
                <a:ext uri="{FF2B5EF4-FFF2-40B4-BE49-F238E27FC236}">
                  <a16:creationId xmlns:a16="http://schemas.microsoft.com/office/drawing/2014/main" id="{7B6D8C0F-D16D-CDBF-0D16-C015E18EECD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530269" y="2969846"/>
              <a:ext cx="1632768" cy="36891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a:extLst>
                <a:ext uri="{FF2B5EF4-FFF2-40B4-BE49-F238E27FC236}">
                  <a16:creationId xmlns:a16="http://schemas.microsoft.com/office/drawing/2014/main" id="{D2B6EDCF-A117-5F56-C114-B1D640DD1CB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104562" y="1917533"/>
              <a:ext cx="1446147" cy="8451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a:extLst>
                <a:ext uri="{FF2B5EF4-FFF2-40B4-BE49-F238E27FC236}">
                  <a16:creationId xmlns:a16="http://schemas.microsoft.com/office/drawing/2014/main" id="{50BF747D-7AAB-0410-AF91-6B5BE6FC0DE9}"/>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t="35222" b="26194"/>
            <a:stretch/>
          </p:blipFill>
          <p:spPr bwMode="auto">
            <a:xfrm>
              <a:off x="11135957" y="2906898"/>
              <a:ext cx="1738644" cy="48915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a:extLst>
                <a:ext uri="{FF2B5EF4-FFF2-40B4-BE49-F238E27FC236}">
                  <a16:creationId xmlns:a16="http://schemas.microsoft.com/office/drawing/2014/main" id="{DB653C69-0E18-A5D1-B8C2-EA8E4CEA092A}"/>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749382" y="2099099"/>
              <a:ext cx="2198076" cy="7363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D9041070-1808-7B69-B39E-8202DED22DDC}"/>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r="61237"/>
            <a:stretch/>
          </p:blipFill>
          <p:spPr bwMode="auto">
            <a:xfrm>
              <a:off x="15910181" y="7870756"/>
              <a:ext cx="523572" cy="48164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4">
              <a:extLst>
                <a:ext uri="{FF2B5EF4-FFF2-40B4-BE49-F238E27FC236}">
                  <a16:creationId xmlns:a16="http://schemas.microsoft.com/office/drawing/2014/main" id="{C404C98B-522D-B0BB-7964-70CE9A2DB586}"/>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689245" y="2703509"/>
              <a:ext cx="667884" cy="66788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6">
              <a:extLst>
                <a:ext uri="{FF2B5EF4-FFF2-40B4-BE49-F238E27FC236}">
                  <a16:creationId xmlns:a16="http://schemas.microsoft.com/office/drawing/2014/main" id="{2F5FE6AA-1961-18ED-60DF-62AE1182FEA5}"/>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638455" y="1616522"/>
              <a:ext cx="460382" cy="47790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Download Maxis Communications Logo in SVG Vector or PNG File ...">
              <a:extLst>
                <a:ext uri="{FF2B5EF4-FFF2-40B4-BE49-F238E27FC236}">
                  <a16:creationId xmlns:a16="http://schemas.microsoft.com/office/drawing/2014/main" id="{2D99BD65-35BF-8FC5-AE37-14DBBEDAF27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3440198" y="5591420"/>
              <a:ext cx="1314450" cy="8763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768F0BBD-0BA2-94B4-271B-3516E4F077F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827634" y="3632276"/>
              <a:ext cx="777089" cy="220694"/>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Content Placeholder 7">
            <a:extLst>
              <a:ext uri="{FF2B5EF4-FFF2-40B4-BE49-F238E27FC236}">
                <a16:creationId xmlns:a16="http://schemas.microsoft.com/office/drawing/2014/main" id="{5411D949-826A-DE11-2A64-F559605EA171}"/>
              </a:ext>
            </a:extLst>
          </p:cNvPr>
          <p:cNvSpPr txBox="1">
            <a:spLocks/>
          </p:cNvSpPr>
          <p:nvPr/>
        </p:nvSpPr>
        <p:spPr>
          <a:xfrm>
            <a:off x="285060" y="3112216"/>
            <a:ext cx="2248510" cy="2820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accent1"/>
                </a:solidFill>
              </a:rPr>
              <a:t>60+</a:t>
            </a:r>
            <a:br>
              <a:rPr lang="en-US" sz="1400"/>
            </a:br>
            <a:r>
              <a:rPr lang="en-US" sz="1400"/>
              <a:t>Customers</a:t>
            </a:r>
          </a:p>
          <a:p>
            <a:pPr marL="0" indent="0">
              <a:buNone/>
            </a:pPr>
            <a:endParaRPr lang="en-US" sz="1400"/>
          </a:p>
          <a:p>
            <a:pPr marL="0" indent="0">
              <a:buNone/>
            </a:pPr>
            <a:r>
              <a:rPr lang="en-US" sz="2000" b="1">
                <a:solidFill>
                  <a:schemeClr val="accent1"/>
                </a:solidFill>
              </a:rPr>
              <a:t>20+</a:t>
            </a:r>
            <a:br>
              <a:rPr lang="en-US" sz="1400"/>
            </a:br>
            <a:r>
              <a:rPr lang="en-US" sz="1400"/>
              <a:t>Countries</a:t>
            </a:r>
          </a:p>
          <a:p>
            <a:pPr marL="0" indent="0">
              <a:buNone/>
            </a:pPr>
            <a:endParaRPr lang="en-US" sz="1400"/>
          </a:p>
          <a:p>
            <a:pPr marL="0" indent="0">
              <a:buNone/>
            </a:pPr>
            <a:r>
              <a:rPr lang="en-US" sz="2000" b="1">
                <a:solidFill>
                  <a:schemeClr val="accent1"/>
                </a:solidFill>
              </a:rPr>
              <a:t>2Bn</a:t>
            </a:r>
            <a:br>
              <a:rPr lang="en-US" sz="1400"/>
            </a:br>
            <a:r>
              <a:rPr lang="en-US" sz="1400"/>
              <a:t>Daily Transactions</a:t>
            </a:r>
          </a:p>
        </p:txBody>
      </p:sp>
    </p:spTree>
    <p:extLst>
      <p:ext uri="{BB962C8B-B14F-4D97-AF65-F5344CB8AC3E}">
        <p14:creationId xmlns:p14="http://schemas.microsoft.com/office/powerpoint/2010/main" val="386858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text, person, computer, working">
            <a:extLst>
              <a:ext uri="{FF2B5EF4-FFF2-40B4-BE49-F238E27FC236}">
                <a16:creationId xmlns:a16="http://schemas.microsoft.com/office/drawing/2014/main" id="{F7278EA2-4504-C338-40A4-FD83A28D0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89"/>
          <a:stretch/>
        </p:blipFill>
        <p:spPr>
          <a:xfrm>
            <a:off x="8880281" y="1666487"/>
            <a:ext cx="3311719" cy="4383793"/>
          </a:xfrm>
          <a:prstGeom prst="rect">
            <a:avLst/>
          </a:prstGeom>
        </p:spPr>
      </p:pic>
      <p:sp>
        <p:nvSpPr>
          <p:cNvPr id="3" name="Freeform 11">
            <a:extLst>
              <a:ext uri="{FF2B5EF4-FFF2-40B4-BE49-F238E27FC236}">
                <a16:creationId xmlns:a16="http://schemas.microsoft.com/office/drawing/2014/main" id="{E6DF34ED-2B11-844E-9BA0-9C6A680866DF}"/>
              </a:ext>
            </a:extLst>
          </p:cNvPr>
          <p:cNvSpPr>
            <a:spLocks/>
          </p:cNvSpPr>
          <p:nvPr/>
        </p:nvSpPr>
        <p:spPr>
          <a:xfrm>
            <a:off x="-76200" y="1666488"/>
            <a:ext cx="8956482" cy="4383792"/>
          </a:xfrm>
          <a:prstGeom prst="rect">
            <a:avLst/>
          </a:prstGeom>
          <a:solidFill>
            <a:schemeClr val="tx2">
              <a:alpha val="25000"/>
            </a:schemeClr>
          </a:solidFill>
        </p:spPr>
        <p:txBody>
          <a:bodyPr/>
          <a:lstStyle/>
          <a:p>
            <a:endParaRPr lang="en-GB"/>
          </a:p>
        </p:txBody>
      </p:sp>
      <p:sp>
        <p:nvSpPr>
          <p:cNvPr id="8" name="Content Placeholder 7">
            <a:extLst>
              <a:ext uri="{FF2B5EF4-FFF2-40B4-BE49-F238E27FC236}">
                <a16:creationId xmlns:a16="http://schemas.microsoft.com/office/drawing/2014/main" id="{7805361E-5E0E-5FBE-8617-3DAFBDF3362F}"/>
              </a:ext>
            </a:extLst>
          </p:cNvPr>
          <p:cNvSpPr>
            <a:spLocks noGrp="1"/>
          </p:cNvSpPr>
          <p:nvPr>
            <p:ph sz="half" idx="1"/>
          </p:nvPr>
        </p:nvSpPr>
        <p:spPr>
          <a:xfrm>
            <a:off x="552461" y="3658872"/>
            <a:ext cx="5630485" cy="2621279"/>
          </a:xfrm>
        </p:spPr>
        <p:txBody>
          <a:bodyPr>
            <a:normAutofit/>
          </a:bodyPr>
          <a:lstStyle/>
          <a:p>
            <a:r>
              <a:rPr lang="en-US" sz="1400"/>
              <a:t>Breadth of capability </a:t>
            </a:r>
          </a:p>
          <a:p>
            <a:r>
              <a:rPr lang="en-US" sz="1400"/>
              <a:t>Expertise around complexity</a:t>
            </a:r>
          </a:p>
          <a:p>
            <a:r>
              <a:rPr lang="en-US" sz="1400"/>
              <a:t>Broad range of solutions </a:t>
            </a:r>
          </a:p>
          <a:p>
            <a:r>
              <a:rPr lang="en-US" sz="1400"/>
              <a:t>Pre-integrated ecosystems </a:t>
            </a:r>
          </a:p>
          <a:p>
            <a:r>
              <a:rPr lang="en-US" sz="1400"/>
              <a:t>Ability to innovate rapidly with customers</a:t>
            </a: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Our Strengths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6</a:t>
            </a:fld>
            <a:endParaRPr lang="en-ZA"/>
          </a:p>
        </p:txBody>
      </p:sp>
      <p:sp>
        <p:nvSpPr>
          <p:cNvPr id="2" name="Content Placeholder 7">
            <a:extLst>
              <a:ext uri="{FF2B5EF4-FFF2-40B4-BE49-F238E27FC236}">
                <a16:creationId xmlns:a16="http://schemas.microsoft.com/office/drawing/2014/main" id="{A625839F-09E9-BAD7-4E25-C0ED2B753208}"/>
              </a:ext>
            </a:extLst>
          </p:cNvPr>
          <p:cNvSpPr txBox="1">
            <a:spLocks/>
          </p:cNvSpPr>
          <p:nvPr/>
        </p:nvSpPr>
        <p:spPr>
          <a:xfrm>
            <a:off x="526475" y="2114383"/>
            <a:ext cx="5630484" cy="13539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Montserrat Thin"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ontserrat Thin"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a:t>We ensure customers can utilize the services of the network to allow you to provide better services and drive more value.</a:t>
            </a:r>
          </a:p>
          <a:p>
            <a:pPr marL="0" indent="0">
              <a:lnSpc>
                <a:spcPct val="110000"/>
              </a:lnSpc>
              <a:buNone/>
            </a:pPr>
            <a:r>
              <a:rPr lang="en-US" sz="1400"/>
              <a:t>As a stable supplier with unrivalled products &amp; people, let us help you save money, realize revenue and improve brand perception by utilizing our:</a:t>
            </a:r>
          </a:p>
        </p:txBody>
      </p:sp>
      <p:sp>
        <p:nvSpPr>
          <p:cNvPr id="5" name="Rectangle 4">
            <a:extLst>
              <a:ext uri="{FF2B5EF4-FFF2-40B4-BE49-F238E27FC236}">
                <a16:creationId xmlns:a16="http://schemas.microsoft.com/office/drawing/2014/main" id="{6D20C6DD-EE81-1A6B-3DD1-21F101228DE1}"/>
              </a:ext>
            </a:extLst>
          </p:cNvPr>
          <p:cNvSpPr/>
          <p:nvPr/>
        </p:nvSpPr>
        <p:spPr>
          <a:xfrm>
            <a:off x="8880281" y="1666487"/>
            <a:ext cx="480060" cy="4383792"/>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432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Our Partnerships</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7</a:t>
            </a:fld>
            <a:endParaRPr lang="en-ZA"/>
          </a:p>
        </p:txBody>
      </p:sp>
      <p:sp>
        <p:nvSpPr>
          <p:cNvPr id="9" name="Rectangle: Rounded Corners 8">
            <a:extLst>
              <a:ext uri="{FF2B5EF4-FFF2-40B4-BE49-F238E27FC236}">
                <a16:creationId xmlns:a16="http://schemas.microsoft.com/office/drawing/2014/main" id="{8265A293-9FC4-CF9E-6D3C-9E387EF72F42}"/>
              </a:ext>
            </a:extLst>
          </p:cNvPr>
          <p:cNvSpPr/>
          <p:nvPr/>
        </p:nvSpPr>
        <p:spPr>
          <a:xfrm>
            <a:off x="599405" y="5014386"/>
            <a:ext cx="4868016" cy="1064137"/>
          </a:xfrm>
          <a:prstGeom prst="roundRect">
            <a:avLst>
              <a:gd name="adj" fmla="val 11543"/>
            </a:avLst>
          </a:prstGeom>
          <a:solidFill>
            <a:schemeClr val="bg2"/>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EA5628">
                  <a:lumMod val="20000"/>
                  <a:lumOff val="80000"/>
                </a:srgbClr>
              </a:solidFill>
              <a:effectLst>
                <a:outerShdw blurRad="38100" dist="38100" dir="2700000" algn="tl">
                  <a:srgbClr val="000000">
                    <a:alpha val="43137"/>
                  </a:srgbClr>
                </a:outerShdw>
              </a:effectLst>
              <a:uLnTx/>
              <a:uFillTx/>
              <a:latin typeface="Helvetica"/>
              <a:ea typeface="+mn-ea"/>
              <a:cs typeface="+mn-cs"/>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EA5628">
                  <a:lumMod val="20000"/>
                  <a:lumOff val="80000"/>
                </a:srgbClr>
              </a:solidFill>
              <a:effectLst>
                <a:outerShdw blurRad="38100" dist="38100" dir="2700000" algn="tl">
                  <a:srgbClr val="000000">
                    <a:alpha val="43137"/>
                  </a:srgbClr>
                </a:outerShdw>
              </a:effectLst>
              <a:uLnTx/>
              <a:uFillTx/>
              <a:latin typeface="Helvetica"/>
              <a:ea typeface="+mn-ea"/>
              <a:cs typeface="+mn-cs"/>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a:ln>
                <a:noFill/>
              </a:ln>
              <a:solidFill>
                <a:srgbClr val="EA5628">
                  <a:lumMod val="20000"/>
                  <a:lumOff val="80000"/>
                </a:srgbClr>
              </a:solidFill>
              <a:effectLst>
                <a:outerShdw blurRad="38100" dist="38100" dir="2700000" algn="tl">
                  <a:srgbClr val="000000">
                    <a:alpha val="43137"/>
                  </a:srgbClr>
                </a:outerShdw>
              </a:effectLst>
              <a:uLnTx/>
              <a:uFillTx/>
              <a:latin typeface="Helvetica"/>
              <a:ea typeface="+mn-ea"/>
              <a:cs typeface="+mn-cs"/>
            </a:endParaRPr>
          </a:p>
        </p:txBody>
      </p:sp>
      <p:sp>
        <p:nvSpPr>
          <p:cNvPr id="10" name="TextBox 9">
            <a:extLst>
              <a:ext uri="{FF2B5EF4-FFF2-40B4-BE49-F238E27FC236}">
                <a16:creationId xmlns:a16="http://schemas.microsoft.com/office/drawing/2014/main" id="{9BAA7B04-3AF6-3CE4-7616-C48F55EC287F}"/>
              </a:ext>
            </a:extLst>
          </p:cNvPr>
          <p:cNvSpPr txBox="1"/>
          <p:nvPr/>
        </p:nvSpPr>
        <p:spPr>
          <a:xfrm>
            <a:off x="1401421" y="5396510"/>
            <a:ext cx="3201059" cy="369332"/>
          </a:xfrm>
          <a:prstGeom prst="rect">
            <a:avLst/>
          </a:prstGeom>
          <a:noFill/>
        </p:spPr>
        <p:txBody>
          <a:bodyPr wrap="square" rtlCol="0" anchor="ctr">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effectLst/>
                <a:uLnTx/>
                <a:uFillTx/>
                <a:latin typeface="Montserrat" panose="00000500000000000000" pitchFamily="2" charset="0"/>
              </a:rPr>
              <a:t>Technology Partnerships</a:t>
            </a:r>
          </a:p>
        </p:txBody>
      </p:sp>
      <p:pic>
        <p:nvPicPr>
          <p:cNvPr id="11" name="Graphic 10">
            <a:extLst>
              <a:ext uri="{FF2B5EF4-FFF2-40B4-BE49-F238E27FC236}">
                <a16:creationId xmlns:a16="http://schemas.microsoft.com/office/drawing/2014/main" id="{1616C74D-E600-57B9-02DB-040F0548DA8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939" y="5346341"/>
            <a:ext cx="506088" cy="480000"/>
          </a:xfrm>
          <a:prstGeom prst="rect">
            <a:avLst/>
          </a:prstGeom>
        </p:spPr>
      </p:pic>
      <p:pic>
        <p:nvPicPr>
          <p:cNvPr id="13" name="Picture 2" descr="Apple, logo Icon in Vector Logo">
            <a:extLst>
              <a:ext uri="{FF2B5EF4-FFF2-40B4-BE49-F238E27FC236}">
                <a16:creationId xmlns:a16="http://schemas.microsoft.com/office/drawing/2014/main" id="{71B8295A-2AA0-459D-E4C3-359CF04312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7666035" y="1941978"/>
            <a:ext cx="1482430" cy="703007"/>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15176B8-FF8E-8D51-4BD5-CF017F6D6E3A}"/>
              </a:ext>
            </a:extLst>
          </p:cNvPr>
          <p:cNvSpPr/>
          <p:nvPr/>
        </p:nvSpPr>
        <p:spPr>
          <a:xfrm>
            <a:off x="599404" y="2224279"/>
            <a:ext cx="5383291" cy="1115755"/>
          </a:xfrm>
          <a:prstGeom prst="roundRect">
            <a:avLst>
              <a:gd name="adj" fmla="val 11543"/>
            </a:avLst>
          </a:prstGeom>
          <a:solidFill>
            <a:schemeClr val="bg2"/>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p:txBody>
      </p:sp>
      <p:sp>
        <p:nvSpPr>
          <p:cNvPr id="16" name="TextBox 15">
            <a:extLst>
              <a:ext uri="{FF2B5EF4-FFF2-40B4-BE49-F238E27FC236}">
                <a16:creationId xmlns:a16="http://schemas.microsoft.com/office/drawing/2014/main" id="{5CE1D296-AC77-7996-499F-31A117112CCB}"/>
              </a:ext>
            </a:extLst>
          </p:cNvPr>
          <p:cNvSpPr txBox="1"/>
          <p:nvPr/>
        </p:nvSpPr>
        <p:spPr>
          <a:xfrm>
            <a:off x="1395961" y="2597490"/>
            <a:ext cx="3212571" cy="369332"/>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effectLst/>
                <a:uLnTx/>
                <a:uFillTx/>
                <a:latin typeface="Montserrat" panose="00000500000000000000" pitchFamily="2" charset="0"/>
              </a:rPr>
              <a:t>VAR Partnerships </a:t>
            </a:r>
          </a:p>
        </p:txBody>
      </p:sp>
      <p:pic>
        <p:nvPicPr>
          <p:cNvPr id="17" name="Graphic 16">
            <a:extLst>
              <a:ext uri="{FF2B5EF4-FFF2-40B4-BE49-F238E27FC236}">
                <a16:creationId xmlns:a16="http://schemas.microsoft.com/office/drawing/2014/main" id="{A97CFA4C-6351-E1B9-43D2-EFE33DCFAC9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1800" y="2510018"/>
            <a:ext cx="573858" cy="544277"/>
          </a:xfrm>
          <a:prstGeom prst="rect">
            <a:avLst/>
          </a:prstGeom>
        </p:spPr>
      </p:pic>
      <p:pic>
        <p:nvPicPr>
          <p:cNvPr id="21" name="Picture 2" descr="Metaswitch logo images">
            <a:extLst>
              <a:ext uri="{FF2B5EF4-FFF2-40B4-BE49-F238E27FC236}">
                <a16:creationId xmlns:a16="http://schemas.microsoft.com/office/drawing/2014/main" id="{B7F3B2A1-4E32-E532-BF0E-5B50E0EF189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971042" y="2801576"/>
            <a:ext cx="1605496" cy="239068"/>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4" descr="Microsoft Logo: valor, história, PNG">
            <a:extLst>
              <a:ext uri="{FF2B5EF4-FFF2-40B4-BE49-F238E27FC236}">
                <a16:creationId xmlns:a16="http://schemas.microsoft.com/office/drawing/2014/main" id="{A7990E57-A67B-F5C2-3B1F-AEEDDA48D2A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29079" b="29704"/>
          <a:stretch/>
        </p:blipFill>
        <p:spPr bwMode="auto">
          <a:xfrm>
            <a:off x="8137880" y="2738935"/>
            <a:ext cx="1652888" cy="363465"/>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3" name="Picture 2" descr="Oasis Smart Sim - Circle | Full Size PNG Download | SeekPNG">
            <a:extLst>
              <a:ext uri="{FF2B5EF4-FFF2-40B4-BE49-F238E27FC236}">
                <a16:creationId xmlns:a16="http://schemas.microsoft.com/office/drawing/2014/main" id="{E8F4A37D-0F6A-546E-032A-21A4050EF9A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126301" y="5117510"/>
            <a:ext cx="1388302" cy="448817"/>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14F6D517-0F0F-D088-2DA4-CAE21A3BDBC5}"/>
              </a:ext>
            </a:extLst>
          </p:cNvPr>
          <p:cNvSpPr/>
          <p:nvPr/>
        </p:nvSpPr>
        <p:spPr>
          <a:xfrm>
            <a:off x="599404" y="3623299"/>
            <a:ext cx="5383292" cy="1115755"/>
          </a:xfrm>
          <a:prstGeom prst="roundRect">
            <a:avLst>
              <a:gd name="adj" fmla="val 11543"/>
            </a:avLst>
          </a:prstGeom>
          <a:solidFill>
            <a:schemeClr val="bg2"/>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sng"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a:ln>
                <a:noFill/>
              </a:ln>
              <a:solidFill>
                <a:srgbClr val="B1ADD3"/>
              </a:solidFill>
              <a:effectLst>
                <a:outerShdw blurRad="38100" dist="38100" dir="2700000" algn="tl">
                  <a:srgbClr val="000000">
                    <a:alpha val="43137"/>
                  </a:srgbClr>
                </a:outerShdw>
              </a:effectLst>
              <a:uLnTx/>
              <a:uFillTx/>
              <a:latin typeface="Montserrat" panose="00000500000000000000" pitchFamily="2" charset="0"/>
            </a:endParaRPr>
          </a:p>
        </p:txBody>
      </p:sp>
      <p:sp>
        <p:nvSpPr>
          <p:cNvPr id="25" name="TextBox 24">
            <a:extLst>
              <a:ext uri="{FF2B5EF4-FFF2-40B4-BE49-F238E27FC236}">
                <a16:creationId xmlns:a16="http://schemas.microsoft.com/office/drawing/2014/main" id="{9F39D7CA-A040-1E0C-3576-1F7915D885A7}"/>
              </a:ext>
            </a:extLst>
          </p:cNvPr>
          <p:cNvSpPr txBox="1"/>
          <p:nvPr/>
        </p:nvSpPr>
        <p:spPr>
          <a:xfrm>
            <a:off x="1395961" y="3956820"/>
            <a:ext cx="3212571" cy="369332"/>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effectLst/>
                <a:uLnTx/>
                <a:uFillTx/>
                <a:latin typeface="Montserrat" panose="00000500000000000000" pitchFamily="2" charset="0"/>
              </a:rPr>
              <a:t>OEM Partnerships</a:t>
            </a:r>
          </a:p>
        </p:txBody>
      </p:sp>
      <p:pic>
        <p:nvPicPr>
          <p:cNvPr id="26" name="Graphic 25">
            <a:extLst>
              <a:ext uri="{FF2B5EF4-FFF2-40B4-BE49-F238E27FC236}">
                <a16:creationId xmlns:a16="http://schemas.microsoft.com/office/drawing/2014/main" id="{11D0FC2D-101D-5C25-5EE2-459CD556A3D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3939" y="3814854"/>
            <a:ext cx="719101" cy="682033"/>
          </a:xfrm>
          <a:prstGeom prst="rect">
            <a:avLst/>
          </a:prstGeom>
        </p:spPr>
      </p:pic>
      <p:pic>
        <p:nvPicPr>
          <p:cNvPr id="27" name="Picture 10" descr="Enterprise Cloud Company: Nutanix Leadership &amp; Vision">
            <a:extLst>
              <a:ext uri="{FF2B5EF4-FFF2-40B4-BE49-F238E27FC236}">
                <a16:creationId xmlns:a16="http://schemas.microsoft.com/office/drawing/2014/main" id="{509B216A-22F8-2F02-2882-D04050114BF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410996" y="4778762"/>
            <a:ext cx="1593116" cy="185464"/>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8" name="Picture 27" descr="Logo&#10;&#10;Description automatically generated">
            <a:extLst>
              <a:ext uri="{FF2B5EF4-FFF2-40B4-BE49-F238E27FC236}">
                <a16:creationId xmlns:a16="http://schemas.microsoft.com/office/drawing/2014/main" id="{07466E04-8A28-62ED-99C0-A1B52872B570}"/>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033258" y="4755603"/>
            <a:ext cx="1720979" cy="231782"/>
          </a:xfrm>
          <a:prstGeom prst="rect">
            <a:avLst/>
          </a:prstGeom>
          <a:effectLst>
            <a:outerShdw blurRad="50800" dist="38100" dir="2700000" algn="tl" rotWithShape="0">
              <a:prstClr val="black">
                <a:alpha val="20000"/>
              </a:prstClr>
            </a:outerShdw>
          </a:effectLst>
        </p:spPr>
      </p:pic>
      <p:pic>
        <p:nvPicPr>
          <p:cNvPr id="29" name="Picture 28" descr="A pumpkin with a face carved in it&#10;&#10;Description automatically generated with low confidence">
            <a:extLst>
              <a:ext uri="{FF2B5EF4-FFF2-40B4-BE49-F238E27FC236}">
                <a16:creationId xmlns:a16="http://schemas.microsoft.com/office/drawing/2014/main" id="{91B6199D-EEF6-4037-02F4-FC836A4E8BCD}"/>
              </a:ext>
            </a:extLst>
          </p:cNvPr>
          <p:cNvPicPr>
            <a:picLocks noChangeAspect="1"/>
          </p:cNvPicPr>
          <p:nvPr/>
        </p:nvPicPr>
        <p:blipFill>
          <a:blip r:embed="rId15">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a:ext>
            </a:extLst>
          </a:blip>
          <a:stretch>
            <a:fillRect/>
          </a:stretch>
        </p:blipFill>
        <p:spPr>
          <a:xfrm>
            <a:off x="10104494" y="3911161"/>
            <a:ext cx="1645872" cy="526379"/>
          </a:xfrm>
          <a:prstGeom prst="rect">
            <a:avLst/>
          </a:prstGeom>
          <a:effectLst>
            <a:outerShdw blurRad="50800" dist="38100" dir="2700000" algn="tl" rotWithShape="0">
              <a:prstClr val="black">
                <a:alpha val="20000"/>
              </a:prstClr>
            </a:outerShdw>
          </a:effectLst>
        </p:spPr>
      </p:pic>
      <p:sp>
        <p:nvSpPr>
          <p:cNvPr id="30" name="Content Placeholder 11">
            <a:extLst>
              <a:ext uri="{FF2B5EF4-FFF2-40B4-BE49-F238E27FC236}">
                <a16:creationId xmlns:a16="http://schemas.microsoft.com/office/drawing/2014/main" id="{630D3680-A088-4100-B5EB-61767B16981F}"/>
              </a:ext>
            </a:extLst>
          </p:cNvPr>
          <p:cNvSpPr>
            <a:spLocks noGrp="1"/>
          </p:cNvSpPr>
          <p:nvPr>
            <p:ph idx="1"/>
          </p:nvPr>
        </p:nvSpPr>
        <p:spPr>
          <a:xfrm>
            <a:off x="599404" y="1341438"/>
            <a:ext cx="10515600" cy="769651"/>
          </a:xfrm>
        </p:spPr>
        <p:txBody>
          <a:bodyPr>
            <a:normAutofit/>
          </a:bodyPr>
          <a:lstStyle/>
          <a:p>
            <a:pPr marL="0" indent="0">
              <a:buNone/>
            </a:pPr>
            <a:r>
              <a:rPr lang="en-US" sz="1600"/>
              <a:t>Our relationships with leading value-added resellers (VAR), manufacturers (OEM), and technology partners ensure we remain ahead of the curve and the products are ready for the future.</a:t>
            </a:r>
          </a:p>
          <a:p>
            <a:endParaRPr lang="pt-PT" sz="1600"/>
          </a:p>
        </p:txBody>
      </p:sp>
      <p:pic>
        <p:nvPicPr>
          <p:cNvPr id="31" name="Picture 2" descr="Free Download Samsung Logo in SVG, PNG, JPG, EPS, AI Formats">
            <a:extLst>
              <a:ext uri="{FF2B5EF4-FFF2-40B4-BE49-F238E27FC236}">
                <a16:creationId xmlns:a16="http://schemas.microsoft.com/office/drawing/2014/main" id="{AC7E72D6-A5C6-3683-A25E-58B6C5655FCC}"/>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41982" b="42337"/>
          <a:stretch/>
        </p:blipFill>
        <p:spPr bwMode="auto">
          <a:xfrm>
            <a:off x="9248860" y="2171149"/>
            <a:ext cx="1771930" cy="263529"/>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34497F19-EC8C-6CDB-FDDC-253620D5A564}"/>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089155" y="3146930"/>
            <a:ext cx="1395551" cy="576151"/>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937BD2C9-747F-46AD-8609-74DC6586A78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96157" y="3941918"/>
            <a:ext cx="1683339" cy="521601"/>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67F27E49-E770-84DC-B5BB-6B8BD746E46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47775" y="3206563"/>
            <a:ext cx="1638318" cy="622154"/>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857B784F-7E48-DA36-7337-AFDEE91A30F8}"/>
              </a:ext>
            </a:extLst>
          </p:cNvPr>
          <p:cNvPicPr>
            <a:picLocks noChangeAspect="1" noChangeArrowheads="1"/>
          </p:cNvPicPr>
          <p:nvPr/>
        </p:nvPicPr>
        <p:blipFill rotWithShape="1">
          <a:blip r:embed="rId2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821" t="34684" r="6338" b="34341"/>
          <a:stretch/>
        </p:blipFill>
        <p:spPr bwMode="auto">
          <a:xfrm>
            <a:off x="9736927" y="5730962"/>
            <a:ext cx="897785" cy="3356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DD06AD36-2767-92A1-B728-3CDB4FC97F9F}"/>
              </a:ext>
            </a:extLst>
          </p:cNvPr>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2393" y="5713883"/>
            <a:ext cx="1286467" cy="3356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1CB8408F-E909-EDDA-E99F-658BBE656ED2}"/>
              </a:ext>
            </a:extLst>
          </p:cNvPr>
          <p:cNvPicPr>
            <a:picLocks noChangeAspect="1" noChangeArrowheads="1"/>
          </p:cNvPicPr>
          <p:nvPr/>
        </p:nvPicPr>
        <p:blipFill rotWithShape="1">
          <a:blip r:embed="rId2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24648" b="24604"/>
          <a:stretch/>
        </p:blipFill>
        <p:spPr bwMode="auto">
          <a:xfrm>
            <a:off x="8299727" y="5104995"/>
            <a:ext cx="1576652" cy="421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Close-up of hands shaking&#10;&#10;Description automatically generated">
            <a:extLst>
              <a:ext uri="{FF2B5EF4-FFF2-40B4-BE49-F238E27FC236}">
                <a16:creationId xmlns:a16="http://schemas.microsoft.com/office/drawing/2014/main" id="{5B48695D-B772-C88F-B380-3178A7E7323F}"/>
              </a:ext>
            </a:extLst>
          </p:cNvPr>
          <p:cNvPicPr>
            <a:picLocks noChangeAspect="1"/>
          </p:cNvPicPr>
          <p:nvPr/>
        </p:nvPicPr>
        <p:blipFill rotWithShape="1">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a:ext>
            </a:extLst>
          </a:blip>
          <a:srcRect/>
          <a:stretch/>
        </p:blipFill>
        <p:spPr>
          <a:xfrm rot="21274361">
            <a:off x="3951473" y="2021154"/>
            <a:ext cx="4082474" cy="4196303"/>
          </a:xfrm>
          <a:prstGeom prst="ellipse">
            <a:avLst/>
          </a:prstGeom>
        </p:spPr>
      </p:pic>
    </p:spTree>
    <p:extLst>
      <p:ext uri="{BB962C8B-B14F-4D97-AF65-F5344CB8AC3E}">
        <p14:creationId xmlns:p14="http://schemas.microsoft.com/office/powerpoint/2010/main" val="282023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E6DF34ED-2B11-844E-9BA0-9C6A680866DF}"/>
              </a:ext>
            </a:extLst>
          </p:cNvPr>
          <p:cNvSpPr>
            <a:spLocks/>
          </p:cNvSpPr>
          <p:nvPr/>
        </p:nvSpPr>
        <p:spPr>
          <a:xfrm>
            <a:off x="-76200" y="1666488"/>
            <a:ext cx="12268200" cy="4236472"/>
          </a:xfrm>
          <a:prstGeom prst="rect">
            <a:avLst/>
          </a:prstGeom>
          <a:solidFill>
            <a:schemeClr val="tx2">
              <a:alpha val="25000"/>
            </a:schemeClr>
          </a:solidFill>
        </p:spPr>
        <p:txBody>
          <a:bodyPr/>
          <a:lstStyle/>
          <a:p>
            <a:endParaRPr lang="en-GB"/>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Delivering Seamless Experiences On Any Device</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8</a:t>
            </a:fld>
            <a:endParaRPr lang="en-ZA"/>
          </a:p>
        </p:txBody>
      </p:sp>
      <p:sp>
        <p:nvSpPr>
          <p:cNvPr id="9" name="Content Placeholder 13">
            <a:extLst>
              <a:ext uri="{FF2B5EF4-FFF2-40B4-BE49-F238E27FC236}">
                <a16:creationId xmlns:a16="http://schemas.microsoft.com/office/drawing/2014/main" id="{A9A601F4-5DE6-7AB5-04BC-F56E11C3931B}"/>
              </a:ext>
            </a:extLst>
          </p:cNvPr>
          <p:cNvSpPr txBox="1">
            <a:spLocks/>
          </p:cNvSpPr>
          <p:nvPr/>
        </p:nvSpPr>
        <p:spPr>
          <a:xfrm>
            <a:off x="526474" y="1957713"/>
            <a:ext cx="6626165" cy="3670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pt-PT" sz="1800" kern="1200">
                <a:solidFill>
                  <a:schemeClr val="tx1"/>
                </a:solidFill>
                <a:latin typeface="Helvetica Light" panose="020B0403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PT" sz="1400" kern="1200">
                <a:solidFill>
                  <a:schemeClr val="tx1"/>
                </a:solidFill>
                <a:latin typeface="Helvetica Light" panose="020B0403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PT" sz="1400" kern="1200">
                <a:solidFill>
                  <a:schemeClr val="tx1"/>
                </a:solidFill>
                <a:latin typeface="Helvetica Light" panose="020B0403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PT" sz="1100" kern="1200">
                <a:solidFill>
                  <a:schemeClr val="tx1"/>
                </a:solidFill>
                <a:latin typeface="Helvetica Light" panose="020B0403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PT" sz="1100" kern="1200">
                <a:solidFill>
                  <a:schemeClr val="tx1"/>
                </a:solidFill>
                <a:latin typeface="Helvetica Light" panose="020B0403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a:solidFill>
                  <a:schemeClr val="bg1"/>
                </a:solidFill>
                <a:latin typeface="Montserrat" panose="00000500000000000000" pitchFamily="2" charset="0"/>
              </a:rPr>
              <a:t>We are experts at delivering end-to-end integrated device solutions. We offer a suite of highly-focused solutions that can be taken individually or combined, all of which will deliver huge benefits to your business, both in terms of cost savings, customer satisfaction and retention.</a:t>
            </a:r>
          </a:p>
          <a:p>
            <a:pPr marL="0" indent="0">
              <a:lnSpc>
                <a:spcPct val="150000"/>
              </a:lnSpc>
              <a:buNone/>
            </a:pPr>
            <a:r>
              <a:rPr lang="en-GB" sz="1600" b="0" i="0" u="none" strike="noStrike" cap="none">
                <a:solidFill>
                  <a:schemeClr val="bg1"/>
                </a:solidFill>
                <a:latin typeface="Montserrat" panose="00000500000000000000" pitchFamily="2" charset="0"/>
                <a:ea typeface="Roboto"/>
                <a:cs typeface="Roboto"/>
                <a:sym typeface="Roboto"/>
              </a:rPr>
              <a:t>Our product ecosystem creates a seamless customer experience for all devices connecting to your network and includes a range of Modules covering your Mobile, Broadband/IoT and Subscriber needs</a:t>
            </a:r>
            <a:endParaRPr lang="en-GB" sz="2400">
              <a:solidFill>
                <a:schemeClr val="bg1"/>
              </a:solidFill>
              <a:latin typeface="Montserrat" panose="00000500000000000000" pitchFamily="2" charset="0"/>
            </a:endParaRPr>
          </a:p>
        </p:txBody>
      </p:sp>
      <p:grpSp>
        <p:nvGrpSpPr>
          <p:cNvPr id="25" name="Group 24">
            <a:extLst>
              <a:ext uri="{FF2B5EF4-FFF2-40B4-BE49-F238E27FC236}">
                <a16:creationId xmlns:a16="http://schemas.microsoft.com/office/drawing/2014/main" id="{2C3AD101-FD5C-8B6A-55CC-3AB645875529}"/>
              </a:ext>
            </a:extLst>
          </p:cNvPr>
          <p:cNvGrpSpPr/>
          <p:nvPr/>
        </p:nvGrpSpPr>
        <p:grpSpPr>
          <a:xfrm>
            <a:off x="7123588" y="1940112"/>
            <a:ext cx="5097463" cy="3706128"/>
            <a:chOff x="6256335" y="1570575"/>
            <a:chExt cx="5097463" cy="3706128"/>
          </a:xfrm>
        </p:grpSpPr>
        <p:sp>
          <p:nvSpPr>
            <p:cNvPr id="26" name="Rectangle 25">
              <a:extLst>
                <a:ext uri="{FF2B5EF4-FFF2-40B4-BE49-F238E27FC236}">
                  <a16:creationId xmlns:a16="http://schemas.microsoft.com/office/drawing/2014/main" id="{A32B5B6D-191F-4A26-2EAC-1C1C557E04B1}"/>
                </a:ext>
              </a:extLst>
            </p:cNvPr>
            <p:cNvSpPr/>
            <p:nvPr/>
          </p:nvSpPr>
          <p:spPr>
            <a:xfrm>
              <a:off x="6628527" y="4212378"/>
              <a:ext cx="4725271" cy="1061386"/>
            </a:xfrm>
            <a:prstGeom prst="rect">
              <a:avLst/>
            </a:prstGeom>
            <a:gradFill>
              <a:gsLst>
                <a:gs pos="0">
                  <a:srgbClr val="46AEA4">
                    <a:lumMod val="20000"/>
                    <a:lumOff val="80000"/>
                  </a:srgbClr>
                </a:gs>
                <a:gs pos="100000">
                  <a:sysClr val="window" lastClr="FFFFFF"/>
                </a:gs>
              </a:gsLst>
              <a:lin ang="0" scaled="0"/>
            </a:gradFill>
            <a:ln w="12700" cap="flat" cmpd="sng" algn="ctr">
              <a:noFill/>
              <a:prstDash val="solid"/>
              <a:miter lim="800000"/>
            </a:ln>
            <a:effectLst/>
          </p:spPr>
          <p:txBody>
            <a:bodyPr lIns="9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Montserrat" panose="00000500000000000000" pitchFamily="2" charset="0"/>
                  <a:ea typeface="Roboto"/>
                  <a:cs typeface="Roboto"/>
                  <a:sym typeface="Roboto"/>
                </a:rPr>
                <a:t>Subscriber Management</a:t>
              </a:r>
              <a:endParaRPr kumimoji="0" lang="en-GB" sz="4000" b="1" i="0" u="none" strike="noStrike" kern="0" cap="none" spc="0" normalizeH="0" baseline="0" noProof="0">
                <a:ln>
                  <a:noFill/>
                </a:ln>
                <a:effectLst/>
                <a:uLnTx/>
                <a:uFillTx/>
                <a:latin typeface="Montserrat" panose="00000500000000000000" pitchFamily="2" charset="0"/>
              </a:endParaRPr>
            </a:p>
          </p:txBody>
        </p:sp>
        <p:sp>
          <p:nvSpPr>
            <p:cNvPr id="27" name="Rectangle 26">
              <a:extLst>
                <a:ext uri="{FF2B5EF4-FFF2-40B4-BE49-F238E27FC236}">
                  <a16:creationId xmlns:a16="http://schemas.microsoft.com/office/drawing/2014/main" id="{3EDC471E-8A32-5A26-D172-20326530EAD0}"/>
                </a:ext>
              </a:extLst>
            </p:cNvPr>
            <p:cNvSpPr/>
            <p:nvPr/>
          </p:nvSpPr>
          <p:spPr>
            <a:xfrm>
              <a:off x="6628527" y="2911544"/>
              <a:ext cx="4725271" cy="1061386"/>
            </a:xfrm>
            <a:prstGeom prst="rect">
              <a:avLst/>
            </a:prstGeom>
            <a:gradFill>
              <a:gsLst>
                <a:gs pos="0">
                  <a:srgbClr val="BCDEE6"/>
                </a:gs>
                <a:gs pos="100000">
                  <a:sysClr val="window" lastClr="FFFFFF"/>
                </a:gs>
              </a:gsLst>
              <a:lin ang="0" scaled="0"/>
            </a:gradFill>
            <a:ln w="12700" cap="flat" cmpd="sng" algn="ctr">
              <a:noFill/>
              <a:prstDash val="solid"/>
              <a:miter lim="800000"/>
            </a:ln>
            <a:effectLst/>
          </p:spPr>
          <p:txBody>
            <a:bodyPr lIns="9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Montserrat" panose="00000500000000000000" pitchFamily="2" charset="0"/>
                  <a:ea typeface="Roboto"/>
                  <a:cs typeface="Roboto"/>
                  <a:sym typeface="Roboto"/>
                </a:rPr>
                <a:t>Broadband &amp; IoT</a:t>
              </a:r>
            </a:p>
          </p:txBody>
        </p:sp>
        <p:sp>
          <p:nvSpPr>
            <p:cNvPr id="28" name="Rectangle 27">
              <a:extLst>
                <a:ext uri="{FF2B5EF4-FFF2-40B4-BE49-F238E27FC236}">
                  <a16:creationId xmlns:a16="http://schemas.microsoft.com/office/drawing/2014/main" id="{9942019C-AE44-FF15-60B2-902DE8F84E99}"/>
                </a:ext>
              </a:extLst>
            </p:cNvPr>
            <p:cNvSpPr/>
            <p:nvPr/>
          </p:nvSpPr>
          <p:spPr>
            <a:xfrm>
              <a:off x="6628527" y="1570575"/>
              <a:ext cx="4725271" cy="1061386"/>
            </a:xfrm>
            <a:prstGeom prst="rect">
              <a:avLst/>
            </a:prstGeom>
            <a:gradFill>
              <a:gsLst>
                <a:gs pos="0">
                  <a:srgbClr val="3563AD">
                    <a:lumMod val="40000"/>
                    <a:lumOff val="60000"/>
                  </a:srgbClr>
                </a:gs>
                <a:gs pos="100000">
                  <a:sysClr val="window" lastClr="FFFFFF"/>
                </a:gs>
              </a:gsLst>
              <a:lin ang="0" scaled="0"/>
            </a:gradFill>
            <a:ln w="12700" cap="flat" cmpd="sng" algn="ctr">
              <a:noFill/>
              <a:prstDash val="solid"/>
              <a:miter lim="800000"/>
            </a:ln>
            <a:effectLst/>
          </p:spPr>
          <p:txBody>
            <a:bodyPr lIns="9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Montserrat" panose="00000500000000000000" pitchFamily="2" charset="0"/>
                  <a:ea typeface="Roboto"/>
                  <a:cs typeface="Roboto"/>
                  <a:sym typeface="Roboto"/>
                </a:rPr>
                <a:t>Mobile &amp; Wearables</a:t>
              </a:r>
            </a:p>
          </p:txBody>
        </p:sp>
        <p:sp>
          <p:nvSpPr>
            <p:cNvPr id="29" name="Rectangle: Rounded Corners 28">
              <a:extLst>
                <a:ext uri="{FF2B5EF4-FFF2-40B4-BE49-F238E27FC236}">
                  <a16:creationId xmlns:a16="http://schemas.microsoft.com/office/drawing/2014/main" id="{A724E759-B758-0B2E-56D7-A8A1BEF677BC}"/>
                </a:ext>
              </a:extLst>
            </p:cNvPr>
            <p:cNvSpPr/>
            <p:nvPr/>
          </p:nvSpPr>
          <p:spPr>
            <a:xfrm>
              <a:off x="6256335" y="1570575"/>
              <a:ext cx="1061386" cy="1061386"/>
            </a:xfrm>
            <a:prstGeom prst="roundRect">
              <a:avLst>
                <a:gd name="adj" fmla="val 17593"/>
              </a:avLst>
            </a:prstGeom>
            <a:solidFill>
              <a:srgbClr val="3563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ontserrat" panose="00000500000000000000" pitchFamily="2" charset="0"/>
              </a:endParaRPr>
            </a:p>
          </p:txBody>
        </p:sp>
        <p:sp>
          <p:nvSpPr>
            <p:cNvPr id="30" name="Rectangle: Rounded Corners 29">
              <a:extLst>
                <a:ext uri="{FF2B5EF4-FFF2-40B4-BE49-F238E27FC236}">
                  <a16:creationId xmlns:a16="http://schemas.microsoft.com/office/drawing/2014/main" id="{21136765-BEA2-C607-5722-D9FEAAAF022E}"/>
                </a:ext>
              </a:extLst>
            </p:cNvPr>
            <p:cNvSpPr/>
            <p:nvPr/>
          </p:nvSpPr>
          <p:spPr>
            <a:xfrm>
              <a:off x="6256335" y="2911544"/>
              <a:ext cx="1061386" cy="1061386"/>
            </a:xfrm>
            <a:prstGeom prst="roundRect">
              <a:avLst>
                <a:gd name="adj" fmla="val 17593"/>
              </a:avLst>
            </a:prstGeom>
            <a:solidFill>
              <a:srgbClr val="4094A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ontserrat" panose="00000500000000000000" pitchFamily="2" charset="0"/>
              </a:endParaRPr>
            </a:p>
          </p:txBody>
        </p:sp>
        <p:sp>
          <p:nvSpPr>
            <p:cNvPr id="31" name="Rectangle: Rounded Corners 30">
              <a:extLst>
                <a:ext uri="{FF2B5EF4-FFF2-40B4-BE49-F238E27FC236}">
                  <a16:creationId xmlns:a16="http://schemas.microsoft.com/office/drawing/2014/main" id="{52116507-8618-99DB-06CE-9F20D5E7EAB5}"/>
                </a:ext>
              </a:extLst>
            </p:cNvPr>
            <p:cNvSpPr/>
            <p:nvPr/>
          </p:nvSpPr>
          <p:spPr>
            <a:xfrm>
              <a:off x="6256335" y="4215317"/>
              <a:ext cx="1061386" cy="1061386"/>
            </a:xfrm>
            <a:prstGeom prst="roundRect">
              <a:avLst>
                <a:gd name="adj" fmla="val 17593"/>
              </a:avLst>
            </a:prstGeom>
            <a:solidFill>
              <a:srgbClr val="46AE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ontserrat" panose="00000500000000000000" pitchFamily="2" charset="0"/>
              </a:endParaRPr>
            </a:p>
          </p:txBody>
        </p:sp>
        <p:pic>
          <p:nvPicPr>
            <p:cNvPr id="32" name="Google Shape;375;p4" descr="Smart Phone with solid fill">
              <a:extLst>
                <a:ext uri="{FF2B5EF4-FFF2-40B4-BE49-F238E27FC236}">
                  <a16:creationId xmlns:a16="http://schemas.microsoft.com/office/drawing/2014/main" id="{2A9B2093-C74D-5BB6-B9F6-1ABBC880EA2E}"/>
                </a:ext>
              </a:extLst>
            </p:cNvPr>
            <p:cNvPicPr preferRelativeResize="0"/>
            <p:nvPr/>
          </p:nvPicPr>
          <p:blipFill rotWithShape="1">
            <a:blip r:embed="rId2">
              <a:alphaModFix/>
            </a:blip>
            <a:srcRect/>
            <a:stretch/>
          </p:blipFill>
          <p:spPr>
            <a:xfrm>
              <a:off x="6424906" y="1739146"/>
              <a:ext cx="724244" cy="724244"/>
            </a:xfrm>
            <a:prstGeom prst="rect">
              <a:avLst/>
            </a:prstGeom>
            <a:noFill/>
            <a:ln>
              <a:noFill/>
            </a:ln>
          </p:spPr>
        </p:pic>
        <p:pic>
          <p:nvPicPr>
            <p:cNvPr id="33" name="Google Shape;376;p4" descr="Wireless router with solid fill">
              <a:extLst>
                <a:ext uri="{FF2B5EF4-FFF2-40B4-BE49-F238E27FC236}">
                  <a16:creationId xmlns:a16="http://schemas.microsoft.com/office/drawing/2014/main" id="{66FCE77A-6D2C-30FB-18DA-64D60B6CCC00}"/>
                </a:ext>
              </a:extLst>
            </p:cNvPr>
            <p:cNvPicPr preferRelativeResize="0"/>
            <p:nvPr/>
          </p:nvPicPr>
          <p:blipFill rotWithShape="1">
            <a:blip r:embed="rId3">
              <a:alphaModFix/>
            </a:blip>
            <a:srcRect/>
            <a:stretch/>
          </p:blipFill>
          <p:spPr>
            <a:xfrm>
              <a:off x="6403725" y="3045697"/>
              <a:ext cx="766606" cy="766606"/>
            </a:xfrm>
            <a:prstGeom prst="rect">
              <a:avLst/>
            </a:prstGeom>
            <a:noFill/>
            <a:ln>
              <a:noFill/>
            </a:ln>
          </p:spPr>
        </p:pic>
        <p:pic>
          <p:nvPicPr>
            <p:cNvPr id="34" name="Google Shape;377;p4" descr="Group of men with solid fill">
              <a:extLst>
                <a:ext uri="{FF2B5EF4-FFF2-40B4-BE49-F238E27FC236}">
                  <a16:creationId xmlns:a16="http://schemas.microsoft.com/office/drawing/2014/main" id="{A304EA6A-3624-4855-86A1-89392050360F}"/>
                </a:ext>
              </a:extLst>
            </p:cNvPr>
            <p:cNvPicPr preferRelativeResize="0"/>
            <p:nvPr/>
          </p:nvPicPr>
          <p:blipFill rotWithShape="1">
            <a:blip r:embed="rId4">
              <a:alphaModFix/>
            </a:blip>
            <a:srcRect/>
            <a:stretch/>
          </p:blipFill>
          <p:spPr>
            <a:xfrm>
              <a:off x="6398809" y="4344554"/>
              <a:ext cx="776438" cy="776438"/>
            </a:xfrm>
            <a:prstGeom prst="rect">
              <a:avLst/>
            </a:prstGeom>
            <a:noFill/>
            <a:ln>
              <a:noFill/>
            </a:ln>
          </p:spPr>
        </p:pic>
      </p:grpSp>
    </p:spTree>
    <p:extLst>
      <p:ext uri="{BB962C8B-B14F-4D97-AF65-F5344CB8AC3E}">
        <p14:creationId xmlns:p14="http://schemas.microsoft.com/office/powerpoint/2010/main" val="136123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E6DF34ED-2B11-844E-9BA0-9C6A680866DF}"/>
              </a:ext>
            </a:extLst>
          </p:cNvPr>
          <p:cNvSpPr>
            <a:spLocks/>
          </p:cNvSpPr>
          <p:nvPr/>
        </p:nvSpPr>
        <p:spPr>
          <a:xfrm>
            <a:off x="-76200" y="1666488"/>
            <a:ext cx="12268200" cy="4324880"/>
          </a:xfrm>
          <a:prstGeom prst="rect">
            <a:avLst/>
          </a:prstGeom>
          <a:solidFill>
            <a:schemeClr val="tx2">
              <a:alpha val="25000"/>
            </a:schemeClr>
          </a:solidFill>
        </p:spPr>
        <p:txBody>
          <a:bodyPr/>
          <a:lstStyle/>
          <a:p>
            <a:endParaRPr lang="en-GB">
              <a:solidFill>
                <a:schemeClr val="bg1"/>
              </a:solidFill>
            </a:endParaRPr>
          </a:p>
        </p:txBody>
      </p:sp>
      <p:sp>
        <p:nvSpPr>
          <p:cNvPr id="12" name="Title 6">
            <a:extLst>
              <a:ext uri="{FF2B5EF4-FFF2-40B4-BE49-F238E27FC236}">
                <a16:creationId xmlns:a16="http://schemas.microsoft.com/office/drawing/2014/main" id="{AE323E2E-DB12-0E5F-A17F-67FE00F45A1A}"/>
              </a:ext>
            </a:extLst>
          </p:cNvPr>
          <p:cNvSpPr>
            <a:spLocks noGrp="1"/>
          </p:cNvSpPr>
          <p:nvPr>
            <p:ph type="title"/>
          </p:nvPr>
        </p:nvSpPr>
        <p:spPr>
          <a:xfrm>
            <a:off x="526475" y="365125"/>
            <a:ext cx="10515600" cy="976313"/>
          </a:xfrm>
        </p:spPr>
        <p:txBody>
          <a:bodyPr>
            <a:normAutofit/>
          </a:bodyPr>
          <a:lstStyle/>
          <a:p>
            <a:r>
              <a:rPr lang="en-GB" sz="2800"/>
              <a:t>Delivering Seamless Experiences On Any Device</a:t>
            </a:r>
          </a:p>
        </p:txBody>
      </p:sp>
      <p:sp>
        <p:nvSpPr>
          <p:cNvPr id="15" name="Date Placeholder 2">
            <a:extLst>
              <a:ext uri="{FF2B5EF4-FFF2-40B4-BE49-F238E27FC236}">
                <a16:creationId xmlns:a16="http://schemas.microsoft.com/office/drawing/2014/main" id="{B5AE588C-D251-14AC-5451-BEFE45C5DC9A}"/>
              </a:ext>
            </a:extLst>
          </p:cNvPr>
          <p:cNvSpPr txBox="1">
            <a:spLocks/>
          </p:cNvSpPr>
          <p:nvPr/>
        </p:nvSpPr>
        <p:spPr>
          <a:xfrm>
            <a:off x="306803" y="63563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endParaRPr lang="en-ZA"/>
          </a:p>
        </p:txBody>
      </p:sp>
      <p:sp>
        <p:nvSpPr>
          <p:cNvPr id="18" name="Date Placeholder 2">
            <a:extLst>
              <a:ext uri="{FF2B5EF4-FFF2-40B4-BE49-F238E27FC236}">
                <a16:creationId xmlns:a16="http://schemas.microsoft.com/office/drawing/2014/main" id="{9E7FB199-1472-18AC-438E-E8906910D306}"/>
              </a:ext>
            </a:extLst>
          </p:cNvPr>
          <p:cNvSpPr txBox="1">
            <a:spLocks/>
          </p:cNvSpPr>
          <p:nvPr/>
        </p:nvSpPr>
        <p:spPr>
          <a:xfrm>
            <a:off x="335217" y="6432551"/>
            <a:ext cx="1121697" cy="365125"/>
          </a:xfrm>
          <a:prstGeom prst="rect">
            <a:avLst/>
          </a:prstGeom>
        </p:spPr>
        <p:txBody>
          <a:bodyPr/>
          <a:ls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49" algn="l" defTabSz="914300" rtl="0" eaLnBrk="1" latinLnBrk="0" hangingPunct="1">
              <a:defRPr sz="1800" kern="1200">
                <a:solidFill>
                  <a:schemeClr val="tx1"/>
                </a:solidFill>
                <a:latin typeface="+mn-lt"/>
                <a:ea typeface="+mn-ea"/>
                <a:cs typeface="+mn-cs"/>
              </a:defRPr>
            </a:lvl4pPr>
            <a:lvl5pPr marL="1828599" algn="l" defTabSz="914300" rtl="0" eaLnBrk="1" latinLnBrk="0" hangingPunct="1">
              <a:defRPr sz="1800" kern="1200">
                <a:solidFill>
                  <a:schemeClr val="tx1"/>
                </a:solidFill>
                <a:latin typeface="+mn-lt"/>
                <a:ea typeface="+mn-ea"/>
                <a:cs typeface="+mn-cs"/>
              </a:defRPr>
            </a:lvl5pPr>
            <a:lvl6pPr marL="2285748" algn="l" defTabSz="914300" rtl="0" eaLnBrk="1" latinLnBrk="0" hangingPunct="1">
              <a:defRPr sz="1800" kern="1200">
                <a:solidFill>
                  <a:schemeClr val="tx1"/>
                </a:solidFill>
                <a:latin typeface="+mn-lt"/>
                <a:ea typeface="+mn-ea"/>
                <a:cs typeface="+mn-cs"/>
              </a:defRPr>
            </a:lvl6pPr>
            <a:lvl7pPr marL="2742898" algn="l" defTabSz="914300" rtl="0" eaLnBrk="1" latinLnBrk="0" hangingPunct="1">
              <a:defRPr sz="1800" kern="1200">
                <a:solidFill>
                  <a:schemeClr val="tx1"/>
                </a:solidFill>
                <a:latin typeface="+mn-lt"/>
                <a:ea typeface="+mn-ea"/>
                <a:cs typeface="+mn-cs"/>
              </a:defRPr>
            </a:lvl7pPr>
            <a:lvl8pPr marL="3200048" algn="l" defTabSz="914300" rtl="0" eaLnBrk="1" latinLnBrk="0" hangingPunct="1">
              <a:defRPr sz="1800" kern="1200">
                <a:solidFill>
                  <a:schemeClr val="tx1"/>
                </a:solidFill>
                <a:latin typeface="+mn-lt"/>
                <a:ea typeface="+mn-ea"/>
                <a:cs typeface="+mn-cs"/>
              </a:defRPr>
            </a:lvl8pPr>
            <a:lvl9pPr marL="3657197" algn="l" defTabSz="914300" rtl="0" eaLnBrk="1" latinLnBrk="0" hangingPunct="1">
              <a:defRPr sz="1800" kern="1200">
                <a:solidFill>
                  <a:schemeClr val="tx1"/>
                </a:solidFill>
                <a:latin typeface="+mn-lt"/>
                <a:ea typeface="+mn-ea"/>
                <a:cs typeface="+mn-cs"/>
              </a:defRPr>
            </a:lvl9pPr>
          </a:lstStyle>
          <a:p>
            <a:fld id="{10BF49B2-9643-4561-8B9A-7E6C1105AA5A}" type="datetime1">
              <a:rPr lang="en-ZA" sz="800" spc="290" smtClean="0">
                <a:solidFill>
                  <a:schemeClr val="bg1"/>
                </a:solidFill>
                <a:latin typeface="TT Firs Neue" panose="02000503030000020004" pitchFamily="2" charset="0"/>
              </a:rPr>
              <a:pPr/>
              <a:t>2024/03/15</a:t>
            </a:fld>
            <a:endParaRPr lang="en-ZA" sz="800" spc="290">
              <a:solidFill>
                <a:schemeClr val="bg1"/>
              </a:solidFill>
              <a:latin typeface="TT Firs Neue" panose="02000503030000020004" pitchFamily="2" charset="0"/>
            </a:endParaRPr>
          </a:p>
        </p:txBody>
      </p:sp>
      <p:sp>
        <p:nvSpPr>
          <p:cNvPr id="19" name="Footer Placeholder 3">
            <a:extLst>
              <a:ext uri="{FF2B5EF4-FFF2-40B4-BE49-F238E27FC236}">
                <a16:creationId xmlns:a16="http://schemas.microsoft.com/office/drawing/2014/main" id="{58B5D07B-D38B-2FD3-5EE0-8C5A08166FF3}"/>
              </a:ext>
            </a:extLst>
          </p:cNvPr>
          <p:cNvSpPr>
            <a:spLocks noGrp="1"/>
          </p:cNvSpPr>
          <p:nvPr>
            <p:ph type="ftr" sz="quarter" idx="11"/>
          </p:nvPr>
        </p:nvSpPr>
        <p:spPr>
          <a:xfrm>
            <a:off x="9139989" y="6356351"/>
            <a:ext cx="2162847" cy="365125"/>
          </a:xfrm>
        </p:spPr>
        <p:txBody>
          <a:bodyPr/>
          <a:lstStyle/>
          <a:p>
            <a:r>
              <a:rPr lang="en-GB"/>
              <a:t>www.wds-sicap.com</a:t>
            </a:r>
            <a:endParaRPr lang="en-ZA"/>
          </a:p>
        </p:txBody>
      </p:sp>
      <p:sp>
        <p:nvSpPr>
          <p:cNvPr id="20" name="Slide Number Placeholder 4">
            <a:extLst>
              <a:ext uri="{FF2B5EF4-FFF2-40B4-BE49-F238E27FC236}">
                <a16:creationId xmlns:a16="http://schemas.microsoft.com/office/drawing/2014/main" id="{3E4A22D1-9A6E-6B09-5664-413F8BD45E95}"/>
              </a:ext>
            </a:extLst>
          </p:cNvPr>
          <p:cNvSpPr>
            <a:spLocks noGrp="1"/>
          </p:cNvSpPr>
          <p:nvPr>
            <p:ph type="sldNum" sz="quarter" idx="12"/>
          </p:nvPr>
        </p:nvSpPr>
        <p:spPr>
          <a:xfrm>
            <a:off x="11302836" y="6356351"/>
            <a:ext cx="582356" cy="365125"/>
          </a:xfrm>
        </p:spPr>
        <p:txBody>
          <a:bodyPr/>
          <a:lstStyle/>
          <a:p>
            <a:fld id="{C596C863-CE89-4A8A-A154-1C3FBDC0AA6D}" type="slidenum">
              <a:rPr lang="en-ZA" smtClean="0"/>
              <a:pPr/>
              <a:t>9</a:t>
            </a:fld>
            <a:endParaRPr lang="en-ZA"/>
          </a:p>
        </p:txBody>
      </p:sp>
      <p:sp>
        <p:nvSpPr>
          <p:cNvPr id="9" name="Content Placeholder 13">
            <a:extLst>
              <a:ext uri="{FF2B5EF4-FFF2-40B4-BE49-F238E27FC236}">
                <a16:creationId xmlns:a16="http://schemas.microsoft.com/office/drawing/2014/main" id="{A9A601F4-5DE6-7AB5-04BC-F56E11C3931B}"/>
              </a:ext>
            </a:extLst>
          </p:cNvPr>
          <p:cNvSpPr txBox="1">
            <a:spLocks/>
          </p:cNvSpPr>
          <p:nvPr/>
        </p:nvSpPr>
        <p:spPr>
          <a:xfrm>
            <a:off x="526474" y="1772971"/>
            <a:ext cx="10934006" cy="10801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pt-PT" sz="1800" kern="1200">
                <a:solidFill>
                  <a:schemeClr val="tx1"/>
                </a:solidFill>
                <a:latin typeface="Helvetica Light" panose="020B040302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PT" sz="1400" kern="1200">
                <a:solidFill>
                  <a:schemeClr val="tx1"/>
                </a:solidFill>
                <a:latin typeface="Helvetica Light" panose="020B0403020202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PT" sz="1400" kern="1200">
                <a:solidFill>
                  <a:schemeClr val="tx1"/>
                </a:solidFill>
                <a:latin typeface="Helvetica Light" panose="020B0403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PT" sz="1100" kern="1200">
                <a:solidFill>
                  <a:schemeClr val="tx1"/>
                </a:solidFill>
                <a:latin typeface="Helvetica Light" panose="020B0403020202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PT" sz="1100" kern="1200">
                <a:solidFill>
                  <a:schemeClr val="tx1"/>
                </a:solidFill>
                <a:latin typeface="Helvetica Light" panose="020B0403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600">
                <a:solidFill>
                  <a:schemeClr val="bg1"/>
                </a:solidFill>
                <a:latin typeface="Montserrat" panose="00000500000000000000" pitchFamily="2" charset="0"/>
              </a:rPr>
              <a:t>These Modules enable operators to correctly detect, identify and provision devices attached to the network, perform deep analysis on the data generated and highlight potential Monetization opportunities for new revenue streams.</a:t>
            </a:r>
          </a:p>
        </p:txBody>
      </p:sp>
      <p:grpSp>
        <p:nvGrpSpPr>
          <p:cNvPr id="2" name="Group 1">
            <a:extLst>
              <a:ext uri="{FF2B5EF4-FFF2-40B4-BE49-F238E27FC236}">
                <a16:creationId xmlns:a16="http://schemas.microsoft.com/office/drawing/2014/main" id="{41D56522-ABC3-A600-17ED-ACAF9770398D}"/>
              </a:ext>
            </a:extLst>
          </p:cNvPr>
          <p:cNvGrpSpPr/>
          <p:nvPr/>
        </p:nvGrpSpPr>
        <p:grpSpPr>
          <a:xfrm>
            <a:off x="8695999" y="3100073"/>
            <a:ext cx="2031698" cy="2843884"/>
            <a:chOff x="9226296" y="2551636"/>
            <a:chExt cx="2462683" cy="3447159"/>
          </a:xfrm>
        </p:grpSpPr>
        <p:pic>
          <p:nvPicPr>
            <p:cNvPr id="4" name="Graphic 3">
              <a:extLst>
                <a:ext uri="{FF2B5EF4-FFF2-40B4-BE49-F238E27FC236}">
                  <a16:creationId xmlns:a16="http://schemas.microsoft.com/office/drawing/2014/main" id="{7CDCD287-BC6C-2B95-7E9D-DCE4EFAD888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9794"/>
            <a:stretch/>
          </p:blipFill>
          <p:spPr>
            <a:xfrm>
              <a:off x="9226296" y="2551636"/>
              <a:ext cx="2124748" cy="1754727"/>
            </a:xfrm>
            <a:prstGeom prst="rect">
              <a:avLst/>
            </a:prstGeom>
          </p:spPr>
        </p:pic>
        <p:grpSp>
          <p:nvGrpSpPr>
            <p:cNvPr id="5" name="Group 4">
              <a:extLst>
                <a:ext uri="{FF2B5EF4-FFF2-40B4-BE49-F238E27FC236}">
                  <a16:creationId xmlns:a16="http://schemas.microsoft.com/office/drawing/2014/main" id="{D8BFB604-BD2D-BAB7-FC03-640C231646E7}"/>
                </a:ext>
              </a:extLst>
            </p:cNvPr>
            <p:cNvGrpSpPr/>
            <p:nvPr/>
          </p:nvGrpSpPr>
          <p:grpSpPr>
            <a:xfrm>
              <a:off x="9383162" y="4313359"/>
              <a:ext cx="2305817" cy="1685436"/>
              <a:chOff x="9383162" y="4313359"/>
              <a:chExt cx="2305817" cy="1685436"/>
            </a:xfrm>
          </p:grpSpPr>
          <p:sp>
            <p:nvSpPr>
              <p:cNvPr id="6" name="TextBox 5">
                <a:extLst>
                  <a:ext uri="{FF2B5EF4-FFF2-40B4-BE49-F238E27FC236}">
                    <a16:creationId xmlns:a16="http://schemas.microsoft.com/office/drawing/2014/main" id="{2C7F8DE7-8DCD-ED68-0BBA-0C5765102BA9}"/>
                  </a:ext>
                </a:extLst>
              </p:cNvPr>
              <p:cNvSpPr txBox="1"/>
              <p:nvPr/>
            </p:nvSpPr>
            <p:spPr>
              <a:xfrm>
                <a:off x="9383162" y="4518339"/>
                <a:ext cx="2305817"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Use our expertise in technical operations to allow you to focus on what matters most</a:t>
                </a:r>
              </a:p>
            </p:txBody>
          </p:sp>
          <p:sp>
            <p:nvSpPr>
              <p:cNvPr id="7" name="TextBox 6">
                <a:extLst>
                  <a:ext uri="{FF2B5EF4-FFF2-40B4-BE49-F238E27FC236}">
                    <a16:creationId xmlns:a16="http://schemas.microsoft.com/office/drawing/2014/main" id="{E55939B5-8AC3-CB09-1BAF-0FC98F13A63A}"/>
                  </a:ext>
                </a:extLst>
              </p:cNvPr>
              <p:cNvSpPr txBox="1"/>
              <p:nvPr/>
            </p:nvSpPr>
            <p:spPr>
              <a:xfrm>
                <a:off x="9811504" y="4313359"/>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Support</a:t>
                </a:r>
              </a:p>
            </p:txBody>
          </p:sp>
        </p:grpSp>
      </p:grpSp>
      <p:grpSp>
        <p:nvGrpSpPr>
          <p:cNvPr id="8" name="Group 7">
            <a:extLst>
              <a:ext uri="{FF2B5EF4-FFF2-40B4-BE49-F238E27FC236}">
                <a16:creationId xmlns:a16="http://schemas.microsoft.com/office/drawing/2014/main" id="{9306A97C-47D7-0BDA-5F0C-F6E01892A7D2}"/>
              </a:ext>
            </a:extLst>
          </p:cNvPr>
          <p:cNvGrpSpPr/>
          <p:nvPr/>
        </p:nvGrpSpPr>
        <p:grpSpPr>
          <a:xfrm>
            <a:off x="6756132" y="3100073"/>
            <a:ext cx="1959977" cy="2848273"/>
            <a:chOff x="7050024" y="2551636"/>
            <a:chExt cx="2375748" cy="3452479"/>
          </a:xfrm>
        </p:grpSpPr>
        <p:pic>
          <p:nvPicPr>
            <p:cNvPr id="10" name="Graphic 9">
              <a:extLst>
                <a:ext uri="{FF2B5EF4-FFF2-40B4-BE49-F238E27FC236}">
                  <a16:creationId xmlns:a16="http://schemas.microsoft.com/office/drawing/2014/main" id="{651CD0AC-1E21-8975-7B69-C2C1B8889BA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9098" r="20293"/>
            <a:stretch/>
          </p:blipFill>
          <p:spPr>
            <a:xfrm>
              <a:off x="7050024" y="2551636"/>
              <a:ext cx="2167128" cy="1754727"/>
            </a:xfrm>
            <a:prstGeom prst="rect">
              <a:avLst/>
            </a:prstGeom>
          </p:spPr>
        </p:pic>
        <p:grpSp>
          <p:nvGrpSpPr>
            <p:cNvPr id="11" name="Group 10">
              <a:extLst>
                <a:ext uri="{FF2B5EF4-FFF2-40B4-BE49-F238E27FC236}">
                  <a16:creationId xmlns:a16="http://schemas.microsoft.com/office/drawing/2014/main" id="{48593DF8-337F-5278-09D2-B9BB01F699EC}"/>
                </a:ext>
              </a:extLst>
            </p:cNvPr>
            <p:cNvGrpSpPr/>
            <p:nvPr/>
          </p:nvGrpSpPr>
          <p:grpSpPr>
            <a:xfrm>
              <a:off x="7350067" y="4313358"/>
              <a:ext cx="2075705" cy="1690757"/>
              <a:chOff x="7373115" y="4313358"/>
              <a:chExt cx="2075705" cy="1690757"/>
            </a:xfrm>
          </p:grpSpPr>
          <p:sp>
            <p:nvSpPr>
              <p:cNvPr id="13" name="TextBox 12">
                <a:extLst>
                  <a:ext uri="{FF2B5EF4-FFF2-40B4-BE49-F238E27FC236}">
                    <a16:creationId xmlns:a16="http://schemas.microsoft.com/office/drawing/2014/main" id="{94297452-8A1E-8A10-D5E4-B2CD623564A9}"/>
                  </a:ext>
                </a:extLst>
              </p:cNvPr>
              <p:cNvSpPr txBox="1"/>
              <p:nvPr/>
            </p:nvSpPr>
            <p:spPr>
              <a:xfrm>
                <a:off x="7373115" y="4523659"/>
                <a:ext cx="2075705"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Drive more and new revenue from opportunities across your services</a:t>
                </a:r>
              </a:p>
            </p:txBody>
          </p:sp>
          <p:sp>
            <p:nvSpPr>
              <p:cNvPr id="14" name="TextBox 13">
                <a:extLst>
                  <a:ext uri="{FF2B5EF4-FFF2-40B4-BE49-F238E27FC236}">
                    <a16:creationId xmlns:a16="http://schemas.microsoft.com/office/drawing/2014/main" id="{5FB84DE3-008A-8747-4D5C-ED3D5130BEB4}"/>
                  </a:ext>
                </a:extLst>
              </p:cNvPr>
              <p:cNvSpPr txBox="1"/>
              <p:nvPr/>
            </p:nvSpPr>
            <p:spPr>
              <a:xfrm>
                <a:off x="7601660" y="4313358"/>
                <a:ext cx="1638540"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Monetise</a:t>
                </a:r>
                <a:endParaRPr lang="en-GB" sz="1000" b="1">
                  <a:solidFill>
                    <a:schemeClr val="bg1"/>
                  </a:solidFill>
                  <a:latin typeface="Montserrat" panose="00000500000000000000" pitchFamily="2" charset="0"/>
                </a:endParaRPr>
              </a:p>
            </p:txBody>
          </p:sp>
        </p:grpSp>
      </p:grpSp>
      <p:grpSp>
        <p:nvGrpSpPr>
          <p:cNvPr id="16" name="Group 15">
            <a:extLst>
              <a:ext uri="{FF2B5EF4-FFF2-40B4-BE49-F238E27FC236}">
                <a16:creationId xmlns:a16="http://schemas.microsoft.com/office/drawing/2014/main" id="{EB1A0B8A-C289-06A2-7307-3D3C289C5959}"/>
              </a:ext>
            </a:extLst>
          </p:cNvPr>
          <p:cNvGrpSpPr/>
          <p:nvPr/>
        </p:nvGrpSpPr>
        <p:grpSpPr>
          <a:xfrm>
            <a:off x="4829553" y="3101990"/>
            <a:ext cx="1952088" cy="2946924"/>
            <a:chOff x="4864608" y="2551636"/>
            <a:chExt cx="2366186" cy="3572057"/>
          </a:xfrm>
        </p:grpSpPr>
        <p:pic>
          <p:nvPicPr>
            <p:cNvPr id="17" name="Graphic 16">
              <a:extLst>
                <a:ext uri="{FF2B5EF4-FFF2-40B4-BE49-F238E27FC236}">
                  <a16:creationId xmlns:a16="http://schemas.microsoft.com/office/drawing/2014/main" id="{1057BFEC-8E77-86E0-6ADE-DA677D42EF3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316" r="41075"/>
            <a:stretch/>
          </p:blipFill>
          <p:spPr>
            <a:xfrm>
              <a:off x="4864608" y="2551636"/>
              <a:ext cx="2167128" cy="1754727"/>
            </a:xfrm>
            <a:prstGeom prst="rect">
              <a:avLst/>
            </a:prstGeom>
          </p:spPr>
        </p:pic>
        <p:grpSp>
          <p:nvGrpSpPr>
            <p:cNvPr id="21" name="Group 20">
              <a:extLst>
                <a:ext uri="{FF2B5EF4-FFF2-40B4-BE49-F238E27FC236}">
                  <a16:creationId xmlns:a16="http://schemas.microsoft.com/office/drawing/2014/main" id="{4A6456EE-2799-ABBF-1370-7D5A9941FB6A}"/>
                </a:ext>
              </a:extLst>
            </p:cNvPr>
            <p:cNvGrpSpPr/>
            <p:nvPr/>
          </p:nvGrpSpPr>
          <p:grpSpPr>
            <a:xfrm>
              <a:off x="5155089" y="4313359"/>
              <a:ext cx="2075705" cy="1810334"/>
              <a:chOff x="5143270" y="4313359"/>
              <a:chExt cx="2075705" cy="1810334"/>
            </a:xfrm>
          </p:grpSpPr>
          <p:sp>
            <p:nvSpPr>
              <p:cNvPr id="22" name="TextBox 21">
                <a:extLst>
                  <a:ext uri="{FF2B5EF4-FFF2-40B4-BE49-F238E27FC236}">
                    <a16:creationId xmlns:a16="http://schemas.microsoft.com/office/drawing/2014/main" id="{F5B37991-52E6-847B-305D-B1084585BFF3}"/>
                  </a:ext>
                </a:extLst>
              </p:cNvPr>
              <p:cNvSpPr txBox="1"/>
              <p:nvPr/>
            </p:nvSpPr>
            <p:spPr>
              <a:xfrm>
                <a:off x="5143270" y="4643237"/>
                <a:ext cx="2075705"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Gain actionable insights from your network and device data generated by subscribers</a:t>
                </a:r>
              </a:p>
            </p:txBody>
          </p:sp>
          <p:sp>
            <p:nvSpPr>
              <p:cNvPr id="23" name="TextBox 22">
                <a:extLst>
                  <a:ext uri="{FF2B5EF4-FFF2-40B4-BE49-F238E27FC236}">
                    <a16:creationId xmlns:a16="http://schemas.microsoft.com/office/drawing/2014/main" id="{51C2FA06-19D0-4B64-0C11-6BAFA75015A9}"/>
                  </a:ext>
                </a:extLst>
              </p:cNvPr>
              <p:cNvSpPr txBox="1"/>
              <p:nvPr/>
            </p:nvSpPr>
            <p:spPr>
              <a:xfrm>
                <a:off x="5425431" y="4313359"/>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Analyse</a:t>
                </a:r>
              </a:p>
            </p:txBody>
          </p:sp>
        </p:grpSp>
      </p:grpSp>
      <p:grpSp>
        <p:nvGrpSpPr>
          <p:cNvPr id="24" name="Group 23">
            <a:extLst>
              <a:ext uri="{FF2B5EF4-FFF2-40B4-BE49-F238E27FC236}">
                <a16:creationId xmlns:a16="http://schemas.microsoft.com/office/drawing/2014/main" id="{98F936A0-611F-CF42-E575-EF5FE0FD060B}"/>
              </a:ext>
            </a:extLst>
          </p:cNvPr>
          <p:cNvGrpSpPr/>
          <p:nvPr/>
        </p:nvGrpSpPr>
        <p:grpSpPr>
          <a:xfrm>
            <a:off x="2853842" y="3100073"/>
            <a:ext cx="2037565" cy="2856435"/>
            <a:chOff x="2606171" y="2551636"/>
            <a:chExt cx="2469796" cy="3462372"/>
          </a:xfrm>
        </p:grpSpPr>
        <p:pic>
          <p:nvPicPr>
            <p:cNvPr id="35" name="Graphic 34">
              <a:extLst>
                <a:ext uri="{FF2B5EF4-FFF2-40B4-BE49-F238E27FC236}">
                  <a16:creationId xmlns:a16="http://schemas.microsoft.com/office/drawing/2014/main" id="{F6098715-73C8-ED48-F78F-0EBA6BEFB6C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985" r="62058"/>
            <a:stretch/>
          </p:blipFill>
          <p:spPr>
            <a:xfrm>
              <a:off x="2606171" y="2551636"/>
              <a:ext cx="2203704" cy="1754727"/>
            </a:xfrm>
            <a:prstGeom prst="rect">
              <a:avLst/>
            </a:prstGeom>
          </p:spPr>
        </p:pic>
        <p:grpSp>
          <p:nvGrpSpPr>
            <p:cNvPr id="36" name="Group 35">
              <a:extLst>
                <a:ext uri="{FF2B5EF4-FFF2-40B4-BE49-F238E27FC236}">
                  <a16:creationId xmlns:a16="http://schemas.microsoft.com/office/drawing/2014/main" id="{8A1F3E3B-15D0-0EE7-C404-636B7441266B}"/>
                </a:ext>
              </a:extLst>
            </p:cNvPr>
            <p:cNvGrpSpPr/>
            <p:nvPr/>
          </p:nvGrpSpPr>
          <p:grpSpPr>
            <a:xfrm>
              <a:off x="2937809" y="4313359"/>
              <a:ext cx="2138158" cy="1700649"/>
              <a:chOff x="2947334" y="4313359"/>
              <a:chExt cx="2138158" cy="1700649"/>
            </a:xfrm>
          </p:grpSpPr>
          <p:sp>
            <p:nvSpPr>
              <p:cNvPr id="37" name="TextBox 36">
                <a:extLst>
                  <a:ext uri="{FF2B5EF4-FFF2-40B4-BE49-F238E27FC236}">
                    <a16:creationId xmlns:a16="http://schemas.microsoft.com/office/drawing/2014/main" id="{7258B1E6-72B9-AAAA-82AA-41B1E1A4FAD0}"/>
                  </a:ext>
                </a:extLst>
              </p:cNvPr>
              <p:cNvSpPr txBox="1"/>
              <p:nvPr/>
            </p:nvSpPr>
            <p:spPr>
              <a:xfrm>
                <a:off x="2947334" y="4533552"/>
                <a:ext cx="2138158" cy="1480456"/>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Perform actions and manage connected devices to maximise network utilisation</a:t>
                </a:r>
              </a:p>
            </p:txBody>
          </p:sp>
          <p:sp>
            <p:nvSpPr>
              <p:cNvPr id="38" name="TextBox 37">
                <a:extLst>
                  <a:ext uri="{FF2B5EF4-FFF2-40B4-BE49-F238E27FC236}">
                    <a16:creationId xmlns:a16="http://schemas.microsoft.com/office/drawing/2014/main" id="{E49E4520-A56B-B97B-2E70-F82C4367F3A3}"/>
                  </a:ext>
                </a:extLst>
              </p:cNvPr>
              <p:cNvSpPr txBox="1"/>
              <p:nvPr/>
            </p:nvSpPr>
            <p:spPr>
              <a:xfrm>
                <a:off x="3245643" y="4313359"/>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Act</a:t>
                </a:r>
              </a:p>
            </p:txBody>
          </p:sp>
        </p:grpSp>
      </p:grpSp>
      <p:grpSp>
        <p:nvGrpSpPr>
          <p:cNvPr id="39" name="Group 38">
            <a:extLst>
              <a:ext uri="{FF2B5EF4-FFF2-40B4-BE49-F238E27FC236}">
                <a16:creationId xmlns:a16="http://schemas.microsoft.com/office/drawing/2014/main" id="{6175AB36-08EB-93EF-EB48-9DC643935368}"/>
              </a:ext>
            </a:extLst>
          </p:cNvPr>
          <p:cNvGrpSpPr/>
          <p:nvPr/>
        </p:nvGrpSpPr>
        <p:grpSpPr>
          <a:xfrm>
            <a:off x="1253519" y="3100073"/>
            <a:ext cx="1524464" cy="2848273"/>
            <a:chOff x="816089" y="2551636"/>
            <a:chExt cx="1847850" cy="3452479"/>
          </a:xfrm>
        </p:grpSpPr>
        <p:pic>
          <p:nvPicPr>
            <p:cNvPr id="40" name="Graphic 39">
              <a:extLst>
                <a:ext uri="{FF2B5EF4-FFF2-40B4-BE49-F238E27FC236}">
                  <a16:creationId xmlns:a16="http://schemas.microsoft.com/office/drawing/2014/main" id="{8F4765AF-3F4E-C695-1928-699644CD7C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82988"/>
            <a:stretch/>
          </p:blipFill>
          <p:spPr>
            <a:xfrm>
              <a:off x="835444" y="2551636"/>
              <a:ext cx="1788884" cy="1754727"/>
            </a:xfrm>
            <a:prstGeom prst="rect">
              <a:avLst/>
            </a:prstGeom>
          </p:spPr>
        </p:pic>
        <p:grpSp>
          <p:nvGrpSpPr>
            <p:cNvPr id="41" name="Group 40">
              <a:extLst>
                <a:ext uri="{FF2B5EF4-FFF2-40B4-BE49-F238E27FC236}">
                  <a16:creationId xmlns:a16="http://schemas.microsoft.com/office/drawing/2014/main" id="{720281C5-C7D1-B29A-1E87-E7A4D03D7623}"/>
                </a:ext>
              </a:extLst>
            </p:cNvPr>
            <p:cNvGrpSpPr/>
            <p:nvPr/>
          </p:nvGrpSpPr>
          <p:grpSpPr>
            <a:xfrm>
              <a:off x="816089" y="4313357"/>
              <a:ext cx="1847850" cy="1690758"/>
              <a:chOff x="843000" y="4313357"/>
              <a:chExt cx="1847850" cy="1690758"/>
            </a:xfrm>
          </p:grpSpPr>
          <p:sp>
            <p:nvSpPr>
              <p:cNvPr id="42" name="TextBox 41">
                <a:extLst>
                  <a:ext uri="{FF2B5EF4-FFF2-40B4-BE49-F238E27FC236}">
                    <a16:creationId xmlns:a16="http://schemas.microsoft.com/office/drawing/2014/main" id="{90D2D0D3-A58B-2FAE-7039-43EAA0FCCF73}"/>
                  </a:ext>
                </a:extLst>
              </p:cNvPr>
              <p:cNvSpPr txBox="1"/>
              <p:nvPr/>
            </p:nvSpPr>
            <p:spPr>
              <a:xfrm>
                <a:off x="843000" y="4523660"/>
                <a:ext cx="1847850" cy="1480455"/>
              </a:xfrm>
              <a:prstGeom prst="rect">
                <a:avLst/>
              </a:prstGeom>
              <a:noFill/>
            </p:spPr>
            <p:txBody>
              <a:bodyPr wrap="square" rtlCol="0" anchor="ctr">
                <a:noAutofit/>
              </a:bodyPr>
              <a:lstStyle/>
              <a:p>
                <a:pPr algn="ctr"/>
                <a:r>
                  <a:rPr lang="en-GB" sz="1200">
                    <a:solidFill>
                      <a:schemeClr val="bg1"/>
                    </a:solidFill>
                    <a:latin typeface="Montserrat" panose="00000500000000000000" pitchFamily="2" charset="0"/>
                  </a:rPr>
                  <a:t>Identify devices and subscribers as soon as they join your network</a:t>
                </a:r>
              </a:p>
            </p:txBody>
          </p:sp>
          <p:sp>
            <p:nvSpPr>
              <p:cNvPr id="43" name="TextBox 42">
                <a:extLst>
                  <a:ext uri="{FF2B5EF4-FFF2-40B4-BE49-F238E27FC236}">
                    <a16:creationId xmlns:a16="http://schemas.microsoft.com/office/drawing/2014/main" id="{A8C720C1-AB4E-EDCB-5211-4D7561A333E7}"/>
                  </a:ext>
                </a:extLst>
              </p:cNvPr>
              <p:cNvSpPr txBox="1"/>
              <p:nvPr/>
            </p:nvSpPr>
            <p:spPr>
              <a:xfrm>
                <a:off x="1005319" y="4313357"/>
                <a:ext cx="1449134" cy="447679"/>
              </a:xfrm>
              <a:prstGeom prst="rect">
                <a:avLst/>
              </a:prstGeom>
              <a:noFill/>
            </p:spPr>
            <p:txBody>
              <a:bodyPr wrap="square" rtlCol="0" anchor="ctr">
                <a:spAutoFit/>
              </a:bodyPr>
              <a:lstStyle/>
              <a:p>
                <a:pPr algn="ctr"/>
                <a:r>
                  <a:rPr lang="en-GB" b="1">
                    <a:solidFill>
                      <a:schemeClr val="bg1"/>
                    </a:solidFill>
                    <a:latin typeface="Montserrat" panose="00000500000000000000" pitchFamily="2" charset="0"/>
                  </a:rPr>
                  <a:t>Detect</a:t>
                </a:r>
              </a:p>
            </p:txBody>
          </p:sp>
        </p:grpSp>
      </p:grpSp>
    </p:spTree>
    <p:extLst>
      <p:ext uri="{BB962C8B-B14F-4D97-AF65-F5344CB8AC3E}">
        <p14:creationId xmlns:p14="http://schemas.microsoft.com/office/powerpoint/2010/main" val="4030901043"/>
      </p:ext>
    </p:extLst>
  </p:cSld>
  <p:clrMapOvr>
    <a:masterClrMapping/>
  </p:clrMapOvr>
</p:sld>
</file>

<file path=ppt/theme/theme1.xml><?xml version="1.0" encoding="utf-8"?>
<a:theme xmlns:a="http://schemas.openxmlformats.org/drawingml/2006/main" name="Custom Design">
  <a:themeElements>
    <a:clrScheme name="Custom 1">
      <a:dk1>
        <a:srgbClr val="242424"/>
      </a:dk1>
      <a:lt1>
        <a:sysClr val="window" lastClr="FFFFFF"/>
      </a:lt1>
      <a:dk2>
        <a:srgbClr val="808080"/>
      </a:dk2>
      <a:lt2>
        <a:srgbClr val="DFDFDF"/>
      </a:lt2>
      <a:accent1>
        <a:srgbClr val="FF560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be768c0-ba13-424b-a345-a6a6bea000cc" xsi:nil="true"/>
    <lcf76f155ced4ddcb4097134ff3c332f xmlns="a9950dd7-6e8b-444b-ba32-1418b19c15f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449BCEDB2F744C994F502F2C390980" ma:contentTypeVersion="13" ma:contentTypeDescription="Create a new document." ma:contentTypeScope="" ma:versionID="dd10117cf8d95c2441f7110b6f43fa7f">
  <xsd:schema xmlns:xsd="http://www.w3.org/2001/XMLSchema" xmlns:xs="http://www.w3.org/2001/XMLSchema" xmlns:p="http://schemas.microsoft.com/office/2006/metadata/properties" xmlns:ns2="a9950dd7-6e8b-444b-ba32-1418b19c15f9" xmlns:ns3="7be768c0-ba13-424b-a345-a6a6bea000cc" targetNamespace="http://schemas.microsoft.com/office/2006/metadata/properties" ma:root="true" ma:fieldsID="1b1e67d6b790057198743096610b5302" ns2:_="" ns3:_="">
    <xsd:import namespace="a9950dd7-6e8b-444b-ba32-1418b19c15f9"/>
    <xsd:import namespace="7be768c0-ba13-424b-a345-a6a6bea000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50dd7-6e8b-444b-ba32-1418b19c15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7f113b5-f24f-439d-93ba-564477d7183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e768c0-ba13-424b-a345-a6a6bea000c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9a64419-8152-4c0b-a5e3-de6fbfa8481d}" ma:internalName="TaxCatchAll" ma:showField="CatchAllData" ma:web="7be768c0-ba13-424b-a345-a6a6bea000c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23D7FD-6561-4D3B-81EA-E033E177CF98}">
  <ds:schemaRefs>
    <ds:schemaRef ds:uri="http://schemas.microsoft.com/sharepoint/v3/contenttype/forms"/>
  </ds:schemaRefs>
</ds:datastoreItem>
</file>

<file path=customXml/itemProps2.xml><?xml version="1.0" encoding="utf-8"?>
<ds:datastoreItem xmlns:ds="http://schemas.openxmlformats.org/officeDocument/2006/customXml" ds:itemID="{CDC067FF-6E87-49D9-A72F-3E7B34024EBE}">
  <ds:schemaRefs>
    <ds:schemaRef ds:uri="7be768c0-ba13-424b-a345-a6a6bea000cc"/>
    <ds:schemaRef ds:uri="a9950dd7-6e8b-444b-ba32-1418b19c15f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CFEDB53-D87B-4494-9BBD-0573D238284C}">
  <ds:schemaRefs>
    <ds:schemaRef ds:uri="7be768c0-ba13-424b-a345-a6a6bea000cc"/>
    <ds:schemaRef ds:uri="a9950dd7-6e8b-444b-ba32-1418b19c15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1668</Words>
  <Application>Microsoft Office PowerPoint</Application>
  <PresentationFormat>Widescreen</PresentationFormat>
  <Paragraphs>325</Paragraphs>
  <Slides>29</Slides>
  <Notes>0</Notes>
  <HiddenSlides>6</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Custom Design</vt:lpstr>
      <vt:lpstr>Mobile Security Solutions</vt:lpstr>
      <vt:lpstr>About Us</vt:lpstr>
      <vt:lpstr>Our Vision</vt:lpstr>
      <vt:lpstr>Why Global CSPs work with us</vt:lpstr>
      <vt:lpstr>Our Customer &amp; Presence</vt:lpstr>
      <vt:lpstr>Our Strengths</vt:lpstr>
      <vt:lpstr>Our Partnerships</vt:lpstr>
      <vt:lpstr>Delivering Seamless Experiences On Any Device</vt:lpstr>
      <vt:lpstr>Delivering Seamless Experiences On Any Device</vt:lpstr>
      <vt:lpstr>Portfolio Overview</vt:lpstr>
      <vt:lpstr>Overview</vt:lpstr>
      <vt:lpstr>How do we protect mobile subscribers?</vt:lpstr>
      <vt:lpstr>Mobile Security Solutions</vt:lpstr>
      <vt:lpstr>Safer</vt:lpstr>
      <vt:lpstr>Safer - The Homeland Security Enabler</vt:lpstr>
      <vt:lpstr>Safer Benefits</vt:lpstr>
      <vt:lpstr>Key Functionality</vt:lpstr>
      <vt:lpstr>MNO Safer Platform Overview</vt:lpstr>
      <vt:lpstr>Search by MSISDN, IMSI or IMEI</vt:lpstr>
      <vt:lpstr>Location History on a Map</vt:lpstr>
      <vt:lpstr>Alert Management</vt:lpstr>
      <vt:lpstr>Safer Live Demo</vt:lpstr>
      <vt:lpstr>Equipment Identity Register (EIR)</vt:lpstr>
      <vt:lpstr>Equipment Identity Register (EIR)</vt:lpstr>
      <vt:lpstr>Key Functionality</vt:lpstr>
      <vt:lpstr>Architecture</vt:lpstr>
      <vt:lpstr>Benefits</vt:lpstr>
      <vt:lpstr>Flexible Deployment Models to Match All Needs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Savides</dc:creator>
  <cp:lastModifiedBy>Sachie Bristow</cp:lastModifiedBy>
  <cp:revision>2</cp:revision>
  <dcterms:created xsi:type="dcterms:W3CDTF">2023-10-05T09:33:04Z</dcterms:created>
  <dcterms:modified xsi:type="dcterms:W3CDTF">2024-03-15T10:18:35Z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0x0101008F449BCEDB2F744C994F502F2C390980</vt:lpwstr>
  </property>
  <property fmtid="{D5CDD505-2E9C-101B-9397-08002B2CF9AE}" pid="3" name="MediaServiceImageTags">
    <vt:lpwstr/>
  </property>
</Properties>
</file>