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omments/modernComment_1695_48ED0629.xml" ContentType="application/vnd.ms-powerpoint.comments+xml"/>
  <Override PartName="/ppt/comments/modernComment_7FFE570B_E547C048.xml" ContentType="application/vnd.ms-powerpoint.comments+xml"/>
  <Override PartName="/ppt/comments/modernComment_7FFE5730_2C620A1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41"/>
  </p:notesMasterIdLst>
  <p:sldIdLst>
    <p:sldId id="284" r:id="rId5"/>
    <p:sldId id="5829" r:id="rId6"/>
    <p:sldId id="5830" r:id="rId7"/>
    <p:sldId id="5775" r:id="rId8"/>
    <p:sldId id="5776" r:id="rId9"/>
    <p:sldId id="5831" r:id="rId10"/>
    <p:sldId id="2147374853" r:id="rId11"/>
    <p:sldId id="264" r:id="rId12"/>
    <p:sldId id="2147374898" r:id="rId13"/>
    <p:sldId id="2147374955" r:id="rId14"/>
    <p:sldId id="262" r:id="rId15"/>
    <p:sldId id="5781" r:id="rId16"/>
    <p:sldId id="5826" r:id="rId17"/>
    <p:sldId id="5809" r:id="rId18"/>
    <p:sldId id="5828" r:id="rId19"/>
    <p:sldId id="5827" r:id="rId20"/>
    <p:sldId id="2147374857" r:id="rId21"/>
    <p:sldId id="5818" r:id="rId22"/>
    <p:sldId id="5791" r:id="rId23"/>
    <p:sldId id="5824" r:id="rId24"/>
    <p:sldId id="5823" r:id="rId25"/>
    <p:sldId id="2147374859" r:id="rId26"/>
    <p:sldId id="2147374896" r:id="rId27"/>
    <p:sldId id="5761" r:id="rId28"/>
    <p:sldId id="2147374885" r:id="rId29"/>
    <p:sldId id="2147374886" r:id="rId30"/>
    <p:sldId id="2147374887" r:id="rId31"/>
    <p:sldId id="2147374888" r:id="rId32"/>
    <p:sldId id="2147374889" r:id="rId33"/>
    <p:sldId id="2147374890" r:id="rId34"/>
    <p:sldId id="2147374891" r:id="rId35"/>
    <p:sldId id="2147374892" r:id="rId36"/>
    <p:sldId id="2147374893" r:id="rId37"/>
    <p:sldId id="2147374894" r:id="rId38"/>
    <p:sldId id="2147374895" r:id="rId39"/>
    <p:sldId id="277" r:id="rId40"/>
  </p:sldIdLst>
  <p:sldSz cx="12192000" cy="6858000"/>
  <p:notesSz cx="6858000" cy="9144000"/>
  <p:defaultTex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82784-E79F-F3B8-2B63-4F995AFAC5CA}" name="Sandeepan Bose" initials="SB" userId="S::sandeepan.bose@sicap.com::5a6763db-1a76-4d17-96da-0b757fda34ea" providerId="AD"/>
  <p188:author id="{BD27C699-87A4-46BF-C191-B0D5EBC1EB1C}" name="Sachie Bristow" initials="" userId="S::sachie.bristow@sicap.com::820a45e8-ae2e-4932-a301-9d9b3870b447" providerId="AD"/>
  <p188:author id="{61D584E8-B03A-2C05-62F2-61FE6B0549FE}" name="Sachie Bristow" initials="SB" userId="S::sachie.bristow@wds-sicap.com::820a45e8-ae2e-4932-a301-9d9b3870b4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F8F8"/>
    <a:srgbClr val="FFFFFF"/>
    <a:srgbClr val="3B3B3B"/>
    <a:srgbClr val="F15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A96A5-FC67-48A3-B710-263962DD86E0}" v="2" dt="2024-03-14T06:38:42.662"/>
    <p1510:client id="{1013A953-E060-110C-1819-4B1F590DD309}" v="11" dt="2024-03-13T17:00:53.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comments/modernComment_1695_48ED0629.xml><?xml version="1.0" encoding="utf-8"?>
<p188:cmLst xmlns:a="http://schemas.openxmlformats.org/drawingml/2006/main" xmlns:r="http://schemas.openxmlformats.org/officeDocument/2006/relationships" xmlns:p188="http://schemas.microsoft.com/office/powerpoint/2018/8/main">
  <p188:cm id="{BBF46E5A-979F-4322-8184-F76999145FB9}" authorId="{B6382784-E79F-F3B8-2B63-4F995AFAC5CA}" status="resolved" created="2023-11-15T07:18:52.164" startDate="2023-11-15T07:18:52.164" dueDate="2023-11-15T07:18:52.164" assignedTo="{BD27C699-87A4-46BF-C191-B0D5EBC1EB1C}" complete="100000" title="@Sachie Bristow recommend a change to &quot;...CSP's advances IMS services&quot;">
    <ac:txMkLst xmlns:ac="http://schemas.microsoft.com/office/drawing/2013/main/command">
      <pc:docMk xmlns:pc="http://schemas.microsoft.com/office/powerpoint/2013/main/command"/>
      <pc:sldMk xmlns:pc="http://schemas.microsoft.com/office/powerpoint/2013/main/command" cId="1223493161" sldId="5781"/>
      <ac:spMk id="68" creationId="{AF3D0138-8D78-3161-5A98-95E8A5286ED5}"/>
      <ac:txMk cp="36" len="28">
        <ac:context len="699" hash="27993325"/>
      </ac:txMk>
    </ac:txMkLst>
    <p188:pos x="1786466" y="385233"/>
    <p188:txBody>
      <a:bodyPr/>
      <a:lstStyle/>
      <a:p>
        <a:r>
          <a:rPr lang="en-US"/>
          <a:t>[@Sachie Bristow] recommend a change to "...CSP's advances IMS services"</a:t>
        </a:r>
      </a:p>
    </p188:txBody>
    <p188:extLst>
      <p:ext xmlns:p="http://schemas.openxmlformats.org/presentationml/2006/main" uri="{5BB2D875-25FF-4072-B9AC-8F64D62656EB}">
        <p228:taskDetails xmlns:p228="http://schemas.microsoft.com/office/powerpoint/2022/08/main">
          <p228:history>
            <p228:event time="2023-11-15T07:18:52.164" id="{FE6BFA67-1886-41B3-87E0-06A418FA4EEF}">
              <p228:atrbtn authorId="{B6382784-E79F-F3B8-2B63-4F995AFAC5CA}"/>
              <p228:anchr>
                <p228:comment id="{BBF46E5A-979F-4322-8184-F76999145FB9}"/>
              </p228:anchr>
              <p228:add/>
            </p228:event>
            <p228:event time="2023-11-15T07:18:52.164" id="{D7C7BC68-8324-4348-A664-F6186C288402}">
              <p228:atrbtn authorId="{B6382784-E79F-F3B8-2B63-4F995AFAC5CA}"/>
              <p228:anchr>
                <p228:comment id="{BBF46E5A-979F-4322-8184-F76999145FB9}"/>
              </p228:anchr>
              <p228:asgn authorId="{BD27C699-87A4-46BF-C191-B0D5EBC1EB1C}"/>
            </p228:event>
            <p228:event time="2023-11-15T07:18:52.164" id="{E819DC7D-312C-4471-B877-A68645190BE7}">
              <p228:atrbtn authorId="{B6382784-E79F-F3B8-2B63-4F995AFAC5CA}"/>
              <p228:anchr>
                <p228:comment id="{BBF46E5A-979F-4322-8184-F76999145FB9}"/>
              </p228:anchr>
              <p228:title val="@Sachie Bristow recommend a change to &quot;...CSP's advances IMS services&quot;"/>
            </p228:event>
            <p228:event time="2023-11-15T07:18:52.164" id="{3B8FD239-C1DC-4FCB-AE5D-1EE4E58402CF}">
              <p228:atrbtn authorId="{B6382784-E79F-F3B8-2B63-4F995AFAC5CA}"/>
              <p228:anchr>
                <p228:comment id="{BBF46E5A-979F-4322-8184-F76999145FB9}"/>
              </p228:anchr>
              <p228:date stDt="2023-11-15T07:18:52.164" endDt="2023-11-15T07:18:52.164"/>
            </p228:event>
            <p228:event time="2023-11-23T12:15:25.140" id="{15A28867-6538-445C-8DA7-513DB136C32A}">
              <p228:atrbtn authorId="{BD27C699-87A4-46BF-C191-B0D5EBC1EB1C}"/>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3-11-23T12:15:23.181" authorId="{BD27C699-87A4-46BF-C191-B0D5EBC1EB1C}"/>
          </p223:rxn>
        </p223:reactions>
      </p:ext>
    </p188:extLst>
  </p188:cm>
</p188:cmLst>
</file>

<file path=ppt/comments/modernComment_7FFE570B_E547C048.xml><?xml version="1.0" encoding="utf-8"?>
<p188:cmLst xmlns:a="http://schemas.openxmlformats.org/drawingml/2006/main" xmlns:r="http://schemas.openxmlformats.org/officeDocument/2006/relationships" xmlns:p188="http://schemas.microsoft.com/office/powerpoint/2018/8/main">
  <p188:cm id="{C49F7D9E-9845-4939-A941-BB1BAE91F7A9}" authorId="{B6382784-E79F-F3B8-2B63-4F995AFAC5CA}" status="resolved" created="2023-11-15T07:43:45.389" startDate="2023-11-15T07:43:45.389" dueDate="2023-11-15T07:43:45.389" assignedTo="{BD27C699-87A4-46BF-C191-B0D5EBC1EB1C}" complete="100000" title="@Sachie Bristow I changes the tule from samsung Use cases to Samsung Companion Device user case.">
    <ac:txMkLst xmlns:ac="http://schemas.microsoft.com/office/drawing/2013/main/command">
      <pc:docMk xmlns:pc="http://schemas.microsoft.com/office/powerpoint/2013/main/command"/>
      <pc:sldMk xmlns:pc="http://schemas.microsoft.com/office/powerpoint/2013/main/command" cId="3846684744" sldId="2147374859"/>
      <ac:spMk id="12" creationId="{AE323E2E-DB12-0E5F-A17F-67FE00F45A1A}"/>
      <ac:txMk cp="0" len="34">
        <ac:context len="35" hash="2476801467"/>
      </ac:txMk>
    </ac:txMkLst>
    <p188:pos x="6557433" y="376766"/>
    <p188:txBody>
      <a:bodyPr/>
      <a:lstStyle/>
      <a:p>
        <a:r>
          <a:rPr lang="en-US"/>
          <a:t>[@Sachie Bristow] I changes the tule from samsung Use cases to Samsung Companion Device user case.</a:t>
        </a:r>
      </a:p>
    </p188:txBody>
    <p188:extLst>
      <p:ext xmlns:p="http://schemas.openxmlformats.org/presentationml/2006/main" uri="{5BB2D875-25FF-4072-B9AC-8F64D62656EB}">
        <p228:taskDetails xmlns:p228="http://schemas.microsoft.com/office/powerpoint/2022/08/main">
          <p228:history>
            <p228:event time="2023-11-15T07:43:45.389" id="{BB1C71C9-76A1-4821-8242-7EBB61868E15}">
              <p228:atrbtn authorId="{B6382784-E79F-F3B8-2B63-4F995AFAC5CA}"/>
              <p228:anchr>
                <p228:comment id="{C49F7D9E-9845-4939-A941-BB1BAE91F7A9}"/>
              </p228:anchr>
              <p228:add/>
            </p228:event>
            <p228:event time="2023-11-15T07:43:45.389" id="{316E1F3A-B7AA-4117-95D9-237BC09FC603}">
              <p228:atrbtn authorId="{B6382784-E79F-F3B8-2B63-4F995AFAC5CA}"/>
              <p228:anchr>
                <p228:comment id="{C49F7D9E-9845-4939-A941-BB1BAE91F7A9}"/>
              </p228:anchr>
              <p228:asgn authorId="{BD27C699-87A4-46BF-C191-B0D5EBC1EB1C}"/>
            </p228:event>
            <p228:event time="2023-11-15T07:43:45.389" id="{2B094DFC-0BA1-4831-B380-AAC40DBDE6A9}">
              <p228:atrbtn authorId="{B6382784-E79F-F3B8-2B63-4F995AFAC5CA}"/>
              <p228:anchr>
                <p228:comment id="{C49F7D9E-9845-4939-A941-BB1BAE91F7A9}"/>
              </p228:anchr>
              <p228:title val="@Sachie Bristow I changes the tule from samsung Use cases to Samsung Companion Device user case."/>
            </p228:event>
            <p228:event time="2023-11-15T07:43:45.389" id="{E55EAB4F-5D0F-45B6-B541-907957E2FF03}">
              <p228:atrbtn authorId="{B6382784-E79F-F3B8-2B63-4F995AFAC5CA}"/>
              <p228:anchr>
                <p228:comment id="{C49F7D9E-9845-4939-A941-BB1BAE91F7A9}"/>
              </p228:anchr>
              <p228:date stDt="2023-11-15T07:43:45.389" endDt="2023-11-15T07:43:45.389"/>
            </p228:event>
            <p228:event time="2023-11-23T12:26:28.475" id="{26470C62-1497-44EA-84FF-1DB94FDD8A74}">
              <p228:atrbtn authorId="{BD27C699-87A4-46BF-C191-B0D5EBC1EB1C}"/>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3-11-23T12:13:23.254" authorId="{BD27C699-87A4-46BF-C191-B0D5EBC1EB1C}"/>
          </p223:rxn>
        </p223:reactions>
      </p:ext>
    </p188:extLst>
  </p188:cm>
</p188:cmLst>
</file>

<file path=ppt/comments/modernComment_7FFE5730_2C620A1F.xml><?xml version="1.0" encoding="utf-8"?>
<p188:cmLst xmlns:a="http://schemas.openxmlformats.org/drawingml/2006/main" xmlns:r="http://schemas.openxmlformats.org/officeDocument/2006/relationships" xmlns:p188="http://schemas.microsoft.com/office/powerpoint/2018/8/main">
  <p188:cm id="{484110FF-8D39-4558-94A4-187A88A733E3}" authorId="{B6382784-E79F-F3B8-2B63-4F995AFAC5CA}" status="resolved" created="2023-11-15T07:48:40.940" startDate="2023-11-15T07:48:40.940" dueDate="2023-11-15T07:48:40.940" assignedTo="{BD27C699-87A4-46BF-C191-B0D5EBC1EB1C}" complete="100000" title="@Sachie Bristow there are no Google Wear OS use cases, since DES has no direct standardized interfaces with Google Wear OS. It is better renamed as TS.43 ODSA Secondary device use cases (since most of thse secondary devices run Google Waer OS or its …">
    <ac:txMkLst xmlns:ac="http://schemas.microsoft.com/office/drawing/2013/main/command">
      <pc:docMk xmlns:pc="http://schemas.microsoft.com/office/powerpoint/2013/main/command"/>
      <pc:sldMk xmlns:pc="http://schemas.microsoft.com/office/powerpoint/2013/main/command" cId="744622623" sldId="2147374896"/>
      <ac:spMk id="12" creationId="{AE323E2E-DB12-0E5F-A17F-67FE00F45A1A}"/>
      <ac:txMk cp="0" len="36">
        <ac:context len="38" hash="155230788"/>
      </ac:txMk>
    </ac:txMkLst>
    <p188:pos x="4550833" y="376766"/>
    <p188:replyLst>
      <p188:reply id="{8AD402AF-16D1-4E9B-A841-E3AC4D5E7CF2}" authorId="{BD27C699-87A4-46BF-C191-B0D5EBC1EB1C}" created="2023-11-23T12:24:29.194">
        <p188:txBody>
          <a:bodyPr/>
          <a:lstStyle/>
          <a:p>
            <a:r>
              <a:rPr lang="en-GB"/>
              <a:t>Agreed, let's chat about this when you have time</a:t>
            </a:r>
          </a:p>
        </p188:txBody>
      </p188:reply>
    </p188:replyLst>
    <p188:txBody>
      <a:bodyPr/>
      <a:lstStyle/>
      <a:p>
        <a:r>
          <a:rPr lang="en-US"/>
          <a:t>[@Sachie Bristow] there are no Google Wear OS use cases, since DES has no direct standardized interfaces with Google Wear OS. It is better renamed as TS.43 ODSA Secondary device use cases (since most of thse secondary devices run Google Waer OS or its derivative)</a:t>
        </a:r>
      </a:p>
    </p188:txBody>
    <p188:extLst>
      <p:ext xmlns:p="http://schemas.openxmlformats.org/presentationml/2006/main" uri="{5BB2D875-25FF-4072-B9AC-8F64D62656EB}">
        <p228:taskDetails xmlns:p228="http://schemas.microsoft.com/office/powerpoint/2022/08/main">
          <p228:history>
            <p228:event time="2023-11-15T07:48:40.940" id="{53CE76C2-146A-4BB6-9244-D7BD15232530}">
              <p228:atrbtn authorId="{B6382784-E79F-F3B8-2B63-4F995AFAC5CA}"/>
              <p228:anchr>
                <p228:comment id="{484110FF-8D39-4558-94A4-187A88A733E3}"/>
              </p228:anchr>
              <p228:add/>
            </p228:event>
            <p228:event time="2023-11-15T07:48:40.940" id="{C9605B73-FFCD-4945-827F-396DCBE58C56}">
              <p228:atrbtn authorId="{B6382784-E79F-F3B8-2B63-4F995AFAC5CA}"/>
              <p228:anchr>
                <p228:comment id="{484110FF-8D39-4558-94A4-187A88A733E3}"/>
              </p228:anchr>
              <p228:asgn authorId="{BD27C699-87A4-46BF-C191-B0D5EBC1EB1C}"/>
            </p228:event>
            <p228:event time="2023-11-15T07:48:40.940" id="{BBDA8CC4-128F-4E26-B36D-9B61369368D9}">
              <p228:atrbtn authorId="{B6382784-E79F-F3B8-2B63-4F995AFAC5CA}"/>
              <p228:anchr>
                <p228:comment id="{484110FF-8D39-4558-94A4-187A88A733E3}"/>
              </p228:anchr>
              <p228:title val="@Sachie Bristow there are no Google Wear OS use cases, since DES has no direct standardized interfaces with Google Wear OS. It is better renamed as TS.43 ODSA Secondary device use cases (since most of thse secondary devices run Google Waer OS or its …"/>
            </p228:event>
            <p228:event time="2023-11-15T07:48:40.940" id="{2811846E-BB35-4504-A554-231F06B42211}">
              <p228:atrbtn authorId="{B6382784-E79F-F3B8-2B63-4F995AFAC5CA}"/>
              <p228:anchr>
                <p228:comment id="{484110FF-8D39-4558-94A4-187A88A733E3}"/>
              </p228:anchr>
              <p228:date stDt="2023-11-15T07:48:40.940" endDt="2023-11-15T07:48:40.940"/>
            </p228:event>
            <p228:event time="2023-11-24T12:20:23.093" id="{2451723C-D5A4-459E-B421-4B12BFC38075}">
              <p228:atrbtn authorId="{BD27C699-87A4-46BF-C191-B0D5EBC1EB1C}"/>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DF89B-8396-4523-8220-4183DB42229C}" type="datetimeFigureOut">
              <a:rPr lang="en-ZA" smtClean="0"/>
              <a:t>2024/03/15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4AA3D-4A7F-4A6E-B67C-02CA013BFC98}" type="slidenum">
              <a:rPr lang="en-ZA" smtClean="0"/>
              <a:t>‹#›</a:t>
            </a:fld>
            <a:endParaRPr lang="en-ZA"/>
          </a:p>
        </p:txBody>
      </p:sp>
    </p:spTree>
    <p:extLst>
      <p:ext uri="{BB962C8B-B14F-4D97-AF65-F5344CB8AC3E}">
        <p14:creationId xmlns:p14="http://schemas.microsoft.com/office/powerpoint/2010/main" val="825365491"/>
      </p:ext>
    </p:extLst>
  </p:cSld>
  <p:clrMap bg1="lt1" tx1="dk1" bg2="lt2" tx2="dk2" accent1="accent1" accent2="accent2" accent3="accent3" accent4="accent4" accent5="accent5" accent6="accent6" hlink="hlink" folHlink="folHlink"/>
  <p:notesStyle>
    <a:lvl1pPr marL="0" algn="l" defTabSz="914300" rtl="0" eaLnBrk="1" latinLnBrk="0" hangingPunct="1">
      <a:defRPr sz="1199" kern="1200">
        <a:solidFill>
          <a:schemeClr val="tx1"/>
        </a:solidFill>
        <a:latin typeface="+mn-lt"/>
        <a:ea typeface="+mn-ea"/>
        <a:cs typeface="+mn-cs"/>
      </a:defRPr>
    </a:lvl1pPr>
    <a:lvl2pPr marL="457150" algn="l" defTabSz="914300" rtl="0" eaLnBrk="1" latinLnBrk="0" hangingPunct="1">
      <a:defRPr sz="1199" kern="1200">
        <a:solidFill>
          <a:schemeClr val="tx1"/>
        </a:solidFill>
        <a:latin typeface="+mn-lt"/>
        <a:ea typeface="+mn-ea"/>
        <a:cs typeface="+mn-cs"/>
      </a:defRPr>
    </a:lvl2pPr>
    <a:lvl3pPr marL="914300" algn="l" defTabSz="914300" rtl="0" eaLnBrk="1" latinLnBrk="0" hangingPunct="1">
      <a:defRPr sz="1199" kern="1200">
        <a:solidFill>
          <a:schemeClr val="tx1"/>
        </a:solidFill>
        <a:latin typeface="+mn-lt"/>
        <a:ea typeface="+mn-ea"/>
        <a:cs typeface="+mn-cs"/>
      </a:defRPr>
    </a:lvl3pPr>
    <a:lvl4pPr marL="1371449" algn="l" defTabSz="914300" rtl="0" eaLnBrk="1" latinLnBrk="0" hangingPunct="1">
      <a:defRPr sz="1199" kern="1200">
        <a:solidFill>
          <a:schemeClr val="tx1"/>
        </a:solidFill>
        <a:latin typeface="+mn-lt"/>
        <a:ea typeface="+mn-ea"/>
        <a:cs typeface="+mn-cs"/>
      </a:defRPr>
    </a:lvl4pPr>
    <a:lvl5pPr marL="1828599" algn="l" defTabSz="914300" rtl="0" eaLnBrk="1" latinLnBrk="0" hangingPunct="1">
      <a:defRPr sz="1199" kern="1200">
        <a:solidFill>
          <a:schemeClr val="tx1"/>
        </a:solidFill>
        <a:latin typeface="+mn-lt"/>
        <a:ea typeface="+mn-ea"/>
        <a:cs typeface="+mn-cs"/>
      </a:defRPr>
    </a:lvl5pPr>
    <a:lvl6pPr marL="2285748" algn="l" defTabSz="914300" rtl="0" eaLnBrk="1" latinLnBrk="0" hangingPunct="1">
      <a:defRPr sz="1199" kern="1200">
        <a:solidFill>
          <a:schemeClr val="tx1"/>
        </a:solidFill>
        <a:latin typeface="+mn-lt"/>
        <a:ea typeface="+mn-ea"/>
        <a:cs typeface="+mn-cs"/>
      </a:defRPr>
    </a:lvl6pPr>
    <a:lvl7pPr marL="2742898" algn="l" defTabSz="914300" rtl="0" eaLnBrk="1" latinLnBrk="0" hangingPunct="1">
      <a:defRPr sz="1199" kern="1200">
        <a:solidFill>
          <a:schemeClr val="tx1"/>
        </a:solidFill>
        <a:latin typeface="+mn-lt"/>
        <a:ea typeface="+mn-ea"/>
        <a:cs typeface="+mn-cs"/>
      </a:defRPr>
    </a:lvl7pPr>
    <a:lvl8pPr marL="3200048" algn="l" defTabSz="914300" rtl="0" eaLnBrk="1" latinLnBrk="0" hangingPunct="1">
      <a:defRPr sz="1199" kern="1200">
        <a:solidFill>
          <a:schemeClr val="tx1"/>
        </a:solidFill>
        <a:latin typeface="+mn-lt"/>
        <a:ea typeface="+mn-ea"/>
        <a:cs typeface="+mn-cs"/>
      </a:defRPr>
    </a:lvl8pPr>
    <a:lvl9pPr marL="3657197" algn="l" defTabSz="914300" rtl="0" eaLnBrk="1" latinLnBrk="0" hangingPunct="1">
      <a:defRPr sz="11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0A7E-1D70-A9AD-529B-491F67B20BAA}"/>
              </a:ext>
            </a:extLst>
          </p:cNvPr>
          <p:cNvSpPr>
            <a:spLocks noGrp="1"/>
          </p:cNvSpPr>
          <p:nvPr>
            <p:ph type="title"/>
          </p:nvPr>
        </p:nvSpPr>
        <p:spPr>
          <a:xfrm>
            <a:off x="838200" y="2568299"/>
            <a:ext cx="4794250" cy="860701"/>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BD0F4BE-3756-912A-2FF1-EA7E45087C49}"/>
              </a:ext>
            </a:extLst>
          </p:cNvPr>
          <p:cNvSpPr>
            <a:spLocks noGrp="1"/>
          </p:cNvSpPr>
          <p:nvPr>
            <p:ph type="dt" sz="half" idx="10"/>
          </p:nvPr>
        </p:nvSpPr>
        <p:spPr/>
        <p:txBody>
          <a:bodyPr/>
          <a:lstStyle/>
          <a:p>
            <a:fld id="{10BF49B2-9643-4561-8B9A-7E6C1105AA5A}" type="datetime1">
              <a:rPr lang="en-ZA" smtClean="0"/>
              <a:t>2024/03/15</a:t>
            </a:fld>
            <a:endParaRPr lang="en-ZA"/>
          </a:p>
        </p:txBody>
      </p:sp>
      <p:sp>
        <p:nvSpPr>
          <p:cNvPr id="4" name="Footer Placeholder 3">
            <a:extLst>
              <a:ext uri="{FF2B5EF4-FFF2-40B4-BE49-F238E27FC236}">
                <a16:creationId xmlns:a16="http://schemas.microsoft.com/office/drawing/2014/main" id="{B921EB97-7319-5B23-6E02-27E456682CAC}"/>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960D91A9-B844-01E2-FDFB-36C1FC067C3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8" name="Subtitle 2">
            <a:extLst>
              <a:ext uri="{FF2B5EF4-FFF2-40B4-BE49-F238E27FC236}">
                <a16:creationId xmlns:a16="http://schemas.microsoft.com/office/drawing/2014/main" id="{01663DCE-3190-599D-6704-D52BBBAC574E}"/>
              </a:ext>
            </a:extLst>
          </p:cNvPr>
          <p:cNvSpPr>
            <a:spLocks noGrp="1"/>
          </p:cNvSpPr>
          <p:nvPr>
            <p:ph type="subTitle" idx="1"/>
          </p:nvPr>
        </p:nvSpPr>
        <p:spPr>
          <a:xfrm>
            <a:off x="838200" y="368074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5" name="Graphic 13">
            <a:extLst>
              <a:ext uri="{FF2B5EF4-FFF2-40B4-BE49-F238E27FC236}">
                <a16:creationId xmlns:a16="http://schemas.microsoft.com/office/drawing/2014/main" id="{B8D4CD2E-51AD-04F1-2491-B071F8526A79}"/>
              </a:ext>
            </a:extLst>
          </p:cNvPr>
          <p:cNvSpPr/>
          <p:nvPr/>
        </p:nvSpPr>
        <p:spPr>
          <a:xfrm>
            <a:off x="6096000" y="964936"/>
            <a:ext cx="6099418" cy="5082800"/>
          </a:xfrm>
          <a:custGeom>
            <a:avLst/>
            <a:gdLst>
              <a:gd name="connsiteX0" fmla="*/ 4066327 w 6099418"/>
              <a:gd name="connsiteY0" fmla="*/ 0 h 5082800"/>
              <a:gd name="connsiteX1" fmla="*/ 4066327 w 6099418"/>
              <a:gd name="connsiteY1" fmla="*/ 1032094 h 5082800"/>
              <a:gd name="connsiteX2" fmla="*/ 3049709 w 6099418"/>
              <a:gd name="connsiteY2" fmla="*/ 0 h 5082800"/>
              <a:gd name="connsiteX3" fmla="*/ 2033091 w 6099418"/>
              <a:gd name="connsiteY3" fmla="*/ 0 h 5082800"/>
              <a:gd name="connsiteX4" fmla="*/ 2033091 w 6099418"/>
              <a:gd name="connsiteY4" fmla="*/ 1032094 h 5082800"/>
              <a:gd name="connsiteX5" fmla="*/ 1016618 w 6099418"/>
              <a:gd name="connsiteY5" fmla="*/ 0 h 5082800"/>
              <a:gd name="connsiteX6" fmla="*/ 0 w 6099418"/>
              <a:gd name="connsiteY6" fmla="*/ 0 h 5082800"/>
              <a:gd name="connsiteX7" fmla="*/ 0 w 6099418"/>
              <a:gd name="connsiteY7" fmla="*/ 4050707 h 5082800"/>
              <a:gd name="connsiteX8" fmla="*/ 1016618 w 6099418"/>
              <a:gd name="connsiteY8" fmla="*/ 5082800 h 5082800"/>
              <a:gd name="connsiteX9" fmla="*/ 2033091 w 6099418"/>
              <a:gd name="connsiteY9" fmla="*/ 5082800 h 5082800"/>
              <a:gd name="connsiteX10" fmla="*/ 2033091 w 6099418"/>
              <a:gd name="connsiteY10" fmla="*/ 4050707 h 5082800"/>
              <a:gd name="connsiteX11" fmla="*/ 3049709 w 6099418"/>
              <a:gd name="connsiteY11" fmla="*/ 5082800 h 5082800"/>
              <a:gd name="connsiteX12" fmla="*/ 4066327 w 6099418"/>
              <a:gd name="connsiteY12" fmla="*/ 5082800 h 5082800"/>
              <a:gd name="connsiteX13" fmla="*/ 4066327 w 6099418"/>
              <a:gd name="connsiteY13" fmla="*/ 4050707 h 5082800"/>
              <a:gd name="connsiteX14" fmla="*/ 5082801 w 6099418"/>
              <a:gd name="connsiteY14" fmla="*/ 5082800 h 5082800"/>
              <a:gd name="connsiteX15" fmla="*/ 6099419 w 6099418"/>
              <a:gd name="connsiteY15" fmla="*/ 5082800 h 5082800"/>
              <a:gd name="connsiteX16" fmla="*/ 6099419 w 6099418"/>
              <a:gd name="connsiteY16" fmla="*/ 1032094 h 5082800"/>
              <a:gd name="connsiteX17" fmla="*/ 5082801 w 6099418"/>
              <a:gd name="connsiteY17" fmla="*/ 0 h 5082800"/>
              <a:gd name="connsiteX18" fmla="*/ 4066327 w 6099418"/>
              <a:gd name="connsiteY18" fmla="*/ 0 h 5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418" h="5082800">
                <a:moveTo>
                  <a:pt x="4066327" y="0"/>
                </a:moveTo>
                <a:lnTo>
                  <a:pt x="4066327" y="1032094"/>
                </a:lnTo>
                <a:lnTo>
                  <a:pt x="3049709" y="0"/>
                </a:lnTo>
                <a:lnTo>
                  <a:pt x="2033091" y="0"/>
                </a:lnTo>
                <a:lnTo>
                  <a:pt x="2033091" y="1032094"/>
                </a:lnTo>
                <a:lnTo>
                  <a:pt x="1016618" y="0"/>
                </a:lnTo>
                <a:lnTo>
                  <a:pt x="0" y="0"/>
                </a:lnTo>
                <a:lnTo>
                  <a:pt x="0" y="4050707"/>
                </a:lnTo>
                <a:lnTo>
                  <a:pt x="1016618" y="5082800"/>
                </a:lnTo>
                <a:lnTo>
                  <a:pt x="2033091" y="5082800"/>
                </a:lnTo>
                <a:lnTo>
                  <a:pt x="2033091" y="4050707"/>
                </a:lnTo>
                <a:lnTo>
                  <a:pt x="3049709" y="5082800"/>
                </a:lnTo>
                <a:lnTo>
                  <a:pt x="4066327" y="5082800"/>
                </a:lnTo>
                <a:lnTo>
                  <a:pt x="4066327" y="4050707"/>
                </a:lnTo>
                <a:lnTo>
                  <a:pt x="5082801" y="5082800"/>
                </a:lnTo>
                <a:lnTo>
                  <a:pt x="6099419" y="5082800"/>
                </a:lnTo>
                <a:lnTo>
                  <a:pt x="6099419" y="1032094"/>
                </a:lnTo>
                <a:lnTo>
                  <a:pt x="5082801" y="0"/>
                </a:lnTo>
                <a:lnTo>
                  <a:pt x="4066327" y="0"/>
                </a:lnTo>
                <a:close/>
              </a:path>
            </a:pathLst>
          </a:custGeom>
          <a:blipFill>
            <a:blip r:embed="rId2"/>
            <a:srcRect/>
            <a:stretch>
              <a:fillRect l="-28760" t="-369" r="-21546" b="-700"/>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2708581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ured Backgroun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7A10B7-569F-4964-25D0-EB7CB361E0A1}"/>
              </a:ext>
            </a:extLst>
          </p:cNvPr>
          <p:cNvSpPr>
            <a:spLocks noGrp="1"/>
          </p:cNvSpPr>
          <p:nvPr>
            <p:ph type="dt" sz="half" idx="10"/>
          </p:nvPr>
        </p:nvSpPr>
        <p:spPr/>
        <p:txBody>
          <a:bodyPr/>
          <a:lstStyle/>
          <a:p>
            <a:fld id="{889336CC-D5A3-4D77-92DC-3E14EF4C786A}" type="datetime1">
              <a:rPr lang="en-ZA" smtClean="0"/>
              <a:t>2024/03/15</a:t>
            </a:fld>
            <a:endParaRPr lang="en-ZA"/>
          </a:p>
        </p:txBody>
      </p:sp>
      <p:sp>
        <p:nvSpPr>
          <p:cNvPr id="4" name="Footer Placeholder 3">
            <a:extLst>
              <a:ext uri="{FF2B5EF4-FFF2-40B4-BE49-F238E27FC236}">
                <a16:creationId xmlns:a16="http://schemas.microsoft.com/office/drawing/2014/main" id="{7E9E94CA-CA5A-975A-FA58-08120CA7E65B}"/>
              </a:ext>
            </a:extLst>
          </p:cNvPr>
          <p:cNvSpPr>
            <a:spLocks noGrp="1"/>
          </p:cNvSpPr>
          <p:nvPr>
            <p:ph type="ftr" sz="quarter" idx="11"/>
          </p:nvPr>
        </p:nvSpPr>
        <p:spPr/>
        <p:txBody>
          <a:bodyPr/>
          <a:lstStyle/>
          <a:p>
            <a:r>
              <a:rPr lang="en-ZA"/>
              <a:t>www.wds-sicap.com</a:t>
            </a:r>
          </a:p>
        </p:txBody>
      </p:sp>
      <p:sp>
        <p:nvSpPr>
          <p:cNvPr id="5" name="Slide Number Placeholder 4">
            <a:extLst>
              <a:ext uri="{FF2B5EF4-FFF2-40B4-BE49-F238E27FC236}">
                <a16:creationId xmlns:a16="http://schemas.microsoft.com/office/drawing/2014/main" id="{AEEDF49F-E4B9-5A30-7DF5-356E6184B900}"/>
              </a:ext>
            </a:extLst>
          </p:cNvPr>
          <p:cNvSpPr>
            <a:spLocks noGrp="1"/>
          </p:cNvSpPr>
          <p:nvPr>
            <p:ph type="sldNum" sz="quarter" idx="12"/>
          </p:nvPr>
        </p:nvSpPr>
        <p:spPr/>
        <p:txBody>
          <a:bodyPr/>
          <a:lstStyle/>
          <a:p>
            <a:fld id="{C596C863-CE89-4A8A-A154-1C3FBDC0AA6D}" type="slidenum">
              <a:rPr lang="en-ZA" smtClean="0"/>
              <a:t>‹#›</a:t>
            </a:fld>
            <a:endParaRPr lang="en-ZA"/>
          </a:p>
        </p:txBody>
      </p:sp>
      <p:sp>
        <p:nvSpPr>
          <p:cNvPr id="6" name="Title 1">
            <a:extLst>
              <a:ext uri="{FF2B5EF4-FFF2-40B4-BE49-F238E27FC236}">
                <a16:creationId xmlns:a16="http://schemas.microsoft.com/office/drawing/2014/main" id="{D04A7643-6A42-C7D8-A4E5-C94CDA432CF7}"/>
              </a:ext>
            </a:extLst>
          </p:cNvPr>
          <p:cNvSpPr>
            <a:spLocks noGrp="1"/>
          </p:cNvSpPr>
          <p:nvPr>
            <p:ph type="title"/>
          </p:nvPr>
        </p:nvSpPr>
        <p:spPr>
          <a:xfrm>
            <a:off x="469900" y="2421456"/>
            <a:ext cx="4756150" cy="1141122"/>
          </a:xfrm>
        </p:spPr>
        <p:txBody>
          <a:bodyPr/>
          <a:lstStyle>
            <a:lvl1pPr algn="l">
              <a:defRPr/>
            </a:lvl1pPr>
          </a:lstStyle>
          <a:p>
            <a:r>
              <a:rPr lang="en-US"/>
              <a:t>Click to edit Master title style</a:t>
            </a:r>
            <a:endParaRPr lang="en-ZA"/>
          </a:p>
        </p:txBody>
      </p:sp>
      <p:sp>
        <p:nvSpPr>
          <p:cNvPr id="7" name="Subtitle 2">
            <a:extLst>
              <a:ext uri="{FF2B5EF4-FFF2-40B4-BE49-F238E27FC236}">
                <a16:creationId xmlns:a16="http://schemas.microsoft.com/office/drawing/2014/main" id="{29235C95-C9C3-CEE5-D24E-3A47625C8F11}"/>
              </a:ext>
            </a:extLst>
          </p:cNvPr>
          <p:cNvSpPr>
            <a:spLocks noGrp="1"/>
          </p:cNvSpPr>
          <p:nvPr>
            <p:ph type="subTitle" idx="1"/>
          </p:nvPr>
        </p:nvSpPr>
        <p:spPr>
          <a:xfrm>
            <a:off x="469900" y="3746728"/>
            <a:ext cx="3663950" cy="971321"/>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121492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AA27-ADC6-FE41-53AB-0D7D82714F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84CE32DF-5D67-5814-7249-7F66F30220B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0E88E0F2-7B21-56C9-2208-80D8284BB53A}"/>
              </a:ext>
            </a:extLst>
          </p:cNvPr>
          <p:cNvSpPr>
            <a:spLocks noGrp="1"/>
          </p:cNvSpPr>
          <p:nvPr>
            <p:ph type="dt" sz="half" idx="10"/>
          </p:nvPr>
        </p:nvSpPr>
        <p:spPr>
          <a:xfrm>
            <a:off x="838200" y="6356350"/>
            <a:ext cx="2743200" cy="365125"/>
          </a:xfrm>
          <a:prstGeom prst="rect">
            <a:avLst/>
          </a:prstGeom>
        </p:spPr>
        <p:txBody>
          <a:bodyPr/>
          <a:lstStyle/>
          <a:p>
            <a:fld id="{448F1664-4203-4974-8BC1-7E29A1F280C6}" type="datetime1">
              <a:rPr lang="en-ZA" smtClean="0"/>
              <a:t>2024/03/15</a:t>
            </a:fld>
            <a:endParaRPr lang="en-ZA"/>
          </a:p>
        </p:txBody>
      </p:sp>
      <p:sp>
        <p:nvSpPr>
          <p:cNvPr id="5" name="Footer Placeholder 4">
            <a:extLst>
              <a:ext uri="{FF2B5EF4-FFF2-40B4-BE49-F238E27FC236}">
                <a16:creationId xmlns:a16="http://schemas.microsoft.com/office/drawing/2014/main" id="{3BCCE6DD-6450-CBBA-D7FC-7362D68F3EE4}"/>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6" name="Slide Number Placeholder 5">
            <a:extLst>
              <a:ext uri="{FF2B5EF4-FFF2-40B4-BE49-F238E27FC236}">
                <a16:creationId xmlns:a16="http://schemas.microsoft.com/office/drawing/2014/main" id="{32BC61EA-7F41-26D6-FC9F-9CE926B95794}"/>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119276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A534-2A1A-D6F0-25E1-DC664CF686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8B80C62-02D4-7D5B-884C-F1931F77FEE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BC51218-AEB8-2F51-379E-CB82B2611A0A}"/>
              </a:ext>
            </a:extLst>
          </p:cNvPr>
          <p:cNvSpPr>
            <a:spLocks noGrp="1"/>
          </p:cNvSpPr>
          <p:nvPr>
            <p:ph type="dt" sz="half" idx="10"/>
          </p:nvPr>
        </p:nvSpPr>
        <p:spPr>
          <a:xfrm>
            <a:off x="838200" y="6356350"/>
            <a:ext cx="2743200" cy="365125"/>
          </a:xfrm>
          <a:prstGeom prst="rect">
            <a:avLst/>
          </a:prstGeom>
        </p:spPr>
        <p:txBody>
          <a:bodyPr/>
          <a:lstStyle/>
          <a:p>
            <a:fld id="{DAA0266E-3C22-46C8-9DD0-4AF35A4E85D1}" type="datetime1">
              <a:rPr lang="en-ZA" smtClean="0"/>
              <a:t>2024/03/15</a:t>
            </a:fld>
            <a:endParaRPr lang="en-ZA"/>
          </a:p>
        </p:txBody>
      </p:sp>
      <p:sp>
        <p:nvSpPr>
          <p:cNvPr id="5" name="Footer Placeholder 4">
            <a:extLst>
              <a:ext uri="{FF2B5EF4-FFF2-40B4-BE49-F238E27FC236}">
                <a16:creationId xmlns:a16="http://schemas.microsoft.com/office/drawing/2014/main" id="{B43BCC98-F518-A9FC-AF74-BCC8EE32401F}"/>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6" name="Slide Number Placeholder 5">
            <a:extLst>
              <a:ext uri="{FF2B5EF4-FFF2-40B4-BE49-F238E27FC236}">
                <a16:creationId xmlns:a16="http://schemas.microsoft.com/office/drawing/2014/main" id="{FD8A963A-0B74-F10A-0DD7-C75DEECB0EF7}"/>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2300912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3200-2EAB-2832-DE68-C86A3E52E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6CD4C02-F9D9-94CB-14EB-92657EEDBB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70018-D4A9-D619-9A9B-EFBED83ED774}"/>
              </a:ext>
            </a:extLst>
          </p:cNvPr>
          <p:cNvSpPr>
            <a:spLocks noGrp="1"/>
          </p:cNvSpPr>
          <p:nvPr>
            <p:ph type="dt" sz="half" idx="10"/>
          </p:nvPr>
        </p:nvSpPr>
        <p:spPr>
          <a:xfrm>
            <a:off x="838200" y="6356350"/>
            <a:ext cx="2743200" cy="365125"/>
          </a:xfrm>
          <a:prstGeom prst="rect">
            <a:avLst/>
          </a:prstGeom>
        </p:spPr>
        <p:txBody>
          <a:bodyPr/>
          <a:lstStyle/>
          <a:p>
            <a:fld id="{9F92AEB6-CDEB-4A8F-A88B-4A541CB2B882}" type="datetime1">
              <a:rPr lang="en-ZA" smtClean="0"/>
              <a:t>2024/03/15</a:t>
            </a:fld>
            <a:endParaRPr lang="en-ZA"/>
          </a:p>
        </p:txBody>
      </p:sp>
      <p:sp>
        <p:nvSpPr>
          <p:cNvPr id="5" name="Footer Placeholder 4">
            <a:extLst>
              <a:ext uri="{FF2B5EF4-FFF2-40B4-BE49-F238E27FC236}">
                <a16:creationId xmlns:a16="http://schemas.microsoft.com/office/drawing/2014/main" id="{E462581D-0888-1418-7BB7-55A346BE02AD}"/>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6" name="Slide Number Placeholder 5">
            <a:extLst>
              <a:ext uri="{FF2B5EF4-FFF2-40B4-BE49-F238E27FC236}">
                <a16:creationId xmlns:a16="http://schemas.microsoft.com/office/drawing/2014/main" id="{128CBE7D-EDFA-6EDE-91CF-6AFE85C09E8F}"/>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47942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D96-BA7F-E64E-A020-78E3B0CF95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4124F58-07DB-85F4-7E36-9B982E214F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6CDFF2D-CCBE-50E9-EB00-C0E8A2A4E09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4FA78B-0D87-2531-BE5B-53C6084B14B5}"/>
              </a:ext>
            </a:extLst>
          </p:cNvPr>
          <p:cNvSpPr>
            <a:spLocks noGrp="1"/>
          </p:cNvSpPr>
          <p:nvPr>
            <p:ph type="dt" sz="half" idx="10"/>
          </p:nvPr>
        </p:nvSpPr>
        <p:spPr>
          <a:xfrm>
            <a:off x="838200" y="6356350"/>
            <a:ext cx="2743200" cy="365125"/>
          </a:xfrm>
          <a:prstGeom prst="rect">
            <a:avLst/>
          </a:prstGeom>
        </p:spPr>
        <p:txBody>
          <a:bodyPr/>
          <a:lstStyle/>
          <a:p>
            <a:fld id="{6E2822D6-1118-45DE-A835-1E48F2828918}" type="datetime1">
              <a:rPr lang="en-ZA" smtClean="0"/>
              <a:t>2024/03/15</a:t>
            </a:fld>
            <a:endParaRPr lang="en-ZA"/>
          </a:p>
        </p:txBody>
      </p:sp>
      <p:sp>
        <p:nvSpPr>
          <p:cNvPr id="6" name="Footer Placeholder 5">
            <a:extLst>
              <a:ext uri="{FF2B5EF4-FFF2-40B4-BE49-F238E27FC236}">
                <a16:creationId xmlns:a16="http://schemas.microsoft.com/office/drawing/2014/main" id="{2F074D89-C317-8B8F-EEE4-542A5054325A}"/>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7" name="Slide Number Placeholder 6">
            <a:extLst>
              <a:ext uri="{FF2B5EF4-FFF2-40B4-BE49-F238E27FC236}">
                <a16:creationId xmlns:a16="http://schemas.microsoft.com/office/drawing/2014/main" id="{3366AE1F-D77F-01B9-F8CE-DD32CF7C2FAE}"/>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1855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3069-EAC6-5364-B810-49A07CD354B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984D9D-57CF-0D6B-EF38-2F7AF0A62E1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2C5A0-F9E7-A2E7-96E5-CF80BE37D9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D247AAE-A576-9322-A17E-00FA494A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18F5EA-7878-E709-7B30-CC1B4DB7BE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EBCF53C-86AA-EFAE-F611-C9D224DEC387}"/>
              </a:ext>
            </a:extLst>
          </p:cNvPr>
          <p:cNvSpPr>
            <a:spLocks noGrp="1"/>
          </p:cNvSpPr>
          <p:nvPr>
            <p:ph type="dt" sz="half" idx="10"/>
          </p:nvPr>
        </p:nvSpPr>
        <p:spPr>
          <a:xfrm>
            <a:off x="838200" y="6356350"/>
            <a:ext cx="2743200" cy="365125"/>
          </a:xfrm>
          <a:prstGeom prst="rect">
            <a:avLst/>
          </a:prstGeom>
        </p:spPr>
        <p:txBody>
          <a:bodyPr/>
          <a:lstStyle/>
          <a:p>
            <a:fld id="{54846F7A-C36F-40B0-B4B6-C79C272EA038}" type="datetime1">
              <a:rPr lang="en-ZA" smtClean="0"/>
              <a:t>2024/03/15</a:t>
            </a:fld>
            <a:endParaRPr lang="en-ZA"/>
          </a:p>
        </p:txBody>
      </p:sp>
      <p:sp>
        <p:nvSpPr>
          <p:cNvPr id="8" name="Footer Placeholder 7">
            <a:extLst>
              <a:ext uri="{FF2B5EF4-FFF2-40B4-BE49-F238E27FC236}">
                <a16:creationId xmlns:a16="http://schemas.microsoft.com/office/drawing/2014/main" id="{3993D651-B1D8-D84A-784D-97BB9A42D11B}"/>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9" name="Slide Number Placeholder 8">
            <a:extLst>
              <a:ext uri="{FF2B5EF4-FFF2-40B4-BE49-F238E27FC236}">
                <a16:creationId xmlns:a16="http://schemas.microsoft.com/office/drawing/2014/main" id="{DDCA224F-A8B6-611B-C716-3A4E61A6F22A}"/>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3314633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ACB2-2F4E-3DCD-B4DF-9252007228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B5944585-668B-1DC8-B3C8-222C7A1BC6DF}"/>
              </a:ext>
            </a:extLst>
          </p:cNvPr>
          <p:cNvSpPr>
            <a:spLocks noGrp="1"/>
          </p:cNvSpPr>
          <p:nvPr>
            <p:ph type="dt" sz="half" idx="10"/>
          </p:nvPr>
        </p:nvSpPr>
        <p:spPr>
          <a:xfrm>
            <a:off x="838200" y="6356350"/>
            <a:ext cx="2743200" cy="365125"/>
          </a:xfrm>
          <a:prstGeom prst="rect">
            <a:avLst/>
          </a:prstGeom>
        </p:spPr>
        <p:txBody>
          <a:bodyPr/>
          <a:lstStyle/>
          <a:p>
            <a:fld id="{29CAB416-DEEE-49C1-9DFA-53B0B632BBBD}" type="datetime1">
              <a:rPr lang="en-ZA" smtClean="0"/>
              <a:t>2024/03/15</a:t>
            </a:fld>
            <a:endParaRPr lang="en-ZA"/>
          </a:p>
        </p:txBody>
      </p:sp>
      <p:sp>
        <p:nvSpPr>
          <p:cNvPr id="4" name="Footer Placeholder 3">
            <a:extLst>
              <a:ext uri="{FF2B5EF4-FFF2-40B4-BE49-F238E27FC236}">
                <a16:creationId xmlns:a16="http://schemas.microsoft.com/office/drawing/2014/main" id="{6D878E89-0826-3BC6-755F-E8B9CCFBCB8C}"/>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5" name="Slide Number Placeholder 4">
            <a:extLst>
              <a:ext uri="{FF2B5EF4-FFF2-40B4-BE49-F238E27FC236}">
                <a16:creationId xmlns:a16="http://schemas.microsoft.com/office/drawing/2014/main" id="{E1D04286-84E1-6011-B1CA-41B7A2217A0D}"/>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275394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310172-A0BC-C27E-D977-433AC1D5057F}"/>
              </a:ext>
            </a:extLst>
          </p:cNvPr>
          <p:cNvSpPr>
            <a:spLocks noGrp="1"/>
          </p:cNvSpPr>
          <p:nvPr>
            <p:ph type="dt" sz="half" idx="10"/>
          </p:nvPr>
        </p:nvSpPr>
        <p:spPr>
          <a:xfrm>
            <a:off x="838200" y="6356350"/>
            <a:ext cx="2743200" cy="365125"/>
          </a:xfrm>
          <a:prstGeom prst="rect">
            <a:avLst/>
          </a:prstGeom>
        </p:spPr>
        <p:txBody>
          <a:bodyPr/>
          <a:lstStyle/>
          <a:p>
            <a:fld id="{3BA0F7DC-40B4-4FBA-88CE-78DB21ED2A36}" type="datetime1">
              <a:rPr lang="en-ZA" smtClean="0"/>
              <a:t>2024/03/15</a:t>
            </a:fld>
            <a:endParaRPr lang="en-ZA"/>
          </a:p>
        </p:txBody>
      </p:sp>
      <p:sp>
        <p:nvSpPr>
          <p:cNvPr id="3" name="Footer Placeholder 2">
            <a:extLst>
              <a:ext uri="{FF2B5EF4-FFF2-40B4-BE49-F238E27FC236}">
                <a16:creationId xmlns:a16="http://schemas.microsoft.com/office/drawing/2014/main" id="{FC9F2A1C-A3D4-2CB6-DA3D-7E8A9CB3AE79}"/>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4" name="Slide Number Placeholder 3">
            <a:extLst>
              <a:ext uri="{FF2B5EF4-FFF2-40B4-BE49-F238E27FC236}">
                <a16:creationId xmlns:a16="http://schemas.microsoft.com/office/drawing/2014/main" id="{96C406C1-EB7F-37A3-3D7B-A3815A640BF1}"/>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3117564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92DC-999A-A02D-0CD8-4A0990C9FF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E13DB8-CA50-6525-84A7-9B1615DD6DC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8399FE4-469B-9DAB-45B2-0584F5B295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F58E12-EEF9-57C3-0970-A87F16E3A138}"/>
              </a:ext>
            </a:extLst>
          </p:cNvPr>
          <p:cNvSpPr>
            <a:spLocks noGrp="1"/>
          </p:cNvSpPr>
          <p:nvPr>
            <p:ph type="dt" sz="half" idx="10"/>
          </p:nvPr>
        </p:nvSpPr>
        <p:spPr>
          <a:xfrm>
            <a:off x="838200" y="6356350"/>
            <a:ext cx="2743200" cy="365125"/>
          </a:xfrm>
          <a:prstGeom prst="rect">
            <a:avLst/>
          </a:prstGeom>
        </p:spPr>
        <p:txBody>
          <a:bodyPr/>
          <a:lstStyle/>
          <a:p>
            <a:fld id="{4B40A7A9-1DE9-49E4-9DB7-586BE33456CF}" type="datetime1">
              <a:rPr lang="en-ZA" smtClean="0"/>
              <a:t>2024/03/15</a:t>
            </a:fld>
            <a:endParaRPr lang="en-ZA"/>
          </a:p>
        </p:txBody>
      </p:sp>
      <p:sp>
        <p:nvSpPr>
          <p:cNvPr id="6" name="Footer Placeholder 5">
            <a:extLst>
              <a:ext uri="{FF2B5EF4-FFF2-40B4-BE49-F238E27FC236}">
                <a16:creationId xmlns:a16="http://schemas.microsoft.com/office/drawing/2014/main" id="{F8DE8E51-812A-E9CC-DEB0-FB16AFDD2D86}"/>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7" name="Slide Number Placeholder 6">
            <a:extLst>
              <a:ext uri="{FF2B5EF4-FFF2-40B4-BE49-F238E27FC236}">
                <a16:creationId xmlns:a16="http://schemas.microsoft.com/office/drawing/2014/main" id="{E496061D-2BC0-A9E6-728C-8A5840E81DA9}"/>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1073005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21DF-8471-7B4F-DAE4-BEE3FE826D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A42A2F4-D89C-1A4E-0452-B06CC988DA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9539FA6B-476F-D099-4014-B65F3FD1EC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ABF1C-0907-E84E-4298-99335A3E59D2}"/>
              </a:ext>
            </a:extLst>
          </p:cNvPr>
          <p:cNvSpPr>
            <a:spLocks noGrp="1"/>
          </p:cNvSpPr>
          <p:nvPr>
            <p:ph type="dt" sz="half" idx="10"/>
          </p:nvPr>
        </p:nvSpPr>
        <p:spPr>
          <a:xfrm>
            <a:off x="838200" y="6356350"/>
            <a:ext cx="2743200" cy="365125"/>
          </a:xfrm>
          <a:prstGeom prst="rect">
            <a:avLst/>
          </a:prstGeom>
        </p:spPr>
        <p:txBody>
          <a:bodyPr/>
          <a:lstStyle/>
          <a:p>
            <a:fld id="{2FB135EB-D8FD-4919-89D6-4BE7CCE33EF3}" type="datetime1">
              <a:rPr lang="en-ZA" smtClean="0"/>
              <a:t>2024/03/15</a:t>
            </a:fld>
            <a:endParaRPr lang="en-ZA"/>
          </a:p>
        </p:txBody>
      </p:sp>
      <p:sp>
        <p:nvSpPr>
          <p:cNvPr id="6" name="Footer Placeholder 5">
            <a:extLst>
              <a:ext uri="{FF2B5EF4-FFF2-40B4-BE49-F238E27FC236}">
                <a16:creationId xmlns:a16="http://schemas.microsoft.com/office/drawing/2014/main" id="{FBF6D27F-188F-7204-9F70-0C4B03E29AF5}"/>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7" name="Slide Number Placeholder 6">
            <a:extLst>
              <a:ext uri="{FF2B5EF4-FFF2-40B4-BE49-F238E27FC236}">
                <a16:creationId xmlns:a16="http://schemas.microsoft.com/office/drawing/2014/main" id="{3C4D39EC-E404-B050-CBB8-A1BFCC43E906}"/>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323387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0A7E-1D70-A9AD-529B-491F67B20BAA}"/>
              </a:ext>
            </a:extLst>
          </p:cNvPr>
          <p:cNvSpPr>
            <a:spLocks noGrp="1"/>
          </p:cNvSpPr>
          <p:nvPr>
            <p:ph type="title"/>
          </p:nvPr>
        </p:nvSpPr>
        <p:spPr>
          <a:xfrm>
            <a:off x="838200" y="2568299"/>
            <a:ext cx="4794250" cy="860701"/>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BD0F4BE-3756-912A-2FF1-EA7E45087C49}"/>
              </a:ext>
            </a:extLst>
          </p:cNvPr>
          <p:cNvSpPr>
            <a:spLocks noGrp="1"/>
          </p:cNvSpPr>
          <p:nvPr>
            <p:ph type="dt" sz="half" idx="10"/>
          </p:nvPr>
        </p:nvSpPr>
        <p:spPr/>
        <p:txBody>
          <a:bodyPr/>
          <a:lstStyle/>
          <a:p>
            <a:fld id="{8ADBDAAF-E5DA-4863-B0AF-183D4391626C}" type="datetime1">
              <a:rPr lang="en-ZA" smtClean="0"/>
              <a:t>2024/03/15</a:t>
            </a:fld>
            <a:endParaRPr lang="en-ZA"/>
          </a:p>
        </p:txBody>
      </p:sp>
      <p:sp>
        <p:nvSpPr>
          <p:cNvPr id="4" name="Footer Placeholder 3">
            <a:extLst>
              <a:ext uri="{FF2B5EF4-FFF2-40B4-BE49-F238E27FC236}">
                <a16:creationId xmlns:a16="http://schemas.microsoft.com/office/drawing/2014/main" id="{B921EB97-7319-5B23-6E02-27E456682CAC}"/>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960D91A9-B844-01E2-FDFB-36C1FC067C3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8" name="Subtitle 2">
            <a:extLst>
              <a:ext uri="{FF2B5EF4-FFF2-40B4-BE49-F238E27FC236}">
                <a16:creationId xmlns:a16="http://schemas.microsoft.com/office/drawing/2014/main" id="{01663DCE-3190-599D-6704-D52BBBAC574E}"/>
              </a:ext>
            </a:extLst>
          </p:cNvPr>
          <p:cNvSpPr>
            <a:spLocks noGrp="1"/>
          </p:cNvSpPr>
          <p:nvPr>
            <p:ph type="subTitle" idx="1"/>
          </p:nvPr>
        </p:nvSpPr>
        <p:spPr>
          <a:xfrm>
            <a:off x="838200" y="368074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4" name="Graphic 13">
            <a:extLst>
              <a:ext uri="{FF2B5EF4-FFF2-40B4-BE49-F238E27FC236}">
                <a16:creationId xmlns:a16="http://schemas.microsoft.com/office/drawing/2014/main" id="{537BC281-1F5B-6E3D-39B6-A8361BFC21FE}"/>
              </a:ext>
            </a:extLst>
          </p:cNvPr>
          <p:cNvSpPr/>
          <p:nvPr userDrawn="1"/>
        </p:nvSpPr>
        <p:spPr>
          <a:xfrm>
            <a:off x="6096000" y="964936"/>
            <a:ext cx="6099418" cy="5082800"/>
          </a:xfrm>
          <a:custGeom>
            <a:avLst/>
            <a:gdLst>
              <a:gd name="connsiteX0" fmla="*/ 4066327 w 6099418"/>
              <a:gd name="connsiteY0" fmla="*/ 0 h 5082800"/>
              <a:gd name="connsiteX1" fmla="*/ 4066327 w 6099418"/>
              <a:gd name="connsiteY1" fmla="*/ 1032094 h 5082800"/>
              <a:gd name="connsiteX2" fmla="*/ 3049709 w 6099418"/>
              <a:gd name="connsiteY2" fmla="*/ 0 h 5082800"/>
              <a:gd name="connsiteX3" fmla="*/ 2033091 w 6099418"/>
              <a:gd name="connsiteY3" fmla="*/ 0 h 5082800"/>
              <a:gd name="connsiteX4" fmla="*/ 2033091 w 6099418"/>
              <a:gd name="connsiteY4" fmla="*/ 1032094 h 5082800"/>
              <a:gd name="connsiteX5" fmla="*/ 1016618 w 6099418"/>
              <a:gd name="connsiteY5" fmla="*/ 0 h 5082800"/>
              <a:gd name="connsiteX6" fmla="*/ 0 w 6099418"/>
              <a:gd name="connsiteY6" fmla="*/ 0 h 5082800"/>
              <a:gd name="connsiteX7" fmla="*/ 0 w 6099418"/>
              <a:gd name="connsiteY7" fmla="*/ 4050707 h 5082800"/>
              <a:gd name="connsiteX8" fmla="*/ 1016618 w 6099418"/>
              <a:gd name="connsiteY8" fmla="*/ 5082800 h 5082800"/>
              <a:gd name="connsiteX9" fmla="*/ 2033091 w 6099418"/>
              <a:gd name="connsiteY9" fmla="*/ 5082800 h 5082800"/>
              <a:gd name="connsiteX10" fmla="*/ 2033091 w 6099418"/>
              <a:gd name="connsiteY10" fmla="*/ 4050707 h 5082800"/>
              <a:gd name="connsiteX11" fmla="*/ 3049709 w 6099418"/>
              <a:gd name="connsiteY11" fmla="*/ 5082800 h 5082800"/>
              <a:gd name="connsiteX12" fmla="*/ 4066327 w 6099418"/>
              <a:gd name="connsiteY12" fmla="*/ 5082800 h 5082800"/>
              <a:gd name="connsiteX13" fmla="*/ 4066327 w 6099418"/>
              <a:gd name="connsiteY13" fmla="*/ 4050707 h 5082800"/>
              <a:gd name="connsiteX14" fmla="*/ 5082801 w 6099418"/>
              <a:gd name="connsiteY14" fmla="*/ 5082800 h 5082800"/>
              <a:gd name="connsiteX15" fmla="*/ 6099419 w 6099418"/>
              <a:gd name="connsiteY15" fmla="*/ 5082800 h 5082800"/>
              <a:gd name="connsiteX16" fmla="*/ 6099419 w 6099418"/>
              <a:gd name="connsiteY16" fmla="*/ 1032094 h 5082800"/>
              <a:gd name="connsiteX17" fmla="*/ 5082801 w 6099418"/>
              <a:gd name="connsiteY17" fmla="*/ 0 h 5082800"/>
              <a:gd name="connsiteX18" fmla="*/ 4066327 w 6099418"/>
              <a:gd name="connsiteY18" fmla="*/ 0 h 5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418" h="5082800">
                <a:moveTo>
                  <a:pt x="4066327" y="0"/>
                </a:moveTo>
                <a:lnTo>
                  <a:pt x="4066327" y="1032094"/>
                </a:lnTo>
                <a:lnTo>
                  <a:pt x="3049709" y="0"/>
                </a:lnTo>
                <a:lnTo>
                  <a:pt x="2033091" y="0"/>
                </a:lnTo>
                <a:lnTo>
                  <a:pt x="2033091" y="1032094"/>
                </a:lnTo>
                <a:lnTo>
                  <a:pt x="1016618" y="0"/>
                </a:lnTo>
                <a:lnTo>
                  <a:pt x="0" y="0"/>
                </a:lnTo>
                <a:lnTo>
                  <a:pt x="0" y="4050707"/>
                </a:lnTo>
                <a:lnTo>
                  <a:pt x="1016618" y="5082800"/>
                </a:lnTo>
                <a:lnTo>
                  <a:pt x="2033091" y="5082800"/>
                </a:lnTo>
                <a:lnTo>
                  <a:pt x="2033091" y="4050707"/>
                </a:lnTo>
                <a:lnTo>
                  <a:pt x="3049709" y="5082800"/>
                </a:lnTo>
                <a:lnTo>
                  <a:pt x="4066327" y="5082800"/>
                </a:lnTo>
                <a:lnTo>
                  <a:pt x="4066327" y="4050707"/>
                </a:lnTo>
                <a:lnTo>
                  <a:pt x="5082801" y="5082800"/>
                </a:lnTo>
                <a:lnTo>
                  <a:pt x="6099419" y="5082800"/>
                </a:lnTo>
                <a:lnTo>
                  <a:pt x="6099419" y="1032094"/>
                </a:lnTo>
                <a:lnTo>
                  <a:pt x="5082801" y="0"/>
                </a:lnTo>
                <a:lnTo>
                  <a:pt x="4066327" y="0"/>
                </a:lnTo>
                <a:close/>
              </a:path>
            </a:pathLst>
          </a:custGeom>
          <a:blipFill>
            <a:blip r:embed="rId2"/>
            <a:srcRect/>
            <a:stretch>
              <a:fillRect l="-39040" t="-620" r="-10893" b="-226"/>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4210076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8200" y="365125"/>
            <a:ext cx="10515600" cy="976313"/>
          </a:xfrm>
          <a:prstGeom prst="rect">
            <a:avLst/>
          </a:prstGeom>
        </p:spPr>
        <p:txBody>
          <a:bodyPr>
            <a:normAutofit/>
          </a:bodyPr>
          <a:lstStyle>
            <a:lvl1pPr>
              <a:defRPr sz="2800"/>
            </a:lvl1pPr>
          </a:lstStyle>
          <a:p>
            <a:r>
              <a:rPr lang="en-US"/>
              <a:t>CLICK TO EDIT TITLE STYLE</a:t>
            </a:r>
            <a:endParaRPr lang="pt-PT"/>
          </a:p>
        </p:txBody>
      </p:sp>
      <p:sp>
        <p:nvSpPr>
          <p:cNvPr id="3" name="Marcador de Posição de Conteúdo 2"/>
          <p:cNvSpPr>
            <a:spLocks noGrp="1"/>
          </p:cNvSpPr>
          <p:nvPr>
            <p:ph idx="1"/>
          </p:nvPr>
        </p:nvSpPr>
        <p:spPr>
          <a:xfrm>
            <a:off x="838200" y="1557338"/>
            <a:ext cx="10515600" cy="4535487"/>
          </a:xfrm>
          <a:prstGeom prst="rect">
            <a:avLst/>
          </a:prstGeom>
        </p:spPr>
        <p:txBody>
          <a:bodyPr vert="horz" lIns="91440" tIns="45720" rIns="91440" bIns="45720" rtlCol="0">
            <a:normAutofit/>
          </a:bodyPr>
          <a:lstStyle>
            <a:lvl1pPr>
              <a:defRPr lang="pt-PT"/>
            </a:lvl1pPr>
            <a:lvl2pPr>
              <a:defRPr lang="pt-PT"/>
            </a:lvl2pPr>
            <a:lvl3pPr>
              <a:defRPr lang="pt-PT"/>
            </a:lvl3pPr>
            <a:lvl4pPr>
              <a:defRPr lang="pt-PT"/>
            </a:lvl4pPr>
            <a:lvl5pPr>
              <a:defRPr lang="pt-PT"/>
            </a:lvl5pPr>
          </a:lstStyle>
          <a:p>
            <a:pPr marL="152408" lvl="0" indent="-152408" defTabSz="609630">
              <a:lnSpc>
                <a:spcPct val="150000"/>
              </a:lnSpc>
              <a:spcBef>
                <a:spcPts val="667"/>
              </a:spcBef>
            </a:pPr>
            <a:r>
              <a:rPr lang="en-US"/>
              <a:t>Click to edit Master text styles</a:t>
            </a:r>
          </a:p>
          <a:p>
            <a:pPr marL="457223" lvl="1" indent="-152408" defTabSz="609630">
              <a:lnSpc>
                <a:spcPct val="150000"/>
              </a:lnSpc>
              <a:spcBef>
                <a:spcPts val="333"/>
              </a:spcBef>
            </a:pPr>
            <a:r>
              <a:rPr lang="en-US"/>
              <a:t>Second level</a:t>
            </a:r>
          </a:p>
          <a:p>
            <a:pPr marL="762038" lvl="2" indent="-152408" defTabSz="609630">
              <a:lnSpc>
                <a:spcPct val="150000"/>
              </a:lnSpc>
              <a:spcBef>
                <a:spcPts val="333"/>
              </a:spcBef>
            </a:pPr>
            <a:r>
              <a:rPr lang="en-US"/>
              <a:t>Third level</a:t>
            </a:r>
          </a:p>
          <a:p>
            <a:pPr marL="1066853" lvl="3" indent="-152408" defTabSz="609630">
              <a:lnSpc>
                <a:spcPct val="150000"/>
              </a:lnSpc>
              <a:spcBef>
                <a:spcPts val="333"/>
              </a:spcBef>
            </a:pPr>
            <a:r>
              <a:rPr lang="en-US"/>
              <a:t>Fourth level</a:t>
            </a:r>
          </a:p>
          <a:p>
            <a:pPr marL="1371669" lvl="4" indent="-152408" defTabSz="609630">
              <a:lnSpc>
                <a:spcPct val="150000"/>
              </a:lnSpc>
              <a:spcBef>
                <a:spcPts val="333"/>
              </a:spcBef>
            </a:pPr>
            <a:r>
              <a:rPr lang="en-US"/>
              <a:t>Fifth level</a:t>
            </a:r>
            <a:endParaRPr lang="pt-PT"/>
          </a:p>
        </p:txBody>
      </p:sp>
      <p:sp>
        <p:nvSpPr>
          <p:cNvPr id="5" name="Date Placeholder 2">
            <a:extLst>
              <a:ext uri="{FF2B5EF4-FFF2-40B4-BE49-F238E27FC236}">
                <a16:creationId xmlns:a16="http://schemas.microsoft.com/office/drawing/2014/main" id="{04FFEE5D-98D8-9D4D-08F0-A6870C04FEA2}"/>
              </a:ext>
            </a:extLst>
          </p:cNvPr>
          <p:cNvSpPr>
            <a:spLocks noGrp="1"/>
          </p:cNvSpPr>
          <p:nvPr>
            <p:ph type="dt" sz="half" idx="10"/>
          </p:nvPr>
        </p:nvSpPr>
        <p:spPr>
          <a:xfrm>
            <a:off x="306803" y="6356351"/>
            <a:ext cx="1121697" cy="365125"/>
          </a:xfrm>
        </p:spPr>
        <p:txBody>
          <a:bodyPr/>
          <a:lstStyle/>
          <a:p>
            <a:fld id="{889336CC-D5A3-4D77-92DC-3E14EF4C786A}" type="datetime1">
              <a:rPr lang="en-ZA" smtClean="0"/>
              <a:t>2024/03/15</a:t>
            </a:fld>
            <a:endParaRPr lang="en-ZA"/>
          </a:p>
        </p:txBody>
      </p:sp>
      <p:sp>
        <p:nvSpPr>
          <p:cNvPr id="6" name="Footer Placeholder 3">
            <a:extLst>
              <a:ext uri="{FF2B5EF4-FFF2-40B4-BE49-F238E27FC236}">
                <a16:creationId xmlns:a16="http://schemas.microsoft.com/office/drawing/2014/main" id="{D66423DC-899E-7BF9-1B49-AB56249C38EC}"/>
              </a:ext>
            </a:extLst>
          </p:cNvPr>
          <p:cNvSpPr>
            <a:spLocks noGrp="1"/>
          </p:cNvSpPr>
          <p:nvPr>
            <p:ph type="ftr" sz="quarter" idx="11"/>
          </p:nvPr>
        </p:nvSpPr>
        <p:spPr>
          <a:xfrm>
            <a:off x="9139989" y="6356351"/>
            <a:ext cx="2162847" cy="365125"/>
          </a:xfrm>
        </p:spPr>
        <p:txBody>
          <a:bodyPr/>
          <a:lstStyle/>
          <a:p>
            <a:r>
              <a:rPr lang="en-ZA"/>
              <a:t>www.wds-sicap.com</a:t>
            </a:r>
          </a:p>
        </p:txBody>
      </p:sp>
      <p:sp>
        <p:nvSpPr>
          <p:cNvPr id="7" name="Slide Number Placeholder 4">
            <a:extLst>
              <a:ext uri="{FF2B5EF4-FFF2-40B4-BE49-F238E27FC236}">
                <a16:creationId xmlns:a16="http://schemas.microsoft.com/office/drawing/2014/main" id="{D5A4E42F-83AC-0699-E73B-5E7501D62A31}"/>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t>‹#›</a:t>
            </a:fld>
            <a:endParaRPr lang="en-ZA"/>
          </a:p>
        </p:txBody>
      </p:sp>
    </p:spTree>
    <p:extLst>
      <p:ext uri="{BB962C8B-B14F-4D97-AF65-F5344CB8AC3E}">
        <p14:creationId xmlns:p14="http://schemas.microsoft.com/office/powerpoint/2010/main" val="2031808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0A7E-1D70-A9AD-529B-491F67B20BAA}"/>
              </a:ext>
            </a:extLst>
          </p:cNvPr>
          <p:cNvSpPr>
            <a:spLocks noGrp="1"/>
          </p:cNvSpPr>
          <p:nvPr>
            <p:ph type="title"/>
          </p:nvPr>
        </p:nvSpPr>
        <p:spPr>
          <a:xfrm>
            <a:off x="838200" y="2568299"/>
            <a:ext cx="4794250" cy="860701"/>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BD0F4BE-3756-912A-2FF1-EA7E45087C49}"/>
              </a:ext>
            </a:extLst>
          </p:cNvPr>
          <p:cNvSpPr>
            <a:spLocks noGrp="1"/>
          </p:cNvSpPr>
          <p:nvPr>
            <p:ph type="dt" sz="half" idx="10"/>
          </p:nvPr>
        </p:nvSpPr>
        <p:spPr/>
        <p:txBody>
          <a:bodyPr/>
          <a:lstStyle/>
          <a:p>
            <a:fld id="{7C09BC85-DE0A-4E78-9746-45E6B2EE35F4}" type="datetime1">
              <a:rPr lang="en-ZA" smtClean="0"/>
              <a:t>2024/03/15</a:t>
            </a:fld>
            <a:endParaRPr lang="en-ZA"/>
          </a:p>
        </p:txBody>
      </p:sp>
      <p:sp>
        <p:nvSpPr>
          <p:cNvPr id="4" name="Footer Placeholder 3">
            <a:extLst>
              <a:ext uri="{FF2B5EF4-FFF2-40B4-BE49-F238E27FC236}">
                <a16:creationId xmlns:a16="http://schemas.microsoft.com/office/drawing/2014/main" id="{B921EB97-7319-5B23-6E02-27E456682CAC}"/>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960D91A9-B844-01E2-FDFB-36C1FC067C3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8" name="Subtitle 2">
            <a:extLst>
              <a:ext uri="{FF2B5EF4-FFF2-40B4-BE49-F238E27FC236}">
                <a16:creationId xmlns:a16="http://schemas.microsoft.com/office/drawing/2014/main" id="{01663DCE-3190-599D-6704-D52BBBAC574E}"/>
              </a:ext>
            </a:extLst>
          </p:cNvPr>
          <p:cNvSpPr>
            <a:spLocks noGrp="1"/>
          </p:cNvSpPr>
          <p:nvPr>
            <p:ph type="subTitle" idx="1"/>
          </p:nvPr>
        </p:nvSpPr>
        <p:spPr>
          <a:xfrm>
            <a:off x="838200" y="368074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4" name="Graphic 13">
            <a:extLst>
              <a:ext uri="{FF2B5EF4-FFF2-40B4-BE49-F238E27FC236}">
                <a16:creationId xmlns:a16="http://schemas.microsoft.com/office/drawing/2014/main" id="{537BC281-1F5B-6E3D-39B6-A8361BFC21FE}"/>
              </a:ext>
            </a:extLst>
          </p:cNvPr>
          <p:cNvSpPr/>
          <p:nvPr userDrawn="1"/>
        </p:nvSpPr>
        <p:spPr>
          <a:xfrm>
            <a:off x="6096000" y="964936"/>
            <a:ext cx="6099418" cy="5082800"/>
          </a:xfrm>
          <a:custGeom>
            <a:avLst/>
            <a:gdLst>
              <a:gd name="connsiteX0" fmla="*/ 4066327 w 6099418"/>
              <a:gd name="connsiteY0" fmla="*/ 0 h 5082800"/>
              <a:gd name="connsiteX1" fmla="*/ 4066327 w 6099418"/>
              <a:gd name="connsiteY1" fmla="*/ 1032094 h 5082800"/>
              <a:gd name="connsiteX2" fmla="*/ 3049709 w 6099418"/>
              <a:gd name="connsiteY2" fmla="*/ 0 h 5082800"/>
              <a:gd name="connsiteX3" fmla="*/ 2033091 w 6099418"/>
              <a:gd name="connsiteY3" fmla="*/ 0 h 5082800"/>
              <a:gd name="connsiteX4" fmla="*/ 2033091 w 6099418"/>
              <a:gd name="connsiteY4" fmla="*/ 1032094 h 5082800"/>
              <a:gd name="connsiteX5" fmla="*/ 1016618 w 6099418"/>
              <a:gd name="connsiteY5" fmla="*/ 0 h 5082800"/>
              <a:gd name="connsiteX6" fmla="*/ 0 w 6099418"/>
              <a:gd name="connsiteY6" fmla="*/ 0 h 5082800"/>
              <a:gd name="connsiteX7" fmla="*/ 0 w 6099418"/>
              <a:gd name="connsiteY7" fmla="*/ 4050707 h 5082800"/>
              <a:gd name="connsiteX8" fmla="*/ 1016618 w 6099418"/>
              <a:gd name="connsiteY8" fmla="*/ 5082800 h 5082800"/>
              <a:gd name="connsiteX9" fmla="*/ 2033091 w 6099418"/>
              <a:gd name="connsiteY9" fmla="*/ 5082800 h 5082800"/>
              <a:gd name="connsiteX10" fmla="*/ 2033091 w 6099418"/>
              <a:gd name="connsiteY10" fmla="*/ 4050707 h 5082800"/>
              <a:gd name="connsiteX11" fmla="*/ 3049709 w 6099418"/>
              <a:gd name="connsiteY11" fmla="*/ 5082800 h 5082800"/>
              <a:gd name="connsiteX12" fmla="*/ 4066327 w 6099418"/>
              <a:gd name="connsiteY12" fmla="*/ 5082800 h 5082800"/>
              <a:gd name="connsiteX13" fmla="*/ 4066327 w 6099418"/>
              <a:gd name="connsiteY13" fmla="*/ 4050707 h 5082800"/>
              <a:gd name="connsiteX14" fmla="*/ 5082801 w 6099418"/>
              <a:gd name="connsiteY14" fmla="*/ 5082800 h 5082800"/>
              <a:gd name="connsiteX15" fmla="*/ 6099419 w 6099418"/>
              <a:gd name="connsiteY15" fmla="*/ 5082800 h 5082800"/>
              <a:gd name="connsiteX16" fmla="*/ 6099419 w 6099418"/>
              <a:gd name="connsiteY16" fmla="*/ 1032094 h 5082800"/>
              <a:gd name="connsiteX17" fmla="*/ 5082801 w 6099418"/>
              <a:gd name="connsiteY17" fmla="*/ 0 h 5082800"/>
              <a:gd name="connsiteX18" fmla="*/ 4066327 w 6099418"/>
              <a:gd name="connsiteY18" fmla="*/ 0 h 5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418" h="5082800">
                <a:moveTo>
                  <a:pt x="4066327" y="0"/>
                </a:moveTo>
                <a:lnTo>
                  <a:pt x="4066327" y="1032094"/>
                </a:lnTo>
                <a:lnTo>
                  <a:pt x="3049709" y="0"/>
                </a:lnTo>
                <a:lnTo>
                  <a:pt x="2033091" y="0"/>
                </a:lnTo>
                <a:lnTo>
                  <a:pt x="2033091" y="1032094"/>
                </a:lnTo>
                <a:lnTo>
                  <a:pt x="1016618" y="0"/>
                </a:lnTo>
                <a:lnTo>
                  <a:pt x="0" y="0"/>
                </a:lnTo>
                <a:lnTo>
                  <a:pt x="0" y="4050707"/>
                </a:lnTo>
                <a:lnTo>
                  <a:pt x="1016618" y="5082800"/>
                </a:lnTo>
                <a:lnTo>
                  <a:pt x="2033091" y="5082800"/>
                </a:lnTo>
                <a:lnTo>
                  <a:pt x="2033091" y="4050707"/>
                </a:lnTo>
                <a:lnTo>
                  <a:pt x="3049709" y="5082800"/>
                </a:lnTo>
                <a:lnTo>
                  <a:pt x="4066327" y="5082800"/>
                </a:lnTo>
                <a:lnTo>
                  <a:pt x="4066327" y="4050707"/>
                </a:lnTo>
                <a:lnTo>
                  <a:pt x="5082801" y="5082800"/>
                </a:lnTo>
                <a:lnTo>
                  <a:pt x="6099419" y="5082800"/>
                </a:lnTo>
                <a:lnTo>
                  <a:pt x="6099419" y="1032094"/>
                </a:lnTo>
                <a:lnTo>
                  <a:pt x="5082801" y="0"/>
                </a:lnTo>
                <a:lnTo>
                  <a:pt x="4066327" y="0"/>
                </a:lnTo>
                <a:close/>
              </a:path>
            </a:pathLst>
          </a:custGeom>
          <a:blipFill>
            <a:blip r:embed="rId2"/>
            <a:srcRect/>
            <a:stretch>
              <a:fillRect l="-19052" t="-16298" r="-29148" b="-3653"/>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120122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0A7E-1D70-A9AD-529B-491F67B20BAA}"/>
              </a:ext>
            </a:extLst>
          </p:cNvPr>
          <p:cNvSpPr>
            <a:spLocks noGrp="1"/>
          </p:cNvSpPr>
          <p:nvPr>
            <p:ph type="title"/>
          </p:nvPr>
        </p:nvSpPr>
        <p:spPr>
          <a:xfrm>
            <a:off x="838200" y="2568299"/>
            <a:ext cx="4794250" cy="860701"/>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BD0F4BE-3756-912A-2FF1-EA7E45087C49}"/>
              </a:ext>
            </a:extLst>
          </p:cNvPr>
          <p:cNvSpPr>
            <a:spLocks noGrp="1"/>
          </p:cNvSpPr>
          <p:nvPr>
            <p:ph type="dt" sz="half" idx="10"/>
          </p:nvPr>
        </p:nvSpPr>
        <p:spPr/>
        <p:txBody>
          <a:bodyPr/>
          <a:lstStyle/>
          <a:p>
            <a:fld id="{6DA3EE30-2CE2-4C08-A347-6E39C4630C92}" type="datetime1">
              <a:rPr lang="en-ZA" smtClean="0"/>
              <a:t>2024/03/15</a:t>
            </a:fld>
            <a:endParaRPr lang="en-ZA"/>
          </a:p>
        </p:txBody>
      </p:sp>
      <p:sp>
        <p:nvSpPr>
          <p:cNvPr id="4" name="Footer Placeholder 3">
            <a:extLst>
              <a:ext uri="{FF2B5EF4-FFF2-40B4-BE49-F238E27FC236}">
                <a16:creationId xmlns:a16="http://schemas.microsoft.com/office/drawing/2014/main" id="{B921EB97-7319-5B23-6E02-27E456682CAC}"/>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960D91A9-B844-01E2-FDFB-36C1FC067C3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8" name="Subtitle 2">
            <a:extLst>
              <a:ext uri="{FF2B5EF4-FFF2-40B4-BE49-F238E27FC236}">
                <a16:creationId xmlns:a16="http://schemas.microsoft.com/office/drawing/2014/main" id="{01663DCE-3190-599D-6704-D52BBBAC574E}"/>
              </a:ext>
            </a:extLst>
          </p:cNvPr>
          <p:cNvSpPr>
            <a:spLocks noGrp="1"/>
          </p:cNvSpPr>
          <p:nvPr>
            <p:ph type="subTitle" idx="1"/>
          </p:nvPr>
        </p:nvSpPr>
        <p:spPr>
          <a:xfrm>
            <a:off x="838200" y="368074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4" name="Graphic 13">
            <a:extLst>
              <a:ext uri="{FF2B5EF4-FFF2-40B4-BE49-F238E27FC236}">
                <a16:creationId xmlns:a16="http://schemas.microsoft.com/office/drawing/2014/main" id="{537BC281-1F5B-6E3D-39B6-A8361BFC21FE}"/>
              </a:ext>
            </a:extLst>
          </p:cNvPr>
          <p:cNvSpPr/>
          <p:nvPr userDrawn="1"/>
        </p:nvSpPr>
        <p:spPr>
          <a:xfrm>
            <a:off x="6096000" y="964936"/>
            <a:ext cx="6099418" cy="5082800"/>
          </a:xfrm>
          <a:custGeom>
            <a:avLst/>
            <a:gdLst>
              <a:gd name="connsiteX0" fmla="*/ 4066327 w 6099418"/>
              <a:gd name="connsiteY0" fmla="*/ 0 h 5082800"/>
              <a:gd name="connsiteX1" fmla="*/ 4066327 w 6099418"/>
              <a:gd name="connsiteY1" fmla="*/ 1032094 h 5082800"/>
              <a:gd name="connsiteX2" fmla="*/ 3049709 w 6099418"/>
              <a:gd name="connsiteY2" fmla="*/ 0 h 5082800"/>
              <a:gd name="connsiteX3" fmla="*/ 2033091 w 6099418"/>
              <a:gd name="connsiteY3" fmla="*/ 0 h 5082800"/>
              <a:gd name="connsiteX4" fmla="*/ 2033091 w 6099418"/>
              <a:gd name="connsiteY4" fmla="*/ 1032094 h 5082800"/>
              <a:gd name="connsiteX5" fmla="*/ 1016618 w 6099418"/>
              <a:gd name="connsiteY5" fmla="*/ 0 h 5082800"/>
              <a:gd name="connsiteX6" fmla="*/ 0 w 6099418"/>
              <a:gd name="connsiteY6" fmla="*/ 0 h 5082800"/>
              <a:gd name="connsiteX7" fmla="*/ 0 w 6099418"/>
              <a:gd name="connsiteY7" fmla="*/ 4050707 h 5082800"/>
              <a:gd name="connsiteX8" fmla="*/ 1016618 w 6099418"/>
              <a:gd name="connsiteY8" fmla="*/ 5082800 h 5082800"/>
              <a:gd name="connsiteX9" fmla="*/ 2033091 w 6099418"/>
              <a:gd name="connsiteY9" fmla="*/ 5082800 h 5082800"/>
              <a:gd name="connsiteX10" fmla="*/ 2033091 w 6099418"/>
              <a:gd name="connsiteY10" fmla="*/ 4050707 h 5082800"/>
              <a:gd name="connsiteX11" fmla="*/ 3049709 w 6099418"/>
              <a:gd name="connsiteY11" fmla="*/ 5082800 h 5082800"/>
              <a:gd name="connsiteX12" fmla="*/ 4066327 w 6099418"/>
              <a:gd name="connsiteY12" fmla="*/ 5082800 h 5082800"/>
              <a:gd name="connsiteX13" fmla="*/ 4066327 w 6099418"/>
              <a:gd name="connsiteY13" fmla="*/ 4050707 h 5082800"/>
              <a:gd name="connsiteX14" fmla="*/ 5082801 w 6099418"/>
              <a:gd name="connsiteY14" fmla="*/ 5082800 h 5082800"/>
              <a:gd name="connsiteX15" fmla="*/ 6099419 w 6099418"/>
              <a:gd name="connsiteY15" fmla="*/ 5082800 h 5082800"/>
              <a:gd name="connsiteX16" fmla="*/ 6099419 w 6099418"/>
              <a:gd name="connsiteY16" fmla="*/ 1032094 h 5082800"/>
              <a:gd name="connsiteX17" fmla="*/ 5082801 w 6099418"/>
              <a:gd name="connsiteY17" fmla="*/ 0 h 5082800"/>
              <a:gd name="connsiteX18" fmla="*/ 4066327 w 6099418"/>
              <a:gd name="connsiteY18" fmla="*/ 0 h 5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418" h="5082800">
                <a:moveTo>
                  <a:pt x="4066327" y="0"/>
                </a:moveTo>
                <a:lnTo>
                  <a:pt x="4066327" y="1032094"/>
                </a:lnTo>
                <a:lnTo>
                  <a:pt x="3049709" y="0"/>
                </a:lnTo>
                <a:lnTo>
                  <a:pt x="2033091" y="0"/>
                </a:lnTo>
                <a:lnTo>
                  <a:pt x="2033091" y="1032094"/>
                </a:lnTo>
                <a:lnTo>
                  <a:pt x="1016618" y="0"/>
                </a:lnTo>
                <a:lnTo>
                  <a:pt x="0" y="0"/>
                </a:lnTo>
                <a:lnTo>
                  <a:pt x="0" y="4050707"/>
                </a:lnTo>
                <a:lnTo>
                  <a:pt x="1016618" y="5082800"/>
                </a:lnTo>
                <a:lnTo>
                  <a:pt x="2033091" y="5082800"/>
                </a:lnTo>
                <a:lnTo>
                  <a:pt x="2033091" y="4050707"/>
                </a:lnTo>
                <a:lnTo>
                  <a:pt x="3049709" y="5082800"/>
                </a:lnTo>
                <a:lnTo>
                  <a:pt x="4066327" y="5082800"/>
                </a:lnTo>
                <a:lnTo>
                  <a:pt x="4066327" y="4050707"/>
                </a:lnTo>
                <a:lnTo>
                  <a:pt x="5082801" y="5082800"/>
                </a:lnTo>
                <a:lnTo>
                  <a:pt x="6099419" y="5082800"/>
                </a:lnTo>
                <a:lnTo>
                  <a:pt x="6099419" y="1032094"/>
                </a:lnTo>
                <a:lnTo>
                  <a:pt x="5082801" y="0"/>
                </a:lnTo>
                <a:lnTo>
                  <a:pt x="4066327" y="0"/>
                </a:lnTo>
                <a:close/>
              </a:path>
            </a:pathLst>
          </a:custGeom>
          <a:blipFill>
            <a:blip r:embed="rId2"/>
            <a:srcRect/>
            <a:stretch>
              <a:fillRect l="-14887" t="-869" r="-14135" b="-1465"/>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4070722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ropped image shape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5E8E8B-9E7A-0D7E-F2AC-6BD9EEC99D0F}"/>
              </a:ext>
            </a:extLst>
          </p:cNvPr>
          <p:cNvSpPr>
            <a:spLocks noGrp="1"/>
          </p:cNvSpPr>
          <p:nvPr>
            <p:ph type="dt" sz="half" idx="10"/>
          </p:nvPr>
        </p:nvSpPr>
        <p:spPr/>
        <p:txBody>
          <a:bodyPr/>
          <a:lstStyle/>
          <a:p>
            <a:fld id="{D01F5FB5-4E1F-4EBB-ABAA-057721B003C8}" type="datetime1">
              <a:rPr lang="en-ZA" smtClean="0"/>
              <a:t>2024/03/15</a:t>
            </a:fld>
            <a:endParaRPr lang="en-ZA"/>
          </a:p>
        </p:txBody>
      </p:sp>
      <p:sp>
        <p:nvSpPr>
          <p:cNvPr id="4" name="Footer Placeholder 3">
            <a:extLst>
              <a:ext uri="{FF2B5EF4-FFF2-40B4-BE49-F238E27FC236}">
                <a16:creationId xmlns:a16="http://schemas.microsoft.com/office/drawing/2014/main" id="{E46D8507-83AF-4252-F8D9-8917BB70C677}"/>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63A0A546-08FB-710A-FA03-787556B5AD9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6" name="Subtitle 2">
            <a:extLst>
              <a:ext uri="{FF2B5EF4-FFF2-40B4-BE49-F238E27FC236}">
                <a16:creationId xmlns:a16="http://schemas.microsoft.com/office/drawing/2014/main" id="{1EA89DD8-95DD-7668-757F-75C980D37B16}"/>
              </a:ext>
            </a:extLst>
          </p:cNvPr>
          <p:cNvSpPr>
            <a:spLocks noGrp="1"/>
          </p:cNvSpPr>
          <p:nvPr>
            <p:ph type="subTitle" idx="1"/>
          </p:nvPr>
        </p:nvSpPr>
        <p:spPr>
          <a:xfrm>
            <a:off x="838200" y="134107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7" name="Content Placeholder 2">
            <a:extLst>
              <a:ext uri="{FF2B5EF4-FFF2-40B4-BE49-F238E27FC236}">
                <a16:creationId xmlns:a16="http://schemas.microsoft.com/office/drawing/2014/main" id="{922BF3BE-D0B9-957F-DD3C-74BA71F0EA59}"/>
              </a:ext>
            </a:extLst>
          </p:cNvPr>
          <p:cNvSpPr>
            <a:spLocks noGrp="1"/>
          </p:cNvSpPr>
          <p:nvPr>
            <p:ph idx="13"/>
          </p:nvPr>
        </p:nvSpPr>
        <p:spPr>
          <a:xfrm>
            <a:off x="838200" y="2349500"/>
            <a:ext cx="3714750" cy="3701025"/>
          </a:xfr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Graphic 11">
            <a:extLst>
              <a:ext uri="{FF2B5EF4-FFF2-40B4-BE49-F238E27FC236}">
                <a16:creationId xmlns:a16="http://schemas.microsoft.com/office/drawing/2014/main" id="{C7896BA0-5728-AC83-611C-BE2AF35AB248}"/>
              </a:ext>
            </a:extLst>
          </p:cNvPr>
          <p:cNvSpPr/>
          <p:nvPr userDrawn="1"/>
        </p:nvSpPr>
        <p:spPr>
          <a:xfrm>
            <a:off x="4763839" y="1144222"/>
            <a:ext cx="7431433" cy="4906303"/>
          </a:xfrm>
          <a:custGeom>
            <a:avLst/>
            <a:gdLst>
              <a:gd name="connsiteX0" fmla="*/ 5966888 w 7431433"/>
              <a:gd name="connsiteY0" fmla="*/ 1514491 h 4906303"/>
              <a:gd name="connsiteX1" fmla="*/ 5966888 w 7431433"/>
              <a:gd name="connsiteY1" fmla="*/ 0 h 4906303"/>
              <a:gd name="connsiteX2" fmla="*/ 4474431 w 7431433"/>
              <a:gd name="connsiteY2" fmla="*/ 0 h 4906303"/>
              <a:gd name="connsiteX3" fmla="*/ 2983444 w 7431433"/>
              <a:gd name="connsiteY3" fmla="*/ 1514491 h 4906303"/>
              <a:gd name="connsiteX4" fmla="*/ 2983444 w 7431433"/>
              <a:gd name="connsiteY4" fmla="*/ 0 h 4906303"/>
              <a:gd name="connsiteX5" fmla="*/ 1492456 w 7431433"/>
              <a:gd name="connsiteY5" fmla="*/ 0 h 4906303"/>
              <a:gd name="connsiteX6" fmla="*/ 0 w 7431433"/>
              <a:gd name="connsiteY6" fmla="*/ 1514491 h 4906303"/>
              <a:gd name="connsiteX7" fmla="*/ 0 w 7431433"/>
              <a:gd name="connsiteY7" fmla="*/ 4906304 h 4906303"/>
              <a:gd name="connsiteX8" fmla="*/ 7431434 w 7431433"/>
              <a:gd name="connsiteY8" fmla="*/ 4906304 h 4906303"/>
              <a:gd name="connsiteX9" fmla="*/ 7431434 w 7431433"/>
              <a:gd name="connsiteY9" fmla="*/ 26441 h 4906303"/>
              <a:gd name="connsiteX10" fmla="*/ 5966888 w 7431433"/>
              <a:gd name="connsiteY10" fmla="*/ 1514491 h 49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433" h="4906303">
                <a:moveTo>
                  <a:pt x="5966888" y="1514491"/>
                </a:moveTo>
                <a:lnTo>
                  <a:pt x="5966888" y="0"/>
                </a:lnTo>
                <a:lnTo>
                  <a:pt x="4474431" y="0"/>
                </a:lnTo>
                <a:lnTo>
                  <a:pt x="2983444" y="1514491"/>
                </a:lnTo>
                <a:lnTo>
                  <a:pt x="2983444" y="0"/>
                </a:lnTo>
                <a:lnTo>
                  <a:pt x="1492456" y="0"/>
                </a:lnTo>
                <a:lnTo>
                  <a:pt x="0" y="1514491"/>
                </a:lnTo>
                <a:lnTo>
                  <a:pt x="0" y="4906304"/>
                </a:lnTo>
                <a:lnTo>
                  <a:pt x="7431434" y="4906304"/>
                </a:lnTo>
                <a:lnTo>
                  <a:pt x="7431434" y="26441"/>
                </a:lnTo>
                <a:lnTo>
                  <a:pt x="5966888" y="1514491"/>
                </a:lnTo>
                <a:close/>
              </a:path>
            </a:pathLst>
          </a:custGeom>
          <a:blipFill>
            <a:blip r:embed="rId2"/>
            <a:srcRect/>
            <a:stretch>
              <a:fillRect l="-2838" t="-49210" r="-554" b="-46548"/>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302249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ropped image shape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5E8E8B-9E7A-0D7E-F2AC-6BD9EEC99D0F}"/>
              </a:ext>
            </a:extLst>
          </p:cNvPr>
          <p:cNvSpPr>
            <a:spLocks noGrp="1"/>
          </p:cNvSpPr>
          <p:nvPr>
            <p:ph type="dt" sz="half" idx="10"/>
          </p:nvPr>
        </p:nvSpPr>
        <p:spPr/>
        <p:txBody>
          <a:bodyPr/>
          <a:lstStyle/>
          <a:p>
            <a:fld id="{E0C084A6-9493-406F-BDC8-74B9D9DD00B6}" type="datetime1">
              <a:rPr lang="en-ZA" smtClean="0"/>
              <a:t>2024/03/15</a:t>
            </a:fld>
            <a:endParaRPr lang="en-ZA"/>
          </a:p>
        </p:txBody>
      </p:sp>
      <p:sp>
        <p:nvSpPr>
          <p:cNvPr id="4" name="Footer Placeholder 3">
            <a:extLst>
              <a:ext uri="{FF2B5EF4-FFF2-40B4-BE49-F238E27FC236}">
                <a16:creationId xmlns:a16="http://schemas.microsoft.com/office/drawing/2014/main" id="{E46D8507-83AF-4252-F8D9-8917BB70C677}"/>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63A0A546-08FB-710A-FA03-787556B5AD9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6" name="Subtitle 2">
            <a:extLst>
              <a:ext uri="{FF2B5EF4-FFF2-40B4-BE49-F238E27FC236}">
                <a16:creationId xmlns:a16="http://schemas.microsoft.com/office/drawing/2014/main" id="{1EA89DD8-95DD-7668-757F-75C980D37B16}"/>
              </a:ext>
            </a:extLst>
          </p:cNvPr>
          <p:cNvSpPr>
            <a:spLocks noGrp="1"/>
          </p:cNvSpPr>
          <p:nvPr>
            <p:ph type="subTitle" idx="1"/>
          </p:nvPr>
        </p:nvSpPr>
        <p:spPr>
          <a:xfrm>
            <a:off x="838200" y="134107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7" name="Content Placeholder 2">
            <a:extLst>
              <a:ext uri="{FF2B5EF4-FFF2-40B4-BE49-F238E27FC236}">
                <a16:creationId xmlns:a16="http://schemas.microsoft.com/office/drawing/2014/main" id="{922BF3BE-D0B9-957F-DD3C-74BA71F0EA59}"/>
              </a:ext>
            </a:extLst>
          </p:cNvPr>
          <p:cNvSpPr>
            <a:spLocks noGrp="1"/>
          </p:cNvSpPr>
          <p:nvPr>
            <p:ph idx="13"/>
          </p:nvPr>
        </p:nvSpPr>
        <p:spPr>
          <a:xfrm>
            <a:off x="838200" y="2349500"/>
            <a:ext cx="3714750" cy="3701025"/>
          </a:xfr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2" name="Graphic 11">
            <a:extLst>
              <a:ext uri="{FF2B5EF4-FFF2-40B4-BE49-F238E27FC236}">
                <a16:creationId xmlns:a16="http://schemas.microsoft.com/office/drawing/2014/main" id="{8706C888-C0BD-1232-5BF9-52B9BCCE3B6B}"/>
              </a:ext>
            </a:extLst>
          </p:cNvPr>
          <p:cNvSpPr/>
          <p:nvPr userDrawn="1"/>
        </p:nvSpPr>
        <p:spPr>
          <a:xfrm>
            <a:off x="4763839" y="1144222"/>
            <a:ext cx="7431433" cy="4906303"/>
          </a:xfrm>
          <a:custGeom>
            <a:avLst/>
            <a:gdLst>
              <a:gd name="connsiteX0" fmla="*/ 5966888 w 7431433"/>
              <a:gd name="connsiteY0" fmla="*/ 1514491 h 4906303"/>
              <a:gd name="connsiteX1" fmla="*/ 5966888 w 7431433"/>
              <a:gd name="connsiteY1" fmla="*/ 0 h 4906303"/>
              <a:gd name="connsiteX2" fmla="*/ 4474431 w 7431433"/>
              <a:gd name="connsiteY2" fmla="*/ 0 h 4906303"/>
              <a:gd name="connsiteX3" fmla="*/ 2983444 w 7431433"/>
              <a:gd name="connsiteY3" fmla="*/ 1514491 h 4906303"/>
              <a:gd name="connsiteX4" fmla="*/ 2983444 w 7431433"/>
              <a:gd name="connsiteY4" fmla="*/ 0 h 4906303"/>
              <a:gd name="connsiteX5" fmla="*/ 1492456 w 7431433"/>
              <a:gd name="connsiteY5" fmla="*/ 0 h 4906303"/>
              <a:gd name="connsiteX6" fmla="*/ 0 w 7431433"/>
              <a:gd name="connsiteY6" fmla="*/ 1514491 h 4906303"/>
              <a:gd name="connsiteX7" fmla="*/ 0 w 7431433"/>
              <a:gd name="connsiteY7" fmla="*/ 4906304 h 4906303"/>
              <a:gd name="connsiteX8" fmla="*/ 7431434 w 7431433"/>
              <a:gd name="connsiteY8" fmla="*/ 4906304 h 4906303"/>
              <a:gd name="connsiteX9" fmla="*/ 7431434 w 7431433"/>
              <a:gd name="connsiteY9" fmla="*/ 26441 h 4906303"/>
              <a:gd name="connsiteX10" fmla="*/ 5966888 w 7431433"/>
              <a:gd name="connsiteY10" fmla="*/ 1514491 h 49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433" h="4906303">
                <a:moveTo>
                  <a:pt x="5966888" y="1514491"/>
                </a:moveTo>
                <a:lnTo>
                  <a:pt x="5966888" y="0"/>
                </a:lnTo>
                <a:lnTo>
                  <a:pt x="4474431" y="0"/>
                </a:lnTo>
                <a:lnTo>
                  <a:pt x="2983444" y="1514491"/>
                </a:lnTo>
                <a:lnTo>
                  <a:pt x="2983444" y="0"/>
                </a:lnTo>
                <a:lnTo>
                  <a:pt x="1492456" y="0"/>
                </a:lnTo>
                <a:lnTo>
                  <a:pt x="0" y="1514491"/>
                </a:lnTo>
                <a:lnTo>
                  <a:pt x="0" y="4906304"/>
                </a:lnTo>
                <a:lnTo>
                  <a:pt x="7431434" y="4906304"/>
                </a:lnTo>
                <a:lnTo>
                  <a:pt x="7431434" y="26441"/>
                </a:lnTo>
                <a:lnTo>
                  <a:pt x="5966888" y="1514491"/>
                </a:lnTo>
                <a:close/>
              </a:path>
            </a:pathLst>
          </a:custGeom>
          <a:blipFill>
            <a:blip r:embed="rId2"/>
            <a:srcRect/>
            <a:stretch>
              <a:fillRect l="-958" t="-21632" r="-896" b="-71215"/>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24839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opped image shape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5E8E8B-9E7A-0D7E-F2AC-6BD9EEC99D0F}"/>
              </a:ext>
            </a:extLst>
          </p:cNvPr>
          <p:cNvSpPr>
            <a:spLocks noGrp="1"/>
          </p:cNvSpPr>
          <p:nvPr>
            <p:ph type="dt" sz="half" idx="10"/>
          </p:nvPr>
        </p:nvSpPr>
        <p:spPr/>
        <p:txBody>
          <a:bodyPr/>
          <a:lstStyle/>
          <a:p>
            <a:fld id="{1ECC0AC0-E781-451B-849C-171550AC6955}" type="datetime1">
              <a:rPr lang="en-ZA" smtClean="0"/>
              <a:t>2024/03/15</a:t>
            </a:fld>
            <a:endParaRPr lang="en-ZA"/>
          </a:p>
        </p:txBody>
      </p:sp>
      <p:sp>
        <p:nvSpPr>
          <p:cNvPr id="4" name="Footer Placeholder 3">
            <a:extLst>
              <a:ext uri="{FF2B5EF4-FFF2-40B4-BE49-F238E27FC236}">
                <a16:creationId xmlns:a16="http://schemas.microsoft.com/office/drawing/2014/main" id="{E46D8507-83AF-4252-F8D9-8917BB70C677}"/>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63A0A546-08FB-710A-FA03-787556B5AD9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6" name="Subtitle 2">
            <a:extLst>
              <a:ext uri="{FF2B5EF4-FFF2-40B4-BE49-F238E27FC236}">
                <a16:creationId xmlns:a16="http://schemas.microsoft.com/office/drawing/2014/main" id="{1EA89DD8-95DD-7668-757F-75C980D37B16}"/>
              </a:ext>
            </a:extLst>
          </p:cNvPr>
          <p:cNvSpPr>
            <a:spLocks noGrp="1"/>
          </p:cNvSpPr>
          <p:nvPr>
            <p:ph type="subTitle" idx="1"/>
          </p:nvPr>
        </p:nvSpPr>
        <p:spPr>
          <a:xfrm>
            <a:off x="838200" y="134107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7" name="Content Placeholder 2">
            <a:extLst>
              <a:ext uri="{FF2B5EF4-FFF2-40B4-BE49-F238E27FC236}">
                <a16:creationId xmlns:a16="http://schemas.microsoft.com/office/drawing/2014/main" id="{922BF3BE-D0B9-957F-DD3C-74BA71F0EA59}"/>
              </a:ext>
            </a:extLst>
          </p:cNvPr>
          <p:cNvSpPr>
            <a:spLocks noGrp="1"/>
          </p:cNvSpPr>
          <p:nvPr>
            <p:ph idx="13"/>
          </p:nvPr>
        </p:nvSpPr>
        <p:spPr>
          <a:xfrm>
            <a:off x="838200" y="2349500"/>
            <a:ext cx="3714750" cy="3701025"/>
          </a:xfr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Graphic 11">
            <a:extLst>
              <a:ext uri="{FF2B5EF4-FFF2-40B4-BE49-F238E27FC236}">
                <a16:creationId xmlns:a16="http://schemas.microsoft.com/office/drawing/2014/main" id="{E79E138C-96C5-D699-E169-D82777ACC9B4}"/>
              </a:ext>
            </a:extLst>
          </p:cNvPr>
          <p:cNvSpPr/>
          <p:nvPr userDrawn="1"/>
        </p:nvSpPr>
        <p:spPr>
          <a:xfrm>
            <a:off x="4763839" y="1144222"/>
            <a:ext cx="7431433" cy="4906303"/>
          </a:xfrm>
          <a:custGeom>
            <a:avLst/>
            <a:gdLst>
              <a:gd name="connsiteX0" fmla="*/ 5966888 w 7431433"/>
              <a:gd name="connsiteY0" fmla="*/ 1514491 h 4906303"/>
              <a:gd name="connsiteX1" fmla="*/ 5966888 w 7431433"/>
              <a:gd name="connsiteY1" fmla="*/ 0 h 4906303"/>
              <a:gd name="connsiteX2" fmla="*/ 4474431 w 7431433"/>
              <a:gd name="connsiteY2" fmla="*/ 0 h 4906303"/>
              <a:gd name="connsiteX3" fmla="*/ 2983444 w 7431433"/>
              <a:gd name="connsiteY3" fmla="*/ 1514491 h 4906303"/>
              <a:gd name="connsiteX4" fmla="*/ 2983444 w 7431433"/>
              <a:gd name="connsiteY4" fmla="*/ 0 h 4906303"/>
              <a:gd name="connsiteX5" fmla="*/ 1492456 w 7431433"/>
              <a:gd name="connsiteY5" fmla="*/ 0 h 4906303"/>
              <a:gd name="connsiteX6" fmla="*/ 0 w 7431433"/>
              <a:gd name="connsiteY6" fmla="*/ 1514491 h 4906303"/>
              <a:gd name="connsiteX7" fmla="*/ 0 w 7431433"/>
              <a:gd name="connsiteY7" fmla="*/ 4906304 h 4906303"/>
              <a:gd name="connsiteX8" fmla="*/ 7431434 w 7431433"/>
              <a:gd name="connsiteY8" fmla="*/ 4906304 h 4906303"/>
              <a:gd name="connsiteX9" fmla="*/ 7431434 w 7431433"/>
              <a:gd name="connsiteY9" fmla="*/ 26441 h 4906303"/>
              <a:gd name="connsiteX10" fmla="*/ 5966888 w 7431433"/>
              <a:gd name="connsiteY10" fmla="*/ 1514491 h 49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433" h="4906303">
                <a:moveTo>
                  <a:pt x="5966888" y="1514491"/>
                </a:moveTo>
                <a:lnTo>
                  <a:pt x="5966888" y="0"/>
                </a:lnTo>
                <a:lnTo>
                  <a:pt x="4474431" y="0"/>
                </a:lnTo>
                <a:lnTo>
                  <a:pt x="2983444" y="1514491"/>
                </a:lnTo>
                <a:lnTo>
                  <a:pt x="2983444" y="0"/>
                </a:lnTo>
                <a:lnTo>
                  <a:pt x="1492456" y="0"/>
                </a:lnTo>
                <a:lnTo>
                  <a:pt x="0" y="1514491"/>
                </a:lnTo>
                <a:lnTo>
                  <a:pt x="0" y="4906304"/>
                </a:lnTo>
                <a:lnTo>
                  <a:pt x="7431434" y="4906304"/>
                </a:lnTo>
                <a:lnTo>
                  <a:pt x="7431434" y="26441"/>
                </a:lnTo>
                <a:lnTo>
                  <a:pt x="5966888" y="1514491"/>
                </a:lnTo>
                <a:close/>
              </a:path>
            </a:pathLst>
          </a:custGeom>
          <a:blipFill>
            <a:blip r:embed="rId2"/>
            <a:srcRect/>
            <a:stretch>
              <a:fillRect l="-37121" t="-11285" r="-1337" b="-6233"/>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68213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ured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A03E-3061-074C-58C6-7CE9BBF3DA9D}"/>
              </a:ext>
            </a:extLst>
          </p:cNvPr>
          <p:cNvSpPr>
            <a:spLocks noGrp="1"/>
          </p:cNvSpPr>
          <p:nvPr>
            <p:ph type="title"/>
          </p:nvPr>
        </p:nvSpPr>
        <p:spPr>
          <a:xfrm>
            <a:off x="838200" y="3003159"/>
            <a:ext cx="10515600" cy="580943"/>
          </a:xfrm>
        </p:spPr>
        <p:txBody>
          <a:bodyPr/>
          <a:lstStyle>
            <a:lvl1pPr algn="ctr">
              <a:defRPr/>
            </a:lvl1pPr>
          </a:lstStyle>
          <a:p>
            <a:r>
              <a:rPr lang="en-US"/>
              <a:t>Click to edit Master title style</a:t>
            </a:r>
            <a:endParaRPr lang="en-ZA"/>
          </a:p>
        </p:txBody>
      </p:sp>
      <p:sp>
        <p:nvSpPr>
          <p:cNvPr id="3" name="Date Placeholder 2">
            <a:extLst>
              <a:ext uri="{FF2B5EF4-FFF2-40B4-BE49-F238E27FC236}">
                <a16:creationId xmlns:a16="http://schemas.microsoft.com/office/drawing/2014/main" id="{867A10B7-569F-4964-25D0-EB7CB361E0A1}"/>
              </a:ext>
            </a:extLst>
          </p:cNvPr>
          <p:cNvSpPr>
            <a:spLocks noGrp="1"/>
          </p:cNvSpPr>
          <p:nvPr>
            <p:ph type="dt" sz="half" idx="10"/>
          </p:nvPr>
        </p:nvSpPr>
        <p:spPr/>
        <p:txBody>
          <a:bodyPr/>
          <a:lstStyle/>
          <a:p>
            <a:fld id="{97151364-8EDE-442C-AC1F-C39AC611FF5D}" type="datetime1">
              <a:rPr lang="en-ZA" smtClean="0"/>
              <a:t>2024/03/15</a:t>
            </a:fld>
            <a:endParaRPr lang="en-ZA"/>
          </a:p>
        </p:txBody>
      </p:sp>
      <p:sp>
        <p:nvSpPr>
          <p:cNvPr id="4" name="Footer Placeholder 3">
            <a:extLst>
              <a:ext uri="{FF2B5EF4-FFF2-40B4-BE49-F238E27FC236}">
                <a16:creationId xmlns:a16="http://schemas.microsoft.com/office/drawing/2014/main" id="{7E9E94CA-CA5A-975A-FA58-08120CA7E65B}"/>
              </a:ext>
            </a:extLst>
          </p:cNvPr>
          <p:cNvSpPr>
            <a:spLocks noGrp="1"/>
          </p:cNvSpPr>
          <p:nvPr>
            <p:ph type="ftr" sz="quarter" idx="11"/>
          </p:nvPr>
        </p:nvSpPr>
        <p:spPr/>
        <p:txBody>
          <a:bodyPr/>
          <a:lstStyle/>
          <a:p>
            <a:r>
              <a:rPr lang="en-ZA"/>
              <a:t>www.wds-sicap.com</a:t>
            </a:r>
          </a:p>
        </p:txBody>
      </p:sp>
      <p:sp>
        <p:nvSpPr>
          <p:cNvPr id="5" name="Slide Number Placeholder 4">
            <a:extLst>
              <a:ext uri="{FF2B5EF4-FFF2-40B4-BE49-F238E27FC236}">
                <a16:creationId xmlns:a16="http://schemas.microsoft.com/office/drawing/2014/main" id="{AEEDF49F-E4B9-5A30-7DF5-356E6184B900}"/>
              </a:ext>
            </a:extLst>
          </p:cNvPr>
          <p:cNvSpPr>
            <a:spLocks noGrp="1"/>
          </p:cNvSpPr>
          <p:nvPr>
            <p:ph type="sldNum" sz="quarter" idx="12"/>
          </p:nvPr>
        </p:nvSpPr>
        <p:spPr/>
        <p:txBody>
          <a:bodyPr/>
          <a:lstStyle/>
          <a:p>
            <a:fld id="{C596C863-CE89-4A8A-A154-1C3FBDC0AA6D}" type="slidenum">
              <a:rPr lang="en-ZA" smtClean="0"/>
              <a:t>‹#›</a:t>
            </a:fld>
            <a:endParaRPr lang="en-ZA"/>
          </a:p>
        </p:txBody>
      </p:sp>
      <p:sp>
        <p:nvSpPr>
          <p:cNvPr id="8" name="Subtitle 2">
            <a:extLst>
              <a:ext uri="{FF2B5EF4-FFF2-40B4-BE49-F238E27FC236}">
                <a16:creationId xmlns:a16="http://schemas.microsoft.com/office/drawing/2014/main" id="{5A7598A8-6C32-BCA3-37AA-B5105C48B1C3}"/>
              </a:ext>
            </a:extLst>
          </p:cNvPr>
          <p:cNvSpPr>
            <a:spLocks noGrp="1"/>
          </p:cNvSpPr>
          <p:nvPr>
            <p:ph type="subTitle" idx="1"/>
          </p:nvPr>
        </p:nvSpPr>
        <p:spPr>
          <a:xfrm>
            <a:off x="2994025" y="3748769"/>
            <a:ext cx="6203950" cy="41048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156675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ured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A03E-3061-074C-58C6-7CE9BBF3DA9D}"/>
              </a:ext>
            </a:extLst>
          </p:cNvPr>
          <p:cNvSpPr>
            <a:spLocks noGrp="1"/>
          </p:cNvSpPr>
          <p:nvPr>
            <p:ph type="title"/>
          </p:nvPr>
        </p:nvSpPr>
        <p:spPr>
          <a:xfrm>
            <a:off x="838200" y="3003159"/>
            <a:ext cx="10515600" cy="580943"/>
          </a:xfrm>
        </p:spPr>
        <p:txBody>
          <a:bodyPr/>
          <a:lstStyle>
            <a:lvl1pPr algn="ctr">
              <a:defRPr/>
            </a:lvl1pPr>
          </a:lstStyle>
          <a:p>
            <a:r>
              <a:rPr lang="en-US"/>
              <a:t>Click to edit Master title style</a:t>
            </a:r>
            <a:endParaRPr lang="en-ZA"/>
          </a:p>
        </p:txBody>
      </p:sp>
      <p:sp>
        <p:nvSpPr>
          <p:cNvPr id="3" name="Date Placeholder 2">
            <a:extLst>
              <a:ext uri="{FF2B5EF4-FFF2-40B4-BE49-F238E27FC236}">
                <a16:creationId xmlns:a16="http://schemas.microsoft.com/office/drawing/2014/main" id="{867A10B7-569F-4964-25D0-EB7CB361E0A1}"/>
              </a:ext>
            </a:extLst>
          </p:cNvPr>
          <p:cNvSpPr>
            <a:spLocks noGrp="1"/>
          </p:cNvSpPr>
          <p:nvPr>
            <p:ph type="dt" sz="half" idx="10"/>
          </p:nvPr>
        </p:nvSpPr>
        <p:spPr/>
        <p:txBody>
          <a:bodyPr/>
          <a:lstStyle/>
          <a:p>
            <a:fld id="{D6BB1A3B-255C-42DB-B1F5-26C73B95B9E0}" type="datetime1">
              <a:rPr lang="en-ZA" smtClean="0"/>
              <a:t>2024/03/15</a:t>
            </a:fld>
            <a:endParaRPr lang="en-ZA"/>
          </a:p>
        </p:txBody>
      </p:sp>
      <p:sp>
        <p:nvSpPr>
          <p:cNvPr id="4" name="Footer Placeholder 3">
            <a:extLst>
              <a:ext uri="{FF2B5EF4-FFF2-40B4-BE49-F238E27FC236}">
                <a16:creationId xmlns:a16="http://schemas.microsoft.com/office/drawing/2014/main" id="{7E9E94CA-CA5A-975A-FA58-08120CA7E65B}"/>
              </a:ext>
            </a:extLst>
          </p:cNvPr>
          <p:cNvSpPr>
            <a:spLocks noGrp="1"/>
          </p:cNvSpPr>
          <p:nvPr>
            <p:ph type="ftr" sz="quarter" idx="11"/>
          </p:nvPr>
        </p:nvSpPr>
        <p:spPr/>
        <p:txBody>
          <a:bodyPr/>
          <a:lstStyle/>
          <a:p>
            <a:r>
              <a:rPr lang="en-ZA"/>
              <a:t>www.wds-sicap.com</a:t>
            </a:r>
          </a:p>
        </p:txBody>
      </p:sp>
      <p:sp>
        <p:nvSpPr>
          <p:cNvPr id="5" name="Slide Number Placeholder 4">
            <a:extLst>
              <a:ext uri="{FF2B5EF4-FFF2-40B4-BE49-F238E27FC236}">
                <a16:creationId xmlns:a16="http://schemas.microsoft.com/office/drawing/2014/main" id="{AEEDF49F-E4B9-5A30-7DF5-356E6184B900}"/>
              </a:ext>
            </a:extLst>
          </p:cNvPr>
          <p:cNvSpPr>
            <a:spLocks noGrp="1"/>
          </p:cNvSpPr>
          <p:nvPr>
            <p:ph type="sldNum" sz="quarter" idx="12"/>
          </p:nvPr>
        </p:nvSpPr>
        <p:spPr/>
        <p:txBody>
          <a:bodyPr/>
          <a:lstStyle/>
          <a:p>
            <a:fld id="{C596C863-CE89-4A8A-A154-1C3FBDC0AA6D}" type="slidenum">
              <a:rPr lang="en-ZA" smtClean="0"/>
              <a:t>‹#›</a:t>
            </a:fld>
            <a:endParaRPr lang="en-ZA"/>
          </a:p>
        </p:txBody>
      </p:sp>
      <p:sp>
        <p:nvSpPr>
          <p:cNvPr id="8" name="Subtitle 2">
            <a:extLst>
              <a:ext uri="{FF2B5EF4-FFF2-40B4-BE49-F238E27FC236}">
                <a16:creationId xmlns:a16="http://schemas.microsoft.com/office/drawing/2014/main" id="{5A7598A8-6C32-BCA3-37AA-B5105C48B1C3}"/>
              </a:ext>
            </a:extLst>
          </p:cNvPr>
          <p:cNvSpPr>
            <a:spLocks noGrp="1"/>
          </p:cNvSpPr>
          <p:nvPr>
            <p:ph type="subTitle" idx="1"/>
          </p:nvPr>
        </p:nvSpPr>
        <p:spPr>
          <a:xfrm>
            <a:off x="2994025" y="3748769"/>
            <a:ext cx="6203950" cy="41048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388975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FB58CA0-0559-E74F-BF45-A3A234952600}"/>
              </a:ext>
            </a:extLst>
          </p:cNvPr>
          <p:cNvSpPr>
            <a:spLocks noGrp="1"/>
          </p:cNvSpPr>
          <p:nvPr>
            <p:ph type="title"/>
          </p:nvPr>
        </p:nvSpPr>
        <p:spPr>
          <a:xfrm>
            <a:off x="838200" y="831459"/>
            <a:ext cx="10515600" cy="58094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8" name="Text Placeholder 2">
            <a:extLst>
              <a:ext uri="{FF2B5EF4-FFF2-40B4-BE49-F238E27FC236}">
                <a16:creationId xmlns:a16="http://schemas.microsoft.com/office/drawing/2014/main" id="{97EDFE08-2706-E750-098E-1B8646F5DF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pic>
        <p:nvPicPr>
          <p:cNvPr id="9" name="Graphic 8">
            <a:extLst>
              <a:ext uri="{FF2B5EF4-FFF2-40B4-BE49-F238E27FC236}">
                <a16:creationId xmlns:a16="http://schemas.microsoft.com/office/drawing/2014/main" id="{E0030C11-F136-F342-AEDF-9AB3E83117B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a:off x="1" y="418234"/>
            <a:ext cx="245453" cy="843746"/>
          </a:xfrm>
          <a:prstGeom prst="rect">
            <a:avLst/>
          </a:prstGeom>
        </p:spPr>
      </p:pic>
      <p:sp>
        <p:nvSpPr>
          <p:cNvPr id="11" name="Date Placeholder 3">
            <a:extLst>
              <a:ext uri="{FF2B5EF4-FFF2-40B4-BE49-F238E27FC236}">
                <a16:creationId xmlns:a16="http://schemas.microsoft.com/office/drawing/2014/main" id="{51E5D41B-9433-67AB-410F-48F281825812}"/>
              </a:ext>
            </a:extLst>
          </p:cNvPr>
          <p:cNvSpPr>
            <a:spLocks noGrp="1"/>
          </p:cNvSpPr>
          <p:nvPr>
            <p:ph type="dt" sz="half" idx="2"/>
          </p:nvPr>
        </p:nvSpPr>
        <p:spPr>
          <a:xfrm>
            <a:off x="306803" y="6356351"/>
            <a:ext cx="1121697" cy="365125"/>
          </a:xfrm>
          <a:prstGeom prst="rect">
            <a:avLst/>
          </a:prstGeom>
        </p:spPr>
        <p:txBody>
          <a:bodyPr vert="horz" lIns="91440" tIns="45720" rIns="91440" bIns="45720" rtlCol="0" anchor="ctr"/>
          <a:lstStyle>
            <a:lvl1pPr algn="ctr">
              <a:defRPr sz="800" spc="290" baseline="0">
                <a:solidFill>
                  <a:schemeClr val="bg1"/>
                </a:solidFill>
                <a:latin typeface="TT Firs Neue" panose="02000503030000020004" pitchFamily="2" charset="0"/>
              </a:defRPr>
            </a:lvl1pPr>
          </a:lstStyle>
          <a:p>
            <a:fld id="{B8D7A63D-F2A7-4E63-9CCB-ADA85FB6DF2C}" type="datetime1">
              <a:rPr lang="en-ZA" smtClean="0"/>
              <a:t>2024/03/15</a:t>
            </a:fld>
            <a:endParaRPr lang="en-ZA"/>
          </a:p>
        </p:txBody>
      </p:sp>
      <p:sp>
        <p:nvSpPr>
          <p:cNvPr id="12" name="Footer Placeholder 4">
            <a:extLst>
              <a:ext uri="{FF2B5EF4-FFF2-40B4-BE49-F238E27FC236}">
                <a16:creationId xmlns:a16="http://schemas.microsoft.com/office/drawing/2014/main" id="{5EAB822D-8D69-35E6-12C7-8E46226DD745}"/>
              </a:ext>
            </a:extLst>
          </p:cNvPr>
          <p:cNvSpPr>
            <a:spLocks noGrp="1"/>
          </p:cNvSpPr>
          <p:nvPr>
            <p:ph type="ftr" sz="quarter" idx="3"/>
          </p:nvPr>
        </p:nvSpPr>
        <p:spPr>
          <a:xfrm>
            <a:off x="9139989" y="6356351"/>
            <a:ext cx="2162847" cy="365125"/>
          </a:xfrm>
          <a:prstGeom prst="rect">
            <a:avLst/>
          </a:prstGeom>
        </p:spPr>
        <p:txBody>
          <a:bodyPr vert="horz" lIns="91440" tIns="45720" rIns="91440" bIns="45720" rtlCol="0" anchor="ctr"/>
          <a:lstStyle>
            <a:lvl1pPr algn="ctr">
              <a:defRPr sz="800">
                <a:solidFill>
                  <a:schemeClr val="bg1"/>
                </a:solidFill>
                <a:latin typeface="TT Firs Neue" panose="02000503030000020004" pitchFamily="2" charset="0"/>
              </a:defRPr>
            </a:lvl1pPr>
          </a:lstStyle>
          <a:p>
            <a:r>
              <a:rPr lang="en-GB"/>
              <a:t>www.wds-sicap.com</a:t>
            </a:r>
            <a:endParaRPr lang="en-ZA"/>
          </a:p>
        </p:txBody>
      </p:sp>
      <p:sp>
        <p:nvSpPr>
          <p:cNvPr id="13" name="Slide Number Placeholder 5">
            <a:extLst>
              <a:ext uri="{FF2B5EF4-FFF2-40B4-BE49-F238E27FC236}">
                <a16:creationId xmlns:a16="http://schemas.microsoft.com/office/drawing/2014/main" id="{7DA104B6-263B-9930-BC7E-15B4319DA8A7}"/>
              </a:ext>
            </a:extLst>
          </p:cNvPr>
          <p:cNvSpPr>
            <a:spLocks noGrp="1"/>
          </p:cNvSpPr>
          <p:nvPr>
            <p:ph type="sldNum" sz="quarter" idx="4"/>
          </p:nvPr>
        </p:nvSpPr>
        <p:spPr>
          <a:xfrm>
            <a:off x="11302836" y="6356351"/>
            <a:ext cx="582356" cy="365125"/>
          </a:xfrm>
          <a:prstGeom prst="rect">
            <a:avLst/>
          </a:prstGeom>
        </p:spPr>
        <p:txBody>
          <a:bodyPr vert="horz" lIns="91440" tIns="45720" rIns="91440" bIns="45720" rtlCol="0" anchor="ctr"/>
          <a:lstStyle>
            <a:lvl1pPr algn="ctr">
              <a:defRPr sz="1000" b="1">
                <a:solidFill>
                  <a:schemeClr val="accent1"/>
                </a:solidFill>
                <a:latin typeface="TT Firs Neue" panose="02000503030000020004" pitchFamily="2" charset="0"/>
              </a:defRPr>
            </a:lvl1pPr>
          </a:lstStyle>
          <a:p>
            <a:fld id="{C596C863-CE89-4A8A-A154-1C3FBDC0AA6D}" type="slidenum">
              <a:rPr lang="en-ZA" smtClean="0"/>
              <a:pPr/>
              <a:t>‹#›</a:t>
            </a:fld>
            <a:endParaRPr lang="en-ZA"/>
          </a:p>
        </p:txBody>
      </p:sp>
      <p:sp>
        <p:nvSpPr>
          <p:cNvPr id="14" name="Rectangle: Single Corner Snipped 13">
            <a:extLst>
              <a:ext uri="{FF2B5EF4-FFF2-40B4-BE49-F238E27FC236}">
                <a16:creationId xmlns:a16="http://schemas.microsoft.com/office/drawing/2014/main" id="{8BB4768B-9111-39AB-6BA7-FB309AB80989}"/>
              </a:ext>
            </a:extLst>
          </p:cNvPr>
          <p:cNvSpPr/>
          <p:nvPr userDrawn="1"/>
        </p:nvSpPr>
        <p:spPr>
          <a:xfrm>
            <a:off x="306805" y="6356351"/>
            <a:ext cx="11578389" cy="361062"/>
          </a:xfrm>
          <a:prstGeom prst="snip1Rect">
            <a:avLst/>
          </a:prstGeom>
          <a:noFill/>
          <a:ln w="31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5" name="Straight Connector 14">
            <a:extLst>
              <a:ext uri="{FF2B5EF4-FFF2-40B4-BE49-F238E27FC236}">
                <a16:creationId xmlns:a16="http://schemas.microsoft.com/office/drawing/2014/main" id="{9CC93984-44E0-B0F0-577B-F2B175A55CE5}"/>
              </a:ext>
            </a:extLst>
          </p:cNvPr>
          <p:cNvCxnSpPr/>
          <p:nvPr userDrawn="1"/>
        </p:nvCxnSpPr>
        <p:spPr>
          <a:xfrm flipV="1">
            <a:off x="1428505" y="6356351"/>
            <a:ext cx="0" cy="36106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96AD20-61A4-D203-5A37-2353CCB6F931}"/>
              </a:ext>
            </a:extLst>
          </p:cNvPr>
          <p:cNvCxnSpPr/>
          <p:nvPr userDrawn="1"/>
        </p:nvCxnSpPr>
        <p:spPr>
          <a:xfrm flipV="1">
            <a:off x="11302837" y="6356351"/>
            <a:ext cx="0" cy="36106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7DFA7F-9511-C912-91E3-3880F7E279EF}"/>
              </a:ext>
            </a:extLst>
          </p:cNvPr>
          <p:cNvCxnSpPr/>
          <p:nvPr userDrawn="1"/>
        </p:nvCxnSpPr>
        <p:spPr>
          <a:xfrm flipV="1">
            <a:off x="9139989" y="6356351"/>
            <a:ext cx="0" cy="36106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B9E6D392-9F11-1B1F-4089-9FB81653B8E3}"/>
              </a:ext>
            </a:extLst>
          </p:cNvPr>
          <p:cNvSpPr txBox="1">
            <a:spLocks/>
          </p:cNvSpPr>
          <p:nvPr userDrawn="1"/>
        </p:nvSpPr>
        <p:spPr>
          <a:xfrm>
            <a:off x="1572179" y="6373102"/>
            <a:ext cx="7567809" cy="367156"/>
          </a:xfrm>
          <a:prstGeom prst="rect">
            <a:avLst/>
          </a:prstGeom>
        </p:spPr>
        <p:txBody>
          <a:bodyPr vert="horz" lIns="91440" tIns="45720" rIns="91440" bIns="45720" rtlCol="0" anchor="ctr"/>
          <a:lstStyle>
            <a:defPPr>
              <a:defRPr lang="en-US"/>
            </a:defPPr>
            <a:lvl1pPr marL="0" algn="ctr" defTabSz="914300" rtl="0" eaLnBrk="1" latinLnBrk="0" hangingPunct="1">
              <a:defRPr sz="1000" kern="1200">
                <a:solidFill>
                  <a:schemeClr val="tx1">
                    <a:tint val="75000"/>
                  </a:schemeClr>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r>
              <a:rPr lang="en-GB" sz="800" spc="630" baseline="0">
                <a:solidFill>
                  <a:schemeClr val="bg1"/>
                </a:solidFill>
              </a:rPr>
              <a:t>SEAMLESS CONNECTIVITY IN A DIGITAL WORLD</a:t>
            </a:r>
            <a:endParaRPr lang="en-ZA" sz="800" spc="630" baseline="0">
              <a:solidFill>
                <a:schemeClr val="bg1"/>
              </a:solidFill>
            </a:endParaRPr>
          </a:p>
        </p:txBody>
      </p:sp>
      <p:pic>
        <p:nvPicPr>
          <p:cNvPr id="21" name="Graphic 20">
            <a:extLst>
              <a:ext uri="{FF2B5EF4-FFF2-40B4-BE49-F238E27FC236}">
                <a16:creationId xmlns:a16="http://schemas.microsoft.com/office/drawing/2014/main" id="{64187A11-13EA-A204-1A10-9F02D3014E1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943887" y="314263"/>
            <a:ext cx="1941307" cy="203375"/>
          </a:xfrm>
          <a:prstGeom prst="rect">
            <a:avLst/>
          </a:prstGeom>
        </p:spPr>
      </p:pic>
      <p:pic>
        <p:nvPicPr>
          <p:cNvPr id="2" name="Picture 1" descr="About Us - Kaleido Intelligence">
            <a:extLst>
              <a:ext uri="{FF2B5EF4-FFF2-40B4-BE49-F238E27FC236}">
                <a16:creationId xmlns:a16="http://schemas.microsoft.com/office/drawing/2014/main" id="{DA80DE79-CEB6-6C32-3E2A-0CE8AE846278}"/>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445837" y="42230"/>
            <a:ext cx="1388302" cy="74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47636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2" r:id="rId5"/>
    <p:sldLayoutId id="2147483687" r:id="rId6"/>
    <p:sldLayoutId id="2147483688" r:id="rId7"/>
    <p:sldLayoutId id="2147483689" r:id="rId8"/>
    <p:sldLayoutId id="2147483690" r:id="rId9"/>
    <p:sldLayoutId id="2147483691"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93" r:id="rId20"/>
  </p:sldLayoutIdLst>
  <p:hf hdr="0"/>
  <p:txStyles>
    <p:title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7.wdp"/><Relationship Id="rId2" Type="http://schemas.microsoft.com/office/2018/10/relationships/comments" Target="../comments/modernComment_1695_48ED0629.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svg"/><Relationship Id="rId7" Type="http://schemas.microsoft.com/office/2007/relationships/hdphoto" Target="../media/hdphoto8.wdp"/><Relationship Id="rId2" Type="http://schemas.openxmlformats.org/officeDocument/2006/relationships/image" Target="../media/image83.png"/><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89.sv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99.svg"/></Relationships>
</file>

<file path=ppt/slides/_rels/slide1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1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14.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7.svg"/></Relationships>
</file>

<file path=ppt/slides/_rels/slide18.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14.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microsoft.com/office/2018/10/relationships/comments" Target="../comments/modernComment_7FFE570B_E547C048.xml"/><Relationship Id="rId1" Type="http://schemas.openxmlformats.org/officeDocument/2006/relationships/slideLayout" Target="../slideLayouts/slideLayout14.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129.jpeg"/><Relationship Id="rId2" Type="http://schemas.microsoft.com/office/2018/10/relationships/comments" Target="../comments/modernComment_7FFE5730_2C620A1F.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slideLayout" Target="../slideLayouts/slideLayout17.xml"/><Relationship Id="rId7" Type="http://schemas.openxmlformats.org/officeDocument/2006/relationships/image" Target="../media/image7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73.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jpeg"/><Relationship Id="rId1" Type="http://schemas.openxmlformats.org/officeDocument/2006/relationships/slideLayout" Target="../slideLayouts/slideLayout14.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14.xml"/><Relationship Id="rId4" Type="http://schemas.openxmlformats.org/officeDocument/2006/relationships/image" Target="../media/image141.jpeg"/></Relationships>
</file>

<file path=ppt/slides/_rels/slide2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image" Target="../media/image140.png"/><Relationship Id="rId1" Type="http://schemas.openxmlformats.org/officeDocument/2006/relationships/slideLayout" Target="../slideLayouts/slideLayout14.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80.png"/><Relationship Id="rId4" Type="http://schemas.openxmlformats.org/officeDocument/2006/relationships/image" Target="../media/image143.png"/><Relationship Id="rId9" Type="http://schemas.openxmlformats.org/officeDocument/2006/relationships/image" Target="../media/image148.png"/></Relationships>
</file>

<file path=ppt/slides/_rels/slide29.xml.rels><?xml version="1.0" encoding="UTF-8" standalone="yes"?>
<Relationships xmlns="http://schemas.openxmlformats.org/package/2006/relationships"><Relationship Id="rId3" Type="http://schemas.openxmlformats.org/officeDocument/2006/relationships/image" Target="../media/image151.svg"/><Relationship Id="rId7" Type="http://schemas.openxmlformats.org/officeDocument/2006/relationships/image" Target="../media/image155.svg"/><Relationship Id="rId2" Type="http://schemas.openxmlformats.org/officeDocument/2006/relationships/image" Target="../media/image150.png"/><Relationship Id="rId1" Type="http://schemas.openxmlformats.org/officeDocument/2006/relationships/slideLayout" Target="../slideLayouts/slideLayout14.xml"/><Relationship Id="rId6" Type="http://schemas.openxmlformats.org/officeDocument/2006/relationships/image" Target="../media/image154.png"/><Relationship Id="rId5" Type="http://schemas.openxmlformats.org/officeDocument/2006/relationships/image" Target="../media/image153.svg"/><Relationship Id="rId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svg"/><Relationship Id="rId7" Type="http://schemas.openxmlformats.org/officeDocument/2006/relationships/image" Target="../media/image161.svg"/><Relationship Id="rId2" Type="http://schemas.openxmlformats.org/officeDocument/2006/relationships/image" Target="../media/image156.png"/><Relationship Id="rId1" Type="http://schemas.openxmlformats.org/officeDocument/2006/relationships/slideLayout" Target="../slideLayouts/slideLayout14.xml"/><Relationship Id="rId6" Type="http://schemas.openxmlformats.org/officeDocument/2006/relationships/image" Target="../media/image160.png"/><Relationship Id="rId11" Type="http://schemas.openxmlformats.org/officeDocument/2006/relationships/image" Target="../media/image165.svg"/><Relationship Id="rId5" Type="http://schemas.openxmlformats.org/officeDocument/2006/relationships/image" Target="../media/image159.sv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svg"/></Relationships>
</file>

<file path=ppt/slides/_rels/slide3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3.png"/><Relationship Id="rId3" Type="http://schemas.openxmlformats.org/officeDocument/2006/relationships/slideLayout" Target="../slideLayouts/slideLayout14.xml"/><Relationship Id="rId7" Type="http://schemas.openxmlformats.org/officeDocument/2006/relationships/image" Target="../media/image169.png"/><Relationship Id="rId12" Type="http://schemas.openxmlformats.org/officeDocument/2006/relationships/image" Target="../media/image172.png"/><Relationship Id="rId2" Type="http://schemas.microsoft.com/office/2007/relationships/media" Target="../media/media2.mp4"/><Relationship Id="rId16" Type="http://schemas.openxmlformats.org/officeDocument/2006/relationships/image" Target="../media/image176.png"/><Relationship Id="rId1" Type="http://schemas.openxmlformats.org/officeDocument/2006/relationships/video" Target="NULL" TargetMode="External"/><Relationship Id="rId6" Type="http://schemas.openxmlformats.org/officeDocument/2006/relationships/image" Target="../media/image168.png"/><Relationship Id="rId11" Type="http://schemas.openxmlformats.org/officeDocument/2006/relationships/image" Target="../media/image144.png"/><Relationship Id="rId5" Type="http://schemas.openxmlformats.org/officeDocument/2006/relationships/image" Target="../media/image167.png"/><Relationship Id="rId15" Type="http://schemas.openxmlformats.org/officeDocument/2006/relationships/image" Target="../media/image175.png"/><Relationship Id="rId10" Type="http://schemas.microsoft.com/office/2007/relationships/hdphoto" Target="../media/hdphoto12.wdp"/><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4.png"/></Relationships>
</file>

<file path=ppt/slides/_rels/slide3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7.svg"/><Relationship Id="rId7" Type="http://schemas.openxmlformats.org/officeDocument/2006/relationships/image" Target="../media/image161.svg"/><Relationship Id="rId2" Type="http://schemas.openxmlformats.org/officeDocument/2006/relationships/image" Target="../media/image156.png"/><Relationship Id="rId1" Type="http://schemas.openxmlformats.org/officeDocument/2006/relationships/slideLayout" Target="../slideLayouts/slideLayout14.xml"/><Relationship Id="rId6" Type="http://schemas.openxmlformats.org/officeDocument/2006/relationships/image" Target="../media/image160.png"/><Relationship Id="rId5" Type="http://schemas.openxmlformats.org/officeDocument/2006/relationships/image" Target="../media/image159.svg"/><Relationship Id="rId4" Type="http://schemas.openxmlformats.org/officeDocument/2006/relationships/image" Target="../media/image158.png"/><Relationship Id="rId9" Type="http://schemas.openxmlformats.org/officeDocument/2006/relationships/image" Target="../media/image165.svg"/></Relationships>
</file>

<file path=ppt/slides/_rels/slide33.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Layout" Target="../slideLayouts/slideLayout14.xml"/><Relationship Id="rId5" Type="http://schemas.openxmlformats.org/officeDocument/2006/relationships/image" Target="../media/image155.svg"/><Relationship Id="rId4" Type="http://schemas.openxmlformats.org/officeDocument/2006/relationships/image" Target="../media/image154.png"/></Relationships>
</file>

<file path=ppt/slides/_rels/slide3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7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svg"/><Relationship Id="rId21" Type="http://schemas.openxmlformats.org/officeDocument/2006/relationships/image" Target="../media/image37.jpeg"/><Relationship Id="rId34" Type="http://schemas.openxmlformats.org/officeDocument/2006/relationships/image" Target="../media/image5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image" Target="../media/image18.png"/><Relationship Id="rId16" Type="http://schemas.openxmlformats.org/officeDocument/2006/relationships/image" Target="../media/image32.jpe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jpe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sv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6.png"/><Relationship Id="rId26" Type="http://schemas.microsoft.com/office/2007/relationships/hdphoto" Target="../media/hdphoto6.wdp"/><Relationship Id="rId3" Type="http://schemas.openxmlformats.org/officeDocument/2006/relationships/image" Target="../media/image53.svg"/><Relationship Id="rId21" Type="http://schemas.openxmlformats.org/officeDocument/2006/relationships/image" Target="../media/image68.png"/><Relationship Id="rId7" Type="http://schemas.openxmlformats.org/officeDocument/2006/relationships/image" Target="../media/image56.svg"/><Relationship Id="rId12" Type="http://schemas.openxmlformats.org/officeDocument/2006/relationships/image" Target="../media/image61.svg"/><Relationship Id="rId17" Type="http://schemas.openxmlformats.org/officeDocument/2006/relationships/image" Target="../media/image65.png"/><Relationship Id="rId25" Type="http://schemas.openxmlformats.org/officeDocument/2006/relationships/image" Target="../media/image72.png"/><Relationship Id="rId2" Type="http://schemas.openxmlformats.org/officeDocument/2006/relationships/image" Target="../media/image52.png"/><Relationship Id="rId16" Type="http://schemas.microsoft.com/office/2007/relationships/hdphoto" Target="../media/hdphoto4.wdp"/><Relationship Id="rId20"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1.png"/><Relationship Id="rId5" Type="http://schemas.microsoft.com/office/2007/relationships/hdphoto" Target="../media/hdphoto3.wdp"/><Relationship Id="rId15" Type="http://schemas.openxmlformats.org/officeDocument/2006/relationships/image" Target="../media/image64.png"/><Relationship Id="rId23" Type="http://schemas.openxmlformats.org/officeDocument/2006/relationships/image" Target="../media/image70.png"/><Relationship Id="rId10" Type="http://schemas.openxmlformats.org/officeDocument/2006/relationships/image" Target="../media/image59.png"/><Relationship Id="rId19" Type="http://schemas.microsoft.com/office/2007/relationships/hdphoto" Target="../media/hdphoto5.wdp"/><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sv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BFC758-B0BA-B601-6C73-4570E94A8BF6}"/>
              </a:ext>
            </a:extLst>
          </p:cNvPr>
          <p:cNvSpPr>
            <a:spLocks noGrp="1"/>
          </p:cNvSpPr>
          <p:nvPr>
            <p:ph type="title"/>
          </p:nvPr>
        </p:nvSpPr>
        <p:spPr/>
        <p:txBody>
          <a:bodyPr>
            <a:noAutofit/>
          </a:bodyPr>
          <a:lstStyle/>
          <a:p>
            <a:r>
              <a:rPr lang="en-ZA" sz="3600"/>
              <a:t>Device Entitlement Server (DES)</a:t>
            </a:r>
          </a:p>
        </p:txBody>
      </p:sp>
      <p:sp>
        <p:nvSpPr>
          <p:cNvPr id="8" name="Subtitle 7">
            <a:extLst>
              <a:ext uri="{FF2B5EF4-FFF2-40B4-BE49-F238E27FC236}">
                <a16:creationId xmlns:a16="http://schemas.microsoft.com/office/drawing/2014/main" id="{E90B1422-BE5D-7AF0-FD01-7079B8B1ECCC}"/>
              </a:ext>
            </a:extLst>
          </p:cNvPr>
          <p:cNvSpPr>
            <a:spLocks noGrp="1"/>
          </p:cNvSpPr>
          <p:nvPr>
            <p:ph type="subTitle" idx="1"/>
          </p:nvPr>
        </p:nvSpPr>
        <p:spPr>
          <a:xfrm>
            <a:off x="838200" y="3680742"/>
            <a:ext cx="4371474" cy="860701"/>
          </a:xfrm>
        </p:spPr>
        <p:txBody>
          <a:bodyPr>
            <a:normAutofit fontScale="77500" lnSpcReduction="20000"/>
          </a:bodyPr>
          <a:lstStyle/>
          <a:p>
            <a:pPr>
              <a:lnSpc>
                <a:spcPct val="120000"/>
              </a:lnSpc>
            </a:pPr>
            <a:r>
              <a:rPr lang="en-US"/>
              <a:t>Managing IMS services, companion devices and account transfers</a:t>
            </a:r>
          </a:p>
        </p:txBody>
      </p:sp>
      <p:sp>
        <p:nvSpPr>
          <p:cNvPr id="2" name="Date Placeholder 2">
            <a:extLst>
              <a:ext uri="{FF2B5EF4-FFF2-40B4-BE49-F238E27FC236}">
                <a16:creationId xmlns:a16="http://schemas.microsoft.com/office/drawing/2014/main" id="{E5B267E8-1694-9377-2435-FD54BCC2489C}"/>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6" name="Date Placeholder 2">
            <a:extLst>
              <a:ext uri="{FF2B5EF4-FFF2-40B4-BE49-F238E27FC236}">
                <a16:creationId xmlns:a16="http://schemas.microsoft.com/office/drawing/2014/main" id="{12CCA3E2-C35E-00BA-DFAB-9F770F1CD6A4}"/>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9" name="Footer Placeholder 3">
            <a:extLst>
              <a:ext uri="{FF2B5EF4-FFF2-40B4-BE49-F238E27FC236}">
                <a16:creationId xmlns:a16="http://schemas.microsoft.com/office/drawing/2014/main" id="{23BFB4F0-C4E5-9A3B-89BB-D94E0ECB4946}"/>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0" name="Slide Number Placeholder 4">
            <a:extLst>
              <a:ext uri="{FF2B5EF4-FFF2-40B4-BE49-F238E27FC236}">
                <a16:creationId xmlns:a16="http://schemas.microsoft.com/office/drawing/2014/main" id="{1EE8EE8A-5F47-6D67-750C-BAA677A015A6}"/>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a:t>
            </a:fld>
            <a:endParaRPr lang="en-ZA"/>
          </a:p>
        </p:txBody>
      </p:sp>
    </p:spTree>
    <p:extLst>
      <p:ext uri="{BB962C8B-B14F-4D97-AF65-F5344CB8AC3E}">
        <p14:creationId xmlns:p14="http://schemas.microsoft.com/office/powerpoint/2010/main" val="368778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D838-51EE-D4AD-10FD-D00DF085EEE5}"/>
            </a:ext>
          </a:extLst>
        </p:cNvPr>
        <p:cNvGrpSpPr/>
        <p:nvPr/>
      </p:nvGrpSpPr>
      <p:grpSpPr>
        <a:xfrm>
          <a:off x="0" y="0"/>
          <a:ext cx="0" cy="0"/>
          <a:chOff x="0" y="0"/>
          <a:chExt cx="0" cy="0"/>
        </a:xfrm>
      </p:grpSpPr>
      <p:sp>
        <p:nvSpPr>
          <p:cNvPr id="15" name="Date Placeholder 2">
            <a:extLst>
              <a:ext uri="{FF2B5EF4-FFF2-40B4-BE49-F238E27FC236}">
                <a16:creationId xmlns:a16="http://schemas.microsoft.com/office/drawing/2014/main" id="{623B0D6D-47EE-8733-94DD-9659EF5A372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9" name="Footer Placeholder 3">
            <a:extLst>
              <a:ext uri="{FF2B5EF4-FFF2-40B4-BE49-F238E27FC236}">
                <a16:creationId xmlns:a16="http://schemas.microsoft.com/office/drawing/2014/main" id="{43E40E89-5558-71CD-1E6A-06C4707EFEC1}"/>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02107E3F-C7EB-4541-332E-FB549AC56AD8}"/>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10</a:t>
            </a:fld>
            <a:endParaRPr lang="en-ZA"/>
          </a:p>
        </p:txBody>
      </p:sp>
      <p:sp>
        <p:nvSpPr>
          <p:cNvPr id="2" name="Date Placeholder 2">
            <a:extLst>
              <a:ext uri="{FF2B5EF4-FFF2-40B4-BE49-F238E27FC236}">
                <a16:creationId xmlns:a16="http://schemas.microsoft.com/office/drawing/2014/main" id="{58D60960-9942-C227-2BD8-DB4907C0287C}"/>
              </a:ext>
            </a:extLst>
          </p:cNvPr>
          <p:cNvSpPr>
            <a:spLocks noGrp="1"/>
          </p:cNvSpPr>
          <p:nvPr>
            <p:ph type="dt" sz="half" idx="10"/>
          </p:nvPr>
        </p:nvSpPr>
        <p:spPr>
          <a:xfrm>
            <a:off x="306803" y="6356351"/>
            <a:ext cx="1171477" cy="365125"/>
          </a:xfrm>
        </p:spPr>
        <p:txBody>
          <a:bodyPr/>
          <a:lstStyle/>
          <a:p>
            <a:fld id="{10BF49B2-9643-4561-8B9A-7E6C1105AA5A}" type="datetime1">
              <a:rPr lang="en-ZA" smtClean="0"/>
              <a:t>2024/03/15</a:t>
            </a:fld>
            <a:endParaRPr lang="en-ZA"/>
          </a:p>
        </p:txBody>
      </p:sp>
      <p:pic>
        <p:nvPicPr>
          <p:cNvPr id="3" name="Picture 2" descr="A screen shot of a computer screen&#10;&#10;Description automatically generated">
            <a:extLst>
              <a:ext uri="{FF2B5EF4-FFF2-40B4-BE49-F238E27FC236}">
                <a16:creationId xmlns:a16="http://schemas.microsoft.com/office/drawing/2014/main" id="{6462C652-43DA-988B-982A-910DE8404D28}"/>
              </a:ext>
            </a:extLst>
          </p:cNvPr>
          <p:cNvPicPr>
            <a:picLocks noChangeAspect="1"/>
          </p:cNvPicPr>
          <p:nvPr/>
        </p:nvPicPr>
        <p:blipFill rotWithShape="1">
          <a:blip r:embed="rId2">
            <a:extLst>
              <a:ext uri="{28A0092B-C50C-407E-A947-70E740481C1C}">
                <a14:useLocalDpi xmlns:a14="http://schemas.microsoft.com/office/drawing/2010/main" val="0"/>
              </a:ext>
            </a:extLst>
          </a:blip>
          <a:srcRect l="3825" t="3762" r="7124" b="4290"/>
          <a:stretch/>
        </p:blipFill>
        <p:spPr>
          <a:xfrm>
            <a:off x="786932" y="675861"/>
            <a:ext cx="9686058" cy="5625701"/>
          </a:xfrm>
          <a:prstGeom prst="rect">
            <a:avLst/>
          </a:prstGeom>
          <a:solidFill>
            <a:schemeClr val="tx1"/>
          </a:solidFill>
        </p:spPr>
      </p:pic>
    </p:spTree>
    <p:extLst>
      <p:ext uri="{BB962C8B-B14F-4D97-AF65-F5344CB8AC3E}">
        <p14:creationId xmlns:p14="http://schemas.microsoft.com/office/powerpoint/2010/main" val="278061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0BF4B0-5A4E-40F9-763A-58905F33DFA5}"/>
              </a:ext>
            </a:extLst>
          </p:cNvPr>
          <p:cNvSpPr>
            <a:spLocks noGrp="1"/>
          </p:cNvSpPr>
          <p:nvPr>
            <p:ph type="title"/>
          </p:nvPr>
        </p:nvSpPr>
        <p:spPr/>
        <p:txBody>
          <a:bodyPr>
            <a:normAutofit/>
          </a:bodyPr>
          <a:lstStyle/>
          <a:p>
            <a:r>
              <a:rPr lang="en-US"/>
              <a:t>Solution Overview</a:t>
            </a:r>
            <a:endParaRPr lang="en-GB"/>
          </a:p>
        </p:txBody>
      </p:sp>
      <p:sp>
        <p:nvSpPr>
          <p:cNvPr id="2" name="Date Placeholder 2">
            <a:extLst>
              <a:ext uri="{FF2B5EF4-FFF2-40B4-BE49-F238E27FC236}">
                <a16:creationId xmlns:a16="http://schemas.microsoft.com/office/drawing/2014/main" id="{F3DDB3D7-FBC1-2DD6-600C-5E081B163BD4}"/>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3" name="Date Placeholder 2">
            <a:extLst>
              <a:ext uri="{FF2B5EF4-FFF2-40B4-BE49-F238E27FC236}">
                <a16:creationId xmlns:a16="http://schemas.microsoft.com/office/drawing/2014/main" id="{99079DAA-F760-069E-914E-35EE3AEFC0A6}"/>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7" name="Footer Placeholder 3">
            <a:extLst>
              <a:ext uri="{FF2B5EF4-FFF2-40B4-BE49-F238E27FC236}">
                <a16:creationId xmlns:a16="http://schemas.microsoft.com/office/drawing/2014/main" id="{D03A1CE4-66EB-DB04-B29E-DC050FEF3931}"/>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8" name="Slide Number Placeholder 4">
            <a:extLst>
              <a:ext uri="{FF2B5EF4-FFF2-40B4-BE49-F238E27FC236}">
                <a16:creationId xmlns:a16="http://schemas.microsoft.com/office/drawing/2014/main" id="{EA3D8F90-DA2D-DAD0-D9A8-08E39271497F}"/>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11</a:t>
            </a:fld>
            <a:endParaRPr lang="en-ZA"/>
          </a:p>
        </p:txBody>
      </p:sp>
    </p:spTree>
    <p:extLst>
      <p:ext uri="{BB962C8B-B14F-4D97-AF65-F5344CB8AC3E}">
        <p14:creationId xmlns:p14="http://schemas.microsoft.com/office/powerpoint/2010/main" val="148321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FEE4F695-5697-956E-DEC8-0E275A586C0D}"/>
              </a:ext>
            </a:extLst>
          </p:cNvPr>
          <p:cNvSpPr/>
          <p:nvPr/>
        </p:nvSpPr>
        <p:spPr>
          <a:xfrm>
            <a:off x="7315200" y="1666487"/>
            <a:ext cx="4876800" cy="438379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1">
            <a:extLst>
              <a:ext uri="{FF2B5EF4-FFF2-40B4-BE49-F238E27FC236}">
                <a16:creationId xmlns:a16="http://schemas.microsoft.com/office/drawing/2014/main" id="{FFADA084-7172-DE29-B90C-82FC2ABF5E84}"/>
              </a:ext>
            </a:extLst>
          </p:cNvPr>
          <p:cNvSpPr>
            <a:spLocks/>
          </p:cNvSpPr>
          <p:nvPr/>
        </p:nvSpPr>
        <p:spPr>
          <a:xfrm>
            <a:off x="-76201" y="1666488"/>
            <a:ext cx="7388263" cy="4383792"/>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Device Entitlement Server (DES)</a:t>
            </a:r>
          </a:p>
        </p:txBody>
      </p:sp>
      <p:sp>
        <p:nvSpPr>
          <p:cNvPr id="68" name="Content Placeholder 42">
            <a:extLst>
              <a:ext uri="{FF2B5EF4-FFF2-40B4-BE49-F238E27FC236}">
                <a16:creationId xmlns:a16="http://schemas.microsoft.com/office/drawing/2014/main" id="{AF3D0138-8D78-3161-5A98-95E8A5286ED5}"/>
              </a:ext>
            </a:extLst>
          </p:cNvPr>
          <p:cNvSpPr>
            <a:spLocks noGrp="1"/>
          </p:cNvSpPr>
          <p:nvPr>
            <p:ph sz="half" idx="1"/>
          </p:nvPr>
        </p:nvSpPr>
        <p:spPr>
          <a:xfrm>
            <a:off x="526475" y="1759365"/>
            <a:ext cx="6421580" cy="4224653"/>
          </a:xfrm>
        </p:spPr>
        <p:txBody>
          <a:bodyPr vert="horz" lIns="91440" tIns="45720" rIns="91440" bIns="45720" rtlCol="0" anchor="t">
            <a:normAutofit fontScale="92500" lnSpcReduction="20000"/>
          </a:bodyPr>
          <a:lstStyle/>
          <a:p>
            <a:pPr marL="0" indent="0">
              <a:lnSpc>
                <a:spcPct val="120000"/>
              </a:lnSpc>
              <a:buNone/>
            </a:pPr>
            <a:r>
              <a:rPr lang="en-US" sz="1700">
                <a:latin typeface="Montserrat Thin"/>
              </a:rPr>
              <a:t>DES controls subscribers' access to CSP’s advanced IMS services.</a:t>
            </a:r>
            <a:br>
              <a:rPr lang="en-US" sz="1700">
                <a:latin typeface="Montserrat Thin"/>
              </a:rPr>
            </a:br>
            <a:endParaRPr lang="en-US" sz="1700">
              <a:latin typeface="Montserrat Thin"/>
            </a:endParaRPr>
          </a:p>
          <a:p>
            <a:pPr marL="0" indent="0">
              <a:buNone/>
            </a:pPr>
            <a:r>
              <a:rPr lang="en-US" sz="1100" b="1">
                <a:solidFill>
                  <a:schemeClr val="accent1"/>
                </a:solidFill>
                <a:latin typeface="Montserrat Thin"/>
              </a:rPr>
              <a:t>Account Transfer </a:t>
            </a:r>
            <a:endParaRPr lang="en-US" sz="1100" b="1">
              <a:solidFill>
                <a:schemeClr val="accent1"/>
              </a:solidFill>
            </a:endParaRPr>
          </a:p>
          <a:p>
            <a:pPr>
              <a:lnSpc>
                <a:spcPct val="120000"/>
              </a:lnSpc>
            </a:pPr>
            <a:r>
              <a:rPr lang="en-US" sz="1100">
                <a:latin typeface="Montserrat Thin"/>
              </a:rPr>
              <a:t>Enabling seamless transfer of eSIM accounts from old primary/secondary device to new primary/secondary device.</a:t>
            </a:r>
          </a:p>
          <a:p>
            <a:pPr marL="0" indent="0">
              <a:buNone/>
            </a:pPr>
            <a:r>
              <a:rPr lang="en-US" sz="1100" b="1">
                <a:solidFill>
                  <a:schemeClr val="accent1"/>
                </a:solidFill>
                <a:latin typeface="Montserrat Thin"/>
              </a:rPr>
              <a:t>eSIM Watch Pairing</a:t>
            </a:r>
          </a:p>
          <a:p>
            <a:r>
              <a:rPr lang="en-US" sz="1100">
                <a:latin typeface="Montserrat Thin"/>
              </a:rPr>
              <a:t>Orchestrating profile download onto eSIM wearable devices </a:t>
            </a:r>
            <a:endParaRPr lang="en-US" sz="1100"/>
          </a:p>
          <a:p>
            <a:r>
              <a:rPr lang="en-US" sz="1100">
                <a:latin typeface="Montserrat Thin"/>
              </a:rPr>
              <a:t>Users can easily pair wearables with their phones and enjoy all the features. </a:t>
            </a:r>
            <a:endParaRPr lang="en-US" sz="1100" b="1">
              <a:solidFill>
                <a:schemeClr val="accent1"/>
              </a:solidFill>
              <a:latin typeface="Montserrat Thin"/>
            </a:endParaRPr>
          </a:p>
          <a:p>
            <a:pPr marL="0" indent="0">
              <a:buNone/>
            </a:pPr>
            <a:r>
              <a:rPr lang="en-US" sz="1100" b="1">
                <a:solidFill>
                  <a:schemeClr val="accent1"/>
                </a:solidFill>
                <a:latin typeface="Montserrat Thin"/>
              </a:rPr>
              <a:t>VoLTE</a:t>
            </a:r>
          </a:p>
          <a:p>
            <a:r>
              <a:rPr lang="en-US" sz="1000">
                <a:latin typeface="Montserrat Thin"/>
              </a:rPr>
              <a:t>Voice over Long-Term Evolution (VoLTE)</a:t>
            </a:r>
          </a:p>
          <a:p>
            <a:r>
              <a:rPr lang="en-US" sz="1000">
                <a:latin typeface="Montserrat Thin"/>
              </a:rPr>
              <a:t>Faster call connect time </a:t>
            </a:r>
          </a:p>
          <a:p>
            <a:r>
              <a:rPr lang="en-US" sz="1000">
                <a:latin typeface="Montserrat Thin"/>
              </a:rPr>
              <a:t>HD Voice calls with dramatically improved audio quality</a:t>
            </a:r>
          </a:p>
          <a:p>
            <a:r>
              <a:rPr lang="en-US" sz="1000">
                <a:latin typeface="Montserrat Thin"/>
              </a:rPr>
              <a:t>No interruption to data traffic during voice calls</a:t>
            </a:r>
          </a:p>
          <a:p>
            <a:pPr marL="0" indent="0">
              <a:buNone/>
            </a:pPr>
            <a:r>
              <a:rPr lang="en-US" sz="1100" b="1">
                <a:solidFill>
                  <a:schemeClr val="accent1"/>
                </a:solidFill>
                <a:latin typeface="Montserrat Thin"/>
              </a:rPr>
              <a:t>VoWiFi </a:t>
            </a:r>
            <a:endParaRPr lang="en-US" sz="1100" b="1">
              <a:solidFill>
                <a:schemeClr val="accent1"/>
              </a:solidFill>
            </a:endParaRPr>
          </a:p>
          <a:p>
            <a:r>
              <a:rPr lang="en-US" sz="1000">
                <a:latin typeface="Montserrat Thin"/>
              </a:rPr>
              <a:t>Make &amp; receive calls over Wi-Fi network connections</a:t>
            </a:r>
          </a:p>
          <a:p>
            <a:r>
              <a:rPr lang="en-US" sz="1000">
                <a:latin typeface="Montserrat Thin"/>
              </a:rPr>
              <a:t>Dramatically improves in-building network coverage for Telcos</a:t>
            </a:r>
          </a:p>
          <a:p>
            <a:r>
              <a:rPr lang="en-US" sz="1000">
                <a:latin typeface="Montserrat Thin"/>
              </a:rPr>
              <a:t>Leveraging Wi-Fi network saves cost for Telcos</a:t>
            </a:r>
          </a:p>
        </p:txBody>
      </p:sp>
      <p:grpSp>
        <p:nvGrpSpPr>
          <p:cNvPr id="84" name="Group 83">
            <a:extLst>
              <a:ext uri="{FF2B5EF4-FFF2-40B4-BE49-F238E27FC236}">
                <a16:creationId xmlns:a16="http://schemas.microsoft.com/office/drawing/2014/main" id="{7342CCC6-55E4-D08F-BEEC-C9456B217DE0}"/>
              </a:ext>
            </a:extLst>
          </p:cNvPr>
          <p:cNvGrpSpPr/>
          <p:nvPr/>
        </p:nvGrpSpPr>
        <p:grpSpPr>
          <a:xfrm>
            <a:off x="9215675" y="2016124"/>
            <a:ext cx="2011474" cy="4034154"/>
            <a:chOff x="5712452" y="1280160"/>
            <a:chExt cx="2142871" cy="4297680"/>
          </a:xfrm>
        </p:grpSpPr>
        <p:pic>
          <p:nvPicPr>
            <p:cNvPr id="6148" name="Picture 4">
              <a:extLst>
                <a:ext uri="{FF2B5EF4-FFF2-40B4-BE49-F238E27FC236}">
                  <a16:creationId xmlns:a16="http://schemas.microsoft.com/office/drawing/2014/main" id="{E97721B4-CE34-AB77-EE60-568937FA9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452" y="1280160"/>
              <a:ext cx="2142871" cy="4297680"/>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Group 79">
              <a:extLst>
                <a:ext uri="{FF2B5EF4-FFF2-40B4-BE49-F238E27FC236}">
                  <a16:creationId xmlns:a16="http://schemas.microsoft.com/office/drawing/2014/main" id="{AFE6578E-64E1-1F00-C246-62AEAEF97B51}"/>
                </a:ext>
              </a:extLst>
            </p:cNvPr>
            <p:cNvGrpSpPr/>
            <p:nvPr/>
          </p:nvGrpSpPr>
          <p:grpSpPr>
            <a:xfrm>
              <a:off x="5802831" y="1407600"/>
              <a:ext cx="1952768" cy="4048320"/>
              <a:chOff x="-2314014" y="7842039"/>
              <a:chExt cx="2336157" cy="4667988"/>
            </a:xfrm>
          </p:grpSpPr>
          <p:sp>
            <p:nvSpPr>
              <p:cNvPr id="81" name="Rounded Rectangle 55">
                <a:extLst>
                  <a:ext uri="{FF2B5EF4-FFF2-40B4-BE49-F238E27FC236}">
                    <a16:creationId xmlns:a16="http://schemas.microsoft.com/office/drawing/2014/main" id="{809707AA-2D0F-722C-DF27-DEB234206C0F}"/>
                  </a:ext>
                </a:extLst>
              </p:cNvPr>
              <p:cNvSpPr/>
              <p:nvPr/>
            </p:nvSpPr>
            <p:spPr>
              <a:xfrm>
                <a:off x="-2314014" y="7842039"/>
                <a:ext cx="2336157" cy="4667988"/>
              </a:xfrm>
              <a:prstGeom prst="roundRect">
                <a:avLst>
                  <a:gd name="adj" fmla="val 8386"/>
                </a:avLst>
              </a:prstGeom>
              <a:solidFill>
                <a:srgbClr val="1C1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sz="2700"/>
              </a:p>
            </p:txBody>
          </p:sp>
          <p:pic>
            <p:nvPicPr>
              <p:cNvPr id="82" name="Picture 81" descr="A screenshot of a cell phone&#10;&#10;Description automatically generated with medium confidence">
                <a:extLst>
                  <a:ext uri="{FF2B5EF4-FFF2-40B4-BE49-F238E27FC236}">
                    <a16:creationId xmlns:a16="http://schemas.microsoft.com/office/drawing/2014/main" id="{173CDCB9-C77E-7ACB-51FA-30ADCDACC2DA}"/>
                  </a:ext>
                </a:extLst>
              </p:cNvPr>
              <p:cNvPicPr>
                <a:picLocks noChangeAspect="1"/>
              </p:cNvPicPr>
              <p:nvPr/>
            </p:nvPicPr>
            <p:blipFill rotWithShape="1">
              <a:blip r:embed="rId4"/>
              <a:srcRect l="5353" t="12011" r="4857" b="16431"/>
              <a:stretch/>
            </p:blipFill>
            <p:spPr>
              <a:xfrm>
                <a:off x="-2241885" y="7926500"/>
                <a:ext cx="2122522" cy="3468637"/>
              </a:xfrm>
              <a:prstGeom prst="rect">
                <a:avLst/>
              </a:prstGeom>
            </p:spPr>
          </p:pic>
          <p:pic>
            <p:nvPicPr>
              <p:cNvPr id="83" name="Picture 82" descr="A screenshot of a cell phone&#10;&#10;Description automatically generated with medium confidence">
                <a:extLst>
                  <a:ext uri="{FF2B5EF4-FFF2-40B4-BE49-F238E27FC236}">
                    <a16:creationId xmlns:a16="http://schemas.microsoft.com/office/drawing/2014/main" id="{0B7AFED2-5C2E-15F3-AAA5-2BBA7141B3E5}"/>
                  </a:ext>
                </a:extLst>
              </p:cNvPr>
              <p:cNvPicPr>
                <a:picLocks noChangeAspect="1"/>
              </p:cNvPicPr>
              <p:nvPr/>
            </p:nvPicPr>
            <p:blipFill rotWithShape="1">
              <a:blip r:embed="rId4"/>
              <a:srcRect l="4389" t="83234" r="3144" b="10574"/>
              <a:stretch/>
            </p:blipFill>
            <p:spPr>
              <a:xfrm>
                <a:off x="-2283624" y="12006457"/>
                <a:ext cx="2301698" cy="316033"/>
              </a:xfrm>
              <a:prstGeom prst="rect">
                <a:avLst/>
              </a:prstGeom>
            </p:spPr>
          </p:pic>
        </p:grpSp>
      </p:grpSp>
      <p:pic>
        <p:nvPicPr>
          <p:cNvPr id="74" name="Picture 6" descr="Answer on iPhone">
            <a:extLst>
              <a:ext uri="{FF2B5EF4-FFF2-40B4-BE49-F238E27FC236}">
                <a16:creationId xmlns:a16="http://schemas.microsoft.com/office/drawing/2014/main" id="{E50A2DF2-BFB9-ABE5-371F-E25C83F81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9160" y="3336151"/>
            <a:ext cx="1443668" cy="259968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A group of sim cards&#10;&#10;Description automatically generated">
            <a:extLst>
              <a:ext uri="{FF2B5EF4-FFF2-40B4-BE49-F238E27FC236}">
                <a16:creationId xmlns:a16="http://schemas.microsoft.com/office/drawing/2014/main" id="{AA0A118A-6C7E-44EC-6558-C5DBE0D2442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292320" y="5150925"/>
            <a:ext cx="1028844" cy="914528"/>
          </a:xfrm>
          <a:prstGeom prst="rect">
            <a:avLst/>
          </a:prstGeom>
        </p:spPr>
      </p:pic>
      <p:sp>
        <p:nvSpPr>
          <p:cNvPr id="78" name="Rectangle 77">
            <a:extLst>
              <a:ext uri="{FF2B5EF4-FFF2-40B4-BE49-F238E27FC236}">
                <a16:creationId xmlns:a16="http://schemas.microsoft.com/office/drawing/2014/main" id="{5F53FAD1-F330-7D5A-C81C-DC690868F633}"/>
              </a:ext>
            </a:extLst>
          </p:cNvPr>
          <p:cNvSpPr/>
          <p:nvPr/>
        </p:nvSpPr>
        <p:spPr>
          <a:xfrm>
            <a:off x="7317962" y="1666486"/>
            <a:ext cx="480060" cy="4383792"/>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2">
            <a:extLst>
              <a:ext uri="{FF2B5EF4-FFF2-40B4-BE49-F238E27FC236}">
                <a16:creationId xmlns:a16="http://schemas.microsoft.com/office/drawing/2014/main" id="{21C70F6D-9EB6-868C-AD24-6594B4142572}"/>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3" name="Date Placeholder 2">
            <a:extLst>
              <a:ext uri="{FF2B5EF4-FFF2-40B4-BE49-F238E27FC236}">
                <a16:creationId xmlns:a16="http://schemas.microsoft.com/office/drawing/2014/main" id="{ECDEF4CB-04AD-E4D2-2C83-00D2761F5CB3}"/>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4" name="Footer Placeholder 3">
            <a:extLst>
              <a:ext uri="{FF2B5EF4-FFF2-40B4-BE49-F238E27FC236}">
                <a16:creationId xmlns:a16="http://schemas.microsoft.com/office/drawing/2014/main" id="{9C1C7A9A-F088-B70D-A355-46DA4F40729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E30810C6-F1D9-AF4C-693F-A2A62DD6E3C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12</a:t>
            </a:fld>
            <a:endParaRPr lang="en-ZA"/>
          </a:p>
        </p:txBody>
      </p:sp>
    </p:spTree>
    <p:extLst>
      <p:ext uri="{BB962C8B-B14F-4D97-AF65-F5344CB8AC3E}">
        <p14:creationId xmlns:p14="http://schemas.microsoft.com/office/powerpoint/2010/main" val="122349316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AB2A62-311F-1D88-9F34-7445D0260702}"/>
              </a:ext>
            </a:extLst>
          </p:cNvPr>
          <p:cNvSpPr>
            <a:spLocks noGrp="1"/>
          </p:cNvSpPr>
          <p:nvPr>
            <p:ph type="title"/>
          </p:nvPr>
        </p:nvSpPr>
        <p:spPr>
          <a:xfrm>
            <a:off x="526475" y="365125"/>
            <a:ext cx="10515600" cy="976313"/>
          </a:xfrm>
        </p:spPr>
        <p:txBody>
          <a:bodyPr/>
          <a:lstStyle/>
          <a:p>
            <a:r>
              <a:rPr lang="en-US"/>
              <a:t>Key Features</a:t>
            </a:r>
            <a:endParaRPr lang="en-GB"/>
          </a:p>
        </p:txBody>
      </p:sp>
      <p:grpSp>
        <p:nvGrpSpPr>
          <p:cNvPr id="129" name="Group 128">
            <a:extLst>
              <a:ext uri="{FF2B5EF4-FFF2-40B4-BE49-F238E27FC236}">
                <a16:creationId xmlns:a16="http://schemas.microsoft.com/office/drawing/2014/main" id="{C5EE30A4-A5D3-AA0A-A4BA-F571D56EAD21}"/>
              </a:ext>
            </a:extLst>
          </p:cNvPr>
          <p:cNvGrpSpPr/>
          <p:nvPr/>
        </p:nvGrpSpPr>
        <p:grpSpPr>
          <a:xfrm>
            <a:off x="6927219" y="4791865"/>
            <a:ext cx="1431839" cy="1431839"/>
            <a:chOff x="10383892" y="7375598"/>
            <a:chExt cx="1720793" cy="1720793"/>
          </a:xfrm>
        </p:grpSpPr>
        <p:sp>
          <p:nvSpPr>
            <p:cNvPr id="130" name="Oval 129">
              <a:extLst>
                <a:ext uri="{FF2B5EF4-FFF2-40B4-BE49-F238E27FC236}">
                  <a16:creationId xmlns:a16="http://schemas.microsoft.com/office/drawing/2014/main" id="{303B6FBC-2880-84EF-C2B8-3C8EF477477B}"/>
                </a:ext>
              </a:extLst>
            </p:cNvPr>
            <p:cNvSpPr/>
            <p:nvPr/>
          </p:nvSpPr>
          <p:spPr>
            <a:xfrm>
              <a:off x="10383892" y="7375598"/>
              <a:ext cx="1720793" cy="17207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2" name="Graphic 131">
              <a:extLst>
                <a:ext uri="{FF2B5EF4-FFF2-40B4-BE49-F238E27FC236}">
                  <a16:creationId xmlns:a16="http://schemas.microsoft.com/office/drawing/2014/main" id="{7C250676-8924-C47F-3336-BD2900BC18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04288" y="7665926"/>
              <a:ext cx="1080000" cy="1079999"/>
            </a:xfrm>
            <a:prstGeom prst="rect">
              <a:avLst/>
            </a:prstGeom>
          </p:spPr>
        </p:pic>
      </p:grpSp>
      <p:grpSp>
        <p:nvGrpSpPr>
          <p:cNvPr id="133" name="Group 132">
            <a:extLst>
              <a:ext uri="{FF2B5EF4-FFF2-40B4-BE49-F238E27FC236}">
                <a16:creationId xmlns:a16="http://schemas.microsoft.com/office/drawing/2014/main" id="{0981F31E-D25D-2FD8-E61B-F75C6EE6E7D7}"/>
              </a:ext>
            </a:extLst>
          </p:cNvPr>
          <p:cNvGrpSpPr/>
          <p:nvPr/>
        </p:nvGrpSpPr>
        <p:grpSpPr>
          <a:xfrm>
            <a:off x="3456434" y="2858803"/>
            <a:ext cx="1431838" cy="1431838"/>
            <a:chOff x="5670410" y="6970357"/>
            <a:chExt cx="1720793" cy="1720793"/>
          </a:xfrm>
        </p:grpSpPr>
        <p:sp>
          <p:nvSpPr>
            <p:cNvPr id="134" name="Oval 133">
              <a:extLst>
                <a:ext uri="{FF2B5EF4-FFF2-40B4-BE49-F238E27FC236}">
                  <a16:creationId xmlns:a16="http://schemas.microsoft.com/office/drawing/2014/main" id="{411BA182-2AFE-52F2-8BC0-ECB0AC105C81}"/>
                </a:ext>
              </a:extLst>
            </p:cNvPr>
            <p:cNvSpPr/>
            <p:nvPr/>
          </p:nvSpPr>
          <p:spPr>
            <a:xfrm>
              <a:off x="5670410" y="6970357"/>
              <a:ext cx="1720793" cy="17207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5" name="Graphic 134">
              <a:extLst>
                <a:ext uri="{FF2B5EF4-FFF2-40B4-BE49-F238E27FC236}">
                  <a16:creationId xmlns:a16="http://schemas.microsoft.com/office/drawing/2014/main" id="{E03056FE-58F6-D66F-D388-D5446AA58B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7289" y="7287984"/>
              <a:ext cx="1080000" cy="1080000"/>
            </a:xfrm>
            <a:prstGeom prst="rect">
              <a:avLst/>
            </a:prstGeom>
          </p:spPr>
        </p:pic>
      </p:grpSp>
      <p:sp>
        <p:nvSpPr>
          <p:cNvPr id="144" name="Oval 143">
            <a:extLst>
              <a:ext uri="{FF2B5EF4-FFF2-40B4-BE49-F238E27FC236}">
                <a16:creationId xmlns:a16="http://schemas.microsoft.com/office/drawing/2014/main" id="{7041DFEF-811B-9A44-8EEE-DD32168E0D27}"/>
              </a:ext>
            </a:extLst>
          </p:cNvPr>
          <p:cNvSpPr/>
          <p:nvPr/>
        </p:nvSpPr>
        <p:spPr>
          <a:xfrm>
            <a:off x="6927217" y="990572"/>
            <a:ext cx="1431839" cy="14318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F9DD4063-781F-9698-2D5D-AA5E4D45636E}"/>
              </a:ext>
            </a:extLst>
          </p:cNvPr>
          <p:cNvSpPr/>
          <p:nvPr/>
        </p:nvSpPr>
        <p:spPr>
          <a:xfrm>
            <a:off x="3965771" y="1390909"/>
            <a:ext cx="4596882" cy="4596882"/>
          </a:xfrm>
          <a:prstGeom prst="ellipse">
            <a:avLst/>
          </a:prstGeom>
          <a:solidFill>
            <a:schemeClr val="tx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7" name="Group 146">
            <a:extLst>
              <a:ext uri="{FF2B5EF4-FFF2-40B4-BE49-F238E27FC236}">
                <a16:creationId xmlns:a16="http://schemas.microsoft.com/office/drawing/2014/main" id="{28A8DD9C-1A2C-6062-18E6-A26E7341F6F4}"/>
              </a:ext>
            </a:extLst>
          </p:cNvPr>
          <p:cNvGrpSpPr/>
          <p:nvPr/>
        </p:nvGrpSpPr>
        <p:grpSpPr>
          <a:xfrm>
            <a:off x="5314755" y="2022074"/>
            <a:ext cx="2003420" cy="3218669"/>
            <a:chOff x="541020" y="1246735"/>
            <a:chExt cx="4777740" cy="7595052"/>
          </a:xfrm>
        </p:grpSpPr>
        <p:pic>
          <p:nvPicPr>
            <p:cNvPr id="148" name="Graphic 23">
              <a:extLst>
                <a:ext uri="{FF2B5EF4-FFF2-40B4-BE49-F238E27FC236}">
                  <a16:creationId xmlns:a16="http://schemas.microsoft.com/office/drawing/2014/main" id="{B5C22A13-5AAE-E50D-96E2-FBC5D2A7AA38}"/>
                </a:ext>
              </a:extLst>
            </p:cNvPr>
            <p:cNvPicPr>
              <a:picLocks noChangeAspect="1"/>
            </p:cNvPicPr>
            <p:nvPr/>
          </p:nvPicPr>
          <p:blipFill>
            <a:blip r:embed="rId6">
              <a:duotone>
                <a:prstClr val="black"/>
                <a:schemeClr val="bg2">
                  <a:tint val="45000"/>
                  <a:satMod val="400000"/>
                </a:schemeClr>
              </a:duotone>
              <a:extLst>
                <a:ext uri="{BEBA8EAE-BF5A-486C-A8C5-ECC9F3942E4B}">
                  <a14:imgProps xmlns:a14="http://schemas.microsoft.com/office/drawing/2010/main">
                    <a14:imgLayer r:embed="rId7">
                      <a14:imgEffect>
                        <a14:colorTemperature colorTemp="7200"/>
                      </a14:imgEffect>
                    </a14:imgLayer>
                  </a14:imgProps>
                </a:ext>
              </a:extLst>
            </a:blip>
            <a:srcRect/>
            <a:stretch/>
          </p:blipFill>
          <p:spPr>
            <a:xfrm>
              <a:off x="541020" y="1246735"/>
              <a:ext cx="4777740" cy="6735835"/>
            </a:xfrm>
            <a:prstGeom prst="rect">
              <a:avLst/>
            </a:prstGeom>
          </p:spPr>
        </p:pic>
        <p:sp>
          <p:nvSpPr>
            <p:cNvPr id="150" name="TextBox 149">
              <a:extLst>
                <a:ext uri="{FF2B5EF4-FFF2-40B4-BE49-F238E27FC236}">
                  <a16:creationId xmlns:a16="http://schemas.microsoft.com/office/drawing/2014/main" id="{32FC7797-2E6C-87D9-6153-4DBB29D547C6}"/>
                </a:ext>
              </a:extLst>
            </p:cNvPr>
            <p:cNvSpPr txBox="1"/>
            <p:nvPr/>
          </p:nvSpPr>
          <p:spPr>
            <a:xfrm>
              <a:off x="1143705" y="7316648"/>
              <a:ext cx="3572371" cy="1525139"/>
            </a:xfrm>
            <a:prstGeom prst="rect">
              <a:avLst/>
            </a:prstGeom>
            <a:noFill/>
          </p:spPr>
          <p:txBody>
            <a:bodyPr wrap="square" rtlCol="0">
              <a:spAutoFit/>
            </a:bodyPr>
            <a:lstStyle/>
            <a:p>
              <a:pPr algn="ctr"/>
              <a:r>
                <a:rPr lang="en-US" sz="3600" b="1">
                  <a:solidFill>
                    <a:schemeClr val="bg2"/>
                  </a:solidFill>
                  <a:latin typeface="Montserrat Thin" pitchFamily="2" charset="0"/>
                </a:rPr>
                <a:t>DES</a:t>
              </a:r>
            </a:p>
          </p:txBody>
        </p:sp>
      </p:grpSp>
      <p:grpSp>
        <p:nvGrpSpPr>
          <p:cNvPr id="161" name="Group 160">
            <a:extLst>
              <a:ext uri="{FF2B5EF4-FFF2-40B4-BE49-F238E27FC236}">
                <a16:creationId xmlns:a16="http://schemas.microsoft.com/office/drawing/2014/main" id="{EFAE0741-6958-F712-C77E-999C43C6EBCD}"/>
              </a:ext>
            </a:extLst>
          </p:cNvPr>
          <p:cNvGrpSpPr/>
          <p:nvPr/>
        </p:nvGrpSpPr>
        <p:grpSpPr>
          <a:xfrm>
            <a:off x="181635" y="2314891"/>
            <a:ext cx="3414460" cy="3315844"/>
            <a:chOff x="1488086" y="6520274"/>
            <a:chExt cx="3414460" cy="1162078"/>
          </a:xfrm>
        </p:grpSpPr>
        <p:cxnSp>
          <p:nvCxnSpPr>
            <p:cNvPr id="162" name="Straight Connector 161">
              <a:extLst>
                <a:ext uri="{FF2B5EF4-FFF2-40B4-BE49-F238E27FC236}">
                  <a16:creationId xmlns:a16="http://schemas.microsoft.com/office/drawing/2014/main" id="{29EC4B4F-51E5-8350-2E0F-EDF89A259F9E}"/>
                </a:ext>
              </a:extLst>
            </p:cNvPr>
            <p:cNvCxnSpPr>
              <a:cxnSpLocks/>
            </p:cNvCxnSpPr>
            <p:nvPr/>
          </p:nvCxnSpPr>
          <p:spPr>
            <a:xfrm flipH="1">
              <a:off x="4355208" y="6964774"/>
              <a:ext cx="547338" cy="0"/>
            </a:xfrm>
            <a:prstGeom prst="line">
              <a:avLst/>
            </a:prstGeom>
            <a:ln w="28575">
              <a:solidFill>
                <a:schemeClr val="accent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3" name="Rectangle 162">
              <a:extLst>
                <a:ext uri="{FF2B5EF4-FFF2-40B4-BE49-F238E27FC236}">
                  <a16:creationId xmlns:a16="http://schemas.microsoft.com/office/drawing/2014/main" id="{A139064A-5C3A-5D64-AFC6-3BE5C0689BBB}"/>
                </a:ext>
              </a:extLst>
            </p:cNvPr>
            <p:cNvSpPr/>
            <p:nvPr/>
          </p:nvSpPr>
          <p:spPr>
            <a:xfrm>
              <a:off x="1488086" y="6520274"/>
              <a:ext cx="2974041" cy="1162078"/>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Real-time Detection &amp; Recognition</a:t>
              </a:r>
            </a:p>
            <a:p>
              <a:pPr>
                <a:lnSpc>
                  <a:spcPct val="150000"/>
                </a:lnSpc>
              </a:pPr>
              <a:r>
                <a:rPr lang="en-US" sz="1200">
                  <a:solidFill>
                    <a:schemeClr val="bg2"/>
                  </a:solidFill>
                  <a:latin typeface="Montserrat Thin" pitchFamily="2" charset="0"/>
                  <a:sym typeface="Helvetica Neue"/>
                </a:rPr>
                <a:t>DES performs device and user authentication so that the correct entitlements can be activated.</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Loads subscriber information from BSS and Subscriber data systems.</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Ensures secured, compliant &amp; ubiquitous access to IMS services</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Supports GSMA standards and security methods for authentication (EAP-AKA, OTP, OpenID).</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Communicates with trusted MNO core network components (AAA, SM-DP+).</a:t>
              </a:r>
            </a:p>
            <a:p>
              <a:pPr>
                <a:lnSpc>
                  <a:spcPct val="150000"/>
                </a:lnSpc>
              </a:pPr>
              <a:endParaRPr lang="en-US" sz="1200">
                <a:solidFill>
                  <a:schemeClr val="bg2"/>
                </a:solidFill>
                <a:latin typeface="Montserrat Thin" pitchFamily="2" charset="0"/>
                <a:sym typeface="Helvetica Neue"/>
              </a:endParaRPr>
            </a:p>
          </p:txBody>
        </p:sp>
      </p:grpSp>
      <p:grpSp>
        <p:nvGrpSpPr>
          <p:cNvPr id="166" name="Group 165">
            <a:extLst>
              <a:ext uri="{FF2B5EF4-FFF2-40B4-BE49-F238E27FC236}">
                <a16:creationId xmlns:a16="http://schemas.microsoft.com/office/drawing/2014/main" id="{7A825F83-F754-FEF7-80F8-2C64D30D6000}"/>
              </a:ext>
            </a:extLst>
          </p:cNvPr>
          <p:cNvGrpSpPr/>
          <p:nvPr/>
        </p:nvGrpSpPr>
        <p:grpSpPr>
          <a:xfrm>
            <a:off x="8134376" y="890619"/>
            <a:ext cx="3906802" cy="2692597"/>
            <a:chOff x="11130934" y="2061114"/>
            <a:chExt cx="5658399" cy="2692597"/>
          </a:xfrm>
        </p:grpSpPr>
        <p:cxnSp>
          <p:nvCxnSpPr>
            <p:cNvPr id="168" name="Straight Connector 167">
              <a:extLst>
                <a:ext uri="{FF2B5EF4-FFF2-40B4-BE49-F238E27FC236}">
                  <a16:creationId xmlns:a16="http://schemas.microsoft.com/office/drawing/2014/main" id="{86374D42-B093-E676-D664-BA9AA26D862F}"/>
                </a:ext>
              </a:extLst>
            </p:cNvPr>
            <p:cNvCxnSpPr>
              <a:cxnSpLocks/>
            </p:cNvCxnSpPr>
            <p:nvPr/>
          </p:nvCxnSpPr>
          <p:spPr>
            <a:xfrm flipH="1">
              <a:off x="11130934" y="2854933"/>
              <a:ext cx="1392368" cy="0"/>
            </a:xfrm>
            <a:prstGeom prst="line">
              <a:avLst/>
            </a:prstGeom>
            <a:ln w="28575">
              <a:solidFill>
                <a:schemeClr val="accent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9" name="Rectangle 168">
              <a:extLst>
                <a:ext uri="{FF2B5EF4-FFF2-40B4-BE49-F238E27FC236}">
                  <a16:creationId xmlns:a16="http://schemas.microsoft.com/office/drawing/2014/main" id="{0F5332D9-2EF9-DDDA-B0F2-ED036BF8DF65}"/>
                </a:ext>
              </a:extLst>
            </p:cNvPr>
            <p:cNvSpPr/>
            <p:nvPr/>
          </p:nvSpPr>
          <p:spPr>
            <a:xfrm>
              <a:off x="12587409" y="2061114"/>
              <a:ext cx="4201924" cy="2692597"/>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Automated Device Entitlement</a:t>
              </a:r>
            </a:p>
            <a:p>
              <a:pPr>
                <a:lnSpc>
                  <a:spcPct val="150000"/>
                </a:lnSpc>
              </a:pPr>
              <a:r>
                <a:rPr lang="en-US" sz="1200">
                  <a:solidFill>
                    <a:schemeClr val="bg2"/>
                  </a:solidFill>
                  <a:latin typeface="Montserrat Thin" pitchFamily="2" charset="0"/>
                  <a:sym typeface="Helvetica Neue"/>
                </a:rPr>
                <a:t>DES entitles the device over the air and empowers subscribers to use the services they are entitled to.</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Automatic entitlement of IMS services: VoLTE, VoWiFi, One Number</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Allows self-registration, for Smartwatches or VoWiFi for instance with built-in Websheets.</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Dynamic Roaming Partner preference configuration for Apple device users.</a:t>
              </a:r>
            </a:p>
            <a:p>
              <a:pPr marL="285750" indent="-285750">
                <a:lnSpc>
                  <a:spcPct val="150000"/>
                </a:lnSpc>
                <a:buFont typeface="Arial" panose="020B0604020202020204" pitchFamily="34" charset="0"/>
                <a:buChar char="•"/>
              </a:pPr>
              <a:endParaRPr lang="en-US" sz="1200">
                <a:solidFill>
                  <a:schemeClr val="bg2"/>
                </a:solidFill>
                <a:latin typeface="Montserrat Thin" pitchFamily="2" charset="0"/>
                <a:sym typeface="Helvetica Neue"/>
              </a:endParaRPr>
            </a:p>
          </p:txBody>
        </p:sp>
      </p:grpSp>
      <p:grpSp>
        <p:nvGrpSpPr>
          <p:cNvPr id="183" name="Group 182">
            <a:extLst>
              <a:ext uri="{FF2B5EF4-FFF2-40B4-BE49-F238E27FC236}">
                <a16:creationId xmlns:a16="http://schemas.microsoft.com/office/drawing/2014/main" id="{DB261855-808E-BE65-69B4-C12F0287A06A}"/>
              </a:ext>
            </a:extLst>
          </p:cNvPr>
          <p:cNvGrpSpPr/>
          <p:nvPr/>
        </p:nvGrpSpPr>
        <p:grpSpPr>
          <a:xfrm>
            <a:off x="8077564" y="3565235"/>
            <a:ext cx="3963614" cy="2900344"/>
            <a:chOff x="12011294" y="7049525"/>
            <a:chExt cx="3963614" cy="493178"/>
          </a:xfrm>
        </p:grpSpPr>
        <p:cxnSp>
          <p:nvCxnSpPr>
            <p:cNvPr id="184" name="Straight Connector 183">
              <a:extLst>
                <a:ext uri="{FF2B5EF4-FFF2-40B4-BE49-F238E27FC236}">
                  <a16:creationId xmlns:a16="http://schemas.microsoft.com/office/drawing/2014/main" id="{C57162C8-86B8-E29B-C401-66C819AF8F94}"/>
                </a:ext>
              </a:extLst>
            </p:cNvPr>
            <p:cNvCxnSpPr>
              <a:cxnSpLocks/>
            </p:cNvCxnSpPr>
            <p:nvPr/>
          </p:nvCxnSpPr>
          <p:spPr>
            <a:xfrm flipH="1">
              <a:off x="12011294" y="7383571"/>
              <a:ext cx="1062425" cy="0"/>
            </a:xfrm>
            <a:prstGeom prst="line">
              <a:avLst/>
            </a:prstGeom>
            <a:ln w="28575">
              <a:solidFill>
                <a:schemeClr val="accent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8" name="Rectangle 187">
              <a:extLst>
                <a:ext uri="{FF2B5EF4-FFF2-40B4-BE49-F238E27FC236}">
                  <a16:creationId xmlns:a16="http://schemas.microsoft.com/office/drawing/2014/main" id="{14AAB429-B0C9-E566-A6CC-45F54CE8971C}"/>
                </a:ext>
              </a:extLst>
            </p:cNvPr>
            <p:cNvSpPr/>
            <p:nvPr/>
          </p:nvSpPr>
          <p:spPr>
            <a:xfrm>
              <a:off x="13099396" y="7049525"/>
              <a:ext cx="2875512" cy="493178"/>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Better Customer Experience</a:t>
              </a:r>
            </a:p>
            <a:p>
              <a:pPr>
                <a:lnSpc>
                  <a:spcPct val="150000"/>
                </a:lnSpc>
              </a:pPr>
              <a:r>
                <a:rPr lang="en-US" sz="1200">
                  <a:solidFill>
                    <a:schemeClr val="bg2"/>
                  </a:solidFill>
                  <a:latin typeface="Montserrat Thin" pitchFamily="2" charset="0"/>
                  <a:sym typeface="Helvetica Neue"/>
                </a:rPr>
                <a:t>The operator reaps the benefits of DES and end-users enjoy all the mobile features.</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Reduces cost in VoLTE remote entitlement, operations and maintenance.</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Seamless transfer of eSIM profile to new primary or secondary device. </a:t>
              </a:r>
            </a:p>
            <a:p>
              <a:pPr marL="171450" indent="-171450">
                <a:lnSpc>
                  <a:spcPct val="150000"/>
                </a:lnSpc>
                <a:buClr>
                  <a:schemeClr val="bg1"/>
                </a:buClr>
                <a:buFont typeface="Montserrat Thin" pitchFamily="2" charset="0"/>
                <a:buChar char="+"/>
              </a:pPr>
              <a:r>
                <a:rPr lang="en-US" sz="900">
                  <a:solidFill>
                    <a:schemeClr val="bg2"/>
                  </a:solidFill>
                  <a:latin typeface="Montserrat Thin" pitchFamily="2" charset="0"/>
                  <a:sym typeface="Helvetica Neue"/>
                </a:rPr>
                <a:t>Simple definition of profiles and rules for differential entitlement of subscribers to IMS services.</a:t>
              </a:r>
            </a:p>
            <a:p>
              <a:pPr marL="285750" indent="-285750">
                <a:lnSpc>
                  <a:spcPct val="150000"/>
                </a:lnSpc>
                <a:buFont typeface="Arial" panose="020B0604020202020204" pitchFamily="34" charset="0"/>
                <a:buChar char="•"/>
              </a:pPr>
              <a:endParaRPr lang="en-US" sz="1200">
                <a:solidFill>
                  <a:schemeClr val="bg2"/>
                </a:solidFill>
                <a:latin typeface="Montserrat Thin" pitchFamily="2" charset="0"/>
                <a:sym typeface="Helvetica Neue"/>
              </a:endParaRPr>
            </a:p>
          </p:txBody>
        </p:sp>
      </p:grpSp>
      <p:pic>
        <p:nvPicPr>
          <p:cNvPr id="4" name="Graphic 3">
            <a:extLst>
              <a:ext uri="{FF2B5EF4-FFF2-40B4-BE49-F238E27FC236}">
                <a16:creationId xmlns:a16="http://schemas.microsoft.com/office/drawing/2014/main" id="{C6ACF784-1745-7978-FC5D-0B6A20615D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54775" y="1315898"/>
            <a:ext cx="776727" cy="769813"/>
          </a:xfrm>
          <a:prstGeom prst="rect">
            <a:avLst/>
          </a:prstGeom>
        </p:spPr>
      </p:pic>
      <p:sp>
        <p:nvSpPr>
          <p:cNvPr id="2" name="Date Placeholder 2">
            <a:extLst>
              <a:ext uri="{FF2B5EF4-FFF2-40B4-BE49-F238E27FC236}">
                <a16:creationId xmlns:a16="http://schemas.microsoft.com/office/drawing/2014/main" id="{F4A81202-01B3-BA85-ED9C-ECA06AA97EBB}"/>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3" name="Date Placeholder 2">
            <a:extLst>
              <a:ext uri="{FF2B5EF4-FFF2-40B4-BE49-F238E27FC236}">
                <a16:creationId xmlns:a16="http://schemas.microsoft.com/office/drawing/2014/main" id="{F4E851CA-0F8B-7102-B457-DC157B8C7CFB}"/>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5" name="Footer Placeholder 3">
            <a:extLst>
              <a:ext uri="{FF2B5EF4-FFF2-40B4-BE49-F238E27FC236}">
                <a16:creationId xmlns:a16="http://schemas.microsoft.com/office/drawing/2014/main" id="{BF213E9E-A99A-ECEA-8CC5-94594595241E}"/>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6" name="Slide Number Placeholder 4">
            <a:extLst>
              <a:ext uri="{FF2B5EF4-FFF2-40B4-BE49-F238E27FC236}">
                <a16:creationId xmlns:a16="http://schemas.microsoft.com/office/drawing/2014/main" id="{8C796AEA-6EE9-63D0-8386-7DD2039AAFC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13</a:t>
            </a:fld>
            <a:endParaRPr lang="en-ZA"/>
          </a:p>
        </p:txBody>
      </p:sp>
    </p:spTree>
    <p:extLst>
      <p:ext uri="{BB962C8B-B14F-4D97-AF65-F5344CB8AC3E}">
        <p14:creationId xmlns:p14="http://schemas.microsoft.com/office/powerpoint/2010/main" val="331467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129"/>
                                        </p:tgtEl>
                                        <p:attrNameLst>
                                          <p:attrName>style.visibility</p:attrName>
                                        </p:attrNameLst>
                                      </p:cBhvr>
                                      <p:to>
                                        <p:strVal val="visible"/>
                                      </p:to>
                                    </p:set>
                                    <p:anim calcmode="lin" valueType="num">
                                      <p:cBhvr>
                                        <p:cTn id="7" dur="250" fill="hold"/>
                                        <p:tgtEl>
                                          <p:spTgt spid="129"/>
                                        </p:tgtEl>
                                        <p:attrNameLst>
                                          <p:attrName>ppt_w</p:attrName>
                                        </p:attrNameLst>
                                      </p:cBhvr>
                                      <p:tavLst>
                                        <p:tav tm="0">
                                          <p:val>
                                            <p:fltVal val="0"/>
                                          </p:val>
                                        </p:tav>
                                        <p:tav tm="100000">
                                          <p:val>
                                            <p:strVal val="#ppt_w"/>
                                          </p:val>
                                        </p:tav>
                                      </p:tavLst>
                                    </p:anim>
                                    <p:anim calcmode="lin" valueType="num">
                                      <p:cBhvr>
                                        <p:cTn id="8" dur="250" fill="hold"/>
                                        <p:tgtEl>
                                          <p:spTgt spid="129"/>
                                        </p:tgtEl>
                                        <p:attrNameLst>
                                          <p:attrName>ppt_h</p:attrName>
                                        </p:attrNameLst>
                                      </p:cBhvr>
                                      <p:tavLst>
                                        <p:tav tm="0">
                                          <p:val>
                                            <p:fltVal val="0"/>
                                          </p:val>
                                        </p:tav>
                                        <p:tav tm="100000">
                                          <p:val>
                                            <p:strVal val="#ppt_h"/>
                                          </p:val>
                                        </p:tav>
                                      </p:tavLst>
                                    </p:anim>
                                    <p:animEffect transition="in" filter="fade">
                                      <p:cBhvr>
                                        <p:cTn id="9" dur="250"/>
                                        <p:tgtEl>
                                          <p:spTgt spid="129"/>
                                        </p:tgtEl>
                                      </p:cBhvr>
                                    </p:animEffect>
                                  </p:childTnLst>
                                </p:cTn>
                              </p:par>
                              <p:par>
                                <p:cTn id="10" presetID="53" presetClass="entr" presetSubtype="16" fill="hold" nodeType="withEffect">
                                  <p:stCondLst>
                                    <p:cond delay="300"/>
                                  </p:stCondLst>
                                  <p:childTnLst>
                                    <p:set>
                                      <p:cBhvr>
                                        <p:cTn id="11" dur="1" fill="hold">
                                          <p:stCondLst>
                                            <p:cond delay="0"/>
                                          </p:stCondLst>
                                        </p:cTn>
                                        <p:tgtEl>
                                          <p:spTgt spid="133"/>
                                        </p:tgtEl>
                                        <p:attrNameLst>
                                          <p:attrName>style.visibility</p:attrName>
                                        </p:attrNameLst>
                                      </p:cBhvr>
                                      <p:to>
                                        <p:strVal val="visible"/>
                                      </p:to>
                                    </p:set>
                                    <p:anim calcmode="lin" valueType="num">
                                      <p:cBhvr>
                                        <p:cTn id="12" dur="250" fill="hold"/>
                                        <p:tgtEl>
                                          <p:spTgt spid="133"/>
                                        </p:tgtEl>
                                        <p:attrNameLst>
                                          <p:attrName>ppt_w</p:attrName>
                                        </p:attrNameLst>
                                      </p:cBhvr>
                                      <p:tavLst>
                                        <p:tav tm="0">
                                          <p:val>
                                            <p:fltVal val="0"/>
                                          </p:val>
                                        </p:tav>
                                        <p:tav tm="100000">
                                          <p:val>
                                            <p:strVal val="#ppt_w"/>
                                          </p:val>
                                        </p:tav>
                                      </p:tavLst>
                                    </p:anim>
                                    <p:anim calcmode="lin" valueType="num">
                                      <p:cBhvr>
                                        <p:cTn id="13" dur="250" fill="hold"/>
                                        <p:tgtEl>
                                          <p:spTgt spid="133"/>
                                        </p:tgtEl>
                                        <p:attrNameLst>
                                          <p:attrName>ppt_h</p:attrName>
                                        </p:attrNameLst>
                                      </p:cBhvr>
                                      <p:tavLst>
                                        <p:tav tm="0">
                                          <p:val>
                                            <p:fltVal val="0"/>
                                          </p:val>
                                        </p:tav>
                                        <p:tav tm="100000">
                                          <p:val>
                                            <p:strVal val="#ppt_h"/>
                                          </p:val>
                                        </p:tav>
                                      </p:tavLst>
                                    </p:anim>
                                    <p:animEffect transition="in" filter="fade">
                                      <p:cBhvr>
                                        <p:cTn id="14" dur="250"/>
                                        <p:tgtEl>
                                          <p:spTgt spid="133"/>
                                        </p:tgtEl>
                                      </p:cBhvr>
                                    </p:animEffect>
                                  </p:childTnLst>
                                </p:cTn>
                              </p:par>
                            </p:childTnLst>
                          </p:cTn>
                        </p:par>
                        <p:par>
                          <p:cTn id="15" fill="hold">
                            <p:stCondLst>
                              <p:cond delay="550"/>
                            </p:stCondLst>
                            <p:childTnLst>
                              <p:par>
                                <p:cTn id="16" presetID="53" presetClass="entr" presetSubtype="16" fill="hold" grpId="0" nodeType="afterEffect">
                                  <p:stCondLst>
                                    <p:cond delay="0"/>
                                  </p:stCondLst>
                                  <p:childTnLst>
                                    <p:set>
                                      <p:cBhvr>
                                        <p:cTn id="17" dur="1" fill="hold">
                                          <p:stCondLst>
                                            <p:cond delay="0"/>
                                          </p:stCondLst>
                                        </p:cTn>
                                        <p:tgtEl>
                                          <p:spTgt spid="146"/>
                                        </p:tgtEl>
                                        <p:attrNameLst>
                                          <p:attrName>style.visibility</p:attrName>
                                        </p:attrNameLst>
                                      </p:cBhvr>
                                      <p:to>
                                        <p:strVal val="visible"/>
                                      </p:to>
                                    </p:set>
                                    <p:anim calcmode="lin" valueType="num">
                                      <p:cBhvr>
                                        <p:cTn id="18" dur="500" fill="hold"/>
                                        <p:tgtEl>
                                          <p:spTgt spid="146"/>
                                        </p:tgtEl>
                                        <p:attrNameLst>
                                          <p:attrName>ppt_w</p:attrName>
                                        </p:attrNameLst>
                                      </p:cBhvr>
                                      <p:tavLst>
                                        <p:tav tm="0">
                                          <p:val>
                                            <p:fltVal val="0"/>
                                          </p:val>
                                        </p:tav>
                                        <p:tav tm="100000">
                                          <p:val>
                                            <p:strVal val="#ppt_w"/>
                                          </p:val>
                                        </p:tav>
                                      </p:tavLst>
                                    </p:anim>
                                    <p:anim calcmode="lin" valueType="num">
                                      <p:cBhvr>
                                        <p:cTn id="19" dur="500" fill="hold"/>
                                        <p:tgtEl>
                                          <p:spTgt spid="146"/>
                                        </p:tgtEl>
                                        <p:attrNameLst>
                                          <p:attrName>ppt_h</p:attrName>
                                        </p:attrNameLst>
                                      </p:cBhvr>
                                      <p:tavLst>
                                        <p:tav tm="0">
                                          <p:val>
                                            <p:fltVal val="0"/>
                                          </p:val>
                                        </p:tav>
                                        <p:tav tm="100000">
                                          <p:val>
                                            <p:strVal val="#ppt_h"/>
                                          </p:val>
                                        </p:tav>
                                      </p:tavLst>
                                    </p:anim>
                                    <p:animEffect transition="in" filter="fade">
                                      <p:cBhvr>
                                        <p:cTn id="20" dur="500"/>
                                        <p:tgtEl>
                                          <p:spTgt spid="146"/>
                                        </p:tgtEl>
                                      </p:cBhvr>
                                    </p:animEffect>
                                  </p:childTnLst>
                                </p:cTn>
                              </p:par>
                              <p:par>
                                <p:cTn id="21" presetID="42" presetClass="entr" presetSubtype="0" fill="hold" nodeType="withEffect">
                                  <p:stCondLst>
                                    <p:cond delay="0"/>
                                  </p:stCondLst>
                                  <p:childTnLst>
                                    <p:set>
                                      <p:cBhvr>
                                        <p:cTn id="22" dur="1" fill="hold">
                                          <p:stCondLst>
                                            <p:cond delay="0"/>
                                          </p:stCondLst>
                                        </p:cTn>
                                        <p:tgtEl>
                                          <p:spTgt spid="147"/>
                                        </p:tgtEl>
                                        <p:attrNameLst>
                                          <p:attrName>style.visibility</p:attrName>
                                        </p:attrNameLst>
                                      </p:cBhvr>
                                      <p:to>
                                        <p:strVal val="visible"/>
                                      </p:to>
                                    </p:set>
                                    <p:animEffect transition="in" filter="fade">
                                      <p:cBhvr>
                                        <p:cTn id="23" dur="250"/>
                                        <p:tgtEl>
                                          <p:spTgt spid="147"/>
                                        </p:tgtEl>
                                      </p:cBhvr>
                                    </p:animEffect>
                                    <p:anim calcmode="lin" valueType="num">
                                      <p:cBhvr>
                                        <p:cTn id="24" dur="250" fill="hold"/>
                                        <p:tgtEl>
                                          <p:spTgt spid="147"/>
                                        </p:tgtEl>
                                        <p:attrNameLst>
                                          <p:attrName>ppt_x</p:attrName>
                                        </p:attrNameLst>
                                      </p:cBhvr>
                                      <p:tavLst>
                                        <p:tav tm="0">
                                          <p:val>
                                            <p:strVal val="#ppt_x"/>
                                          </p:val>
                                        </p:tav>
                                        <p:tav tm="100000">
                                          <p:val>
                                            <p:strVal val="#ppt_x"/>
                                          </p:val>
                                        </p:tav>
                                      </p:tavLst>
                                    </p:anim>
                                    <p:anim calcmode="lin" valueType="num">
                                      <p:cBhvr>
                                        <p:cTn id="25" dur="250" fill="hold"/>
                                        <p:tgtEl>
                                          <p:spTgt spid="147"/>
                                        </p:tgtEl>
                                        <p:attrNameLst>
                                          <p:attrName>ppt_y</p:attrName>
                                        </p:attrNameLst>
                                      </p:cBhvr>
                                      <p:tavLst>
                                        <p:tav tm="0">
                                          <p:val>
                                            <p:strVal val="#ppt_y+.1"/>
                                          </p:val>
                                        </p:tav>
                                        <p:tav tm="100000">
                                          <p:val>
                                            <p:strVal val="#ppt_y"/>
                                          </p:val>
                                        </p:tav>
                                      </p:tavLst>
                                    </p:anim>
                                  </p:childTnLst>
                                </p:cTn>
                              </p:par>
                            </p:childTnLst>
                          </p:cTn>
                        </p:par>
                        <p:par>
                          <p:cTn id="26" fill="hold">
                            <p:stCondLst>
                              <p:cond delay="1050"/>
                            </p:stCondLst>
                            <p:childTnLst>
                              <p:par>
                                <p:cTn id="27" presetID="22" presetClass="entr" presetSubtype="2" fill="hold" nodeType="afterEffect">
                                  <p:stCondLst>
                                    <p:cond delay="0"/>
                                  </p:stCondLst>
                                  <p:childTnLst>
                                    <p:set>
                                      <p:cBhvr>
                                        <p:cTn id="28" dur="1" fill="hold">
                                          <p:stCondLst>
                                            <p:cond delay="0"/>
                                          </p:stCondLst>
                                        </p:cTn>
                                        <p:tgtEl>
                                          <p:spTgt spid="161"/>
                                        </p:tgtEl>
                                        <p:attrNameLst>
                                          <p:attrName>style.visibility</p:attrName>
                                        </p:attrNameLst>
                                      </p:cBhvr>
                                      <p:to>
                                        <p:strVal val="visible"/>
                                      </p:to>
                                    </p:set>
                                    <p:animEffect transition="in" filter="wipe(right)">
                                      <p:cBhvr>
                                        <p:cTn id="29" dur="500"/>
                                        <p:tgtEl>
                                          <p:spTgt spid="161"/>
                                        </p:tgtEl>
                                      </p:cBhvr>
                                    </p:animEffect>
                                  </p:childTnLst>
                                </p:cTn>
                              </p:par>
                            </p:childTnLst>
                          </p:cTn>
                        </p:par>
                        <p:par>
                          <p:cTn id="30" fill="hold">
                            <p:stCondLst>
                              <p:cond delay="1550"/>
                            </p:stCondLst>
                            <p:childTnLst>
                              <p:par>
                                <p:cTn id="31" presetID="22" presetClass="entr" presetSubtype="8" fill="hold" nodeType="afterEffect">
                                  <p:stCondLst>
                                    <p:cond delay="0"/>
                                  </p:stCondLst>
                                  <p:childTnLst>
                                    <p:set>
                                      <p:cBhvr>
                                        <p:cTn id="32" dur="1" fill="hold">
                                          <p:stCondLst>
                                            <p:cond delay="0"/>
                                          </p:stCondLst>
                                        </p:cTn>
                                        <p:tgtEl>
                                          <p:spTgt spid="166"/>
                                        </p:tgtEl>
                                        <p:attrNameLst>
                                          <p:attrName>style.visibility</p:attrName>
                                        </p:attrNameLst>
                                      </p:cBhvr>
                                      <p:to>
                                        <p:strVal val="visible"/>
                                      </p:to>
                                    </p:set>
                                    <p:animEffect transition="in" filter="wipe(left)">
                                      <p:cBhvr>
                                        <p:cTn id="33" dur="500"/>
                                        <p:tgtEl>
                                          <p:spTgt spid="166"/>
                                        </p:tgtEl>
                                      </p:cBhvr>
                                    </p:animEffect>
                                  </p:childTnLst>
                                </p:cTn>
                              </p:par>
                              <p:par>
                                <p:cTn id="34" presetID="22" presetClass="entr" presetSubtype="8" fill="hold" nodeType="withEffect">
                                  <p:stCondLst>
                                    <p:cond delay="800"/>
                                  </p:stCondLst>
                                  <p:childTnLst>
                                    <p:set>
                                      <p:cBhvr>
                                        <p:cTn id="35" dur="1" fill="hold">
                                          <p:stCondLst>
                                            <p:cond delay="0"/>
                                          </p:stCondLst>
                                        </p:cTn>
                                        <p:tgtEl>
                                          <p:spTgt spid="183"/>
                                        </p:tgtEl>
                                        <p:attrNameLst>
                                          <p:attrName>style.visibility</p:attrName>
                                        </p:attrNameLst>
                                      </p:cBhvr>
                                      <p:to>
                                        <p:strVal val="visible"/>
                                      </p:to>
                                    </p:set>
                                    <p:animEffect transition="in" filter="wipe(left)">
                                      <p:cBhvr>
                                        <p:cTn id="36"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110569" y="1832593"/>
            <a:ext cx="11413405" cy="2385520"/>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sz="1200">
              <a:latin typeface="Montserrat Thin" pitchFamily="2" charset="0"/>
            </a:endParaRP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4" y="386660"/>
            <a:ext cx="10515600" cy="976313"/>
          </a:xfrm>
        </p:spPr>
        <p:txBody>
          <a:bodyPr>
            <a:normAutofit/>
          </a:bodyPr>
          <a:lstStyle/>
          <a:p>
            <a:r>
              <a:rPr lang="en-GB" sz="2800"/>
              <a:t>Real-time Analytics</a:t>
            </a:r>
          </a:p>
        </p:txBody>
      </p:sp>
      <p:sp>
        <p:nvSpPr>
          <p:cNvPr id="8" name="TextBox 14">
            <a:extLst>
              <a:ext uri="{FF2B5EF4-FFF2-40B4-BE49-F238E27FC236}">
                <a16:creationId xmlns:a16="http://schemas.microsoft.com/office/drawing/2014/main" id="{81D666E6-87F3-F184-3918-3B5DF51D8779}"/>
              </a:ext>
            </a:extLst>
          </p:cNvPr>
          <p:cNvSpPr txBox="1"/>
          <p:nvPr/>
        </p:nvSpPr>
        <p:spPr>
          <a:xfrm>
            <a:off x="100403" y="1873023"/>
            <a:ext cx="7011693" cy="1786579"/>
          </a:xfrm>
          <a:prstGeom prst="rect">
            <a:avLst/>
          </a:prstGeom>
        </p:spPr>
        <p:txBody>
          <a:bodyPr wrap="square" lIns="0" tIns="0" rIns="0" bIns="0" rtlCol="0" anchor="t">
            <a:spAutoFit/>
          </a:bodyPr>
          <a:lstStyle/>
          <a:p>
            <a:pPr marL="129547" lvl="1">
              <a:lnSpc>
                <a:spcPts val="1680"/>
              </a:lnSpc>
            </a:pPr>
            <a:r>
              <a:rPr lang="en-US" sz="1200">
                <a:solidFill>
                  <a:srgbClr val="FFFFFF"/>
                </a:solidFill>
                <a:latin typeface="Montserrat Thin" pitchFamily="2" charset="0"/>
              </a:rPr>
              <a:t>DES provides more than just entitlement. It features a powerful analytics platform to track, monitor and report in real-time.</a:t>
            </a:r>
          </a:p>
          <a:p>
            <a:pPr marL="259093" lvl="1" indent="-129546">
              <a:lnSpc>
                <a:spcPct val="150000"/>
              </a:lnSpc>
              <a:buFont typeface="Arial"/>
              <a:buChar char="•"/>
            </a:pPr>
            <a:r>
              <a:rPr lang="en-US" sz="1200">
                <a:solidFill>
                  <a:srgbClr val="FFFFFF"/>
                </a:solidFill>
                <a:latin typeface="Montserrat Thin" pitchFamily="2" charset="0"/>
              </a:rPr>
              <a:t>Includes three pre-built default dashboards:</a:t>
            </a:r>
          </a:p>
          <a:p>
            <a:pPr marL="716243" lvl="2" indent="-129546">
              <a:lnSpc>
                <a:spcPts val="1680"/>
              </a:lnSpc>
              <a:buFont typeface="Arial"/>
              <a:buChar char="•"/>
            </a:pPr>
            <a:r>
              <a:rPr lang="en-US" sz="1200">
                <a:solidFill>
                  <a:srgbClr val="FFFFFF"/>
                </a:solidFill>
                <a:latin typeface="Montserrat Thin" pitchFamily="2" charset="0"/>
              </a:rPr>
              <a:t>Number of entitlements.</a:t>
            </a:r>
          </a:p>
          <a:p>
            <a:pPr marL="716243" lvl="2" indent="-129546">
              <a:lnSpc>
                <a:spcPts val="1680"/>
              </a:lnSpc>
              <a:buFont typeface="Arial"/>
              <a:buChar char="•"/>
            </a:pPr>
            <a:r>
              <a:rPr lang="en-US" sz="1200">
                <a:solidFill>
                  <a:srgbClr val="FFFFFF"/>
                </a:solidFill>
                <a:latin typeface="Montserrat Thin" pitchFamily="2" charset="0"/>
              </a:rPr>
              <a:t>Devices identified on the platform.</a:t>
            </a:r>
          </a:p>
          <a:p>
            <a:pPr marL="716243" lvl="2" indent="-129546">
              <a:lnSpc>
                <a:spcPts val="1680"/>
              </a:lnSpc>
              <a:buFont typeface="Arial"/>
              <a:buChar char="•"/>
            </a:pPr>
            <a:r>
              <a:rPr lang="en-US" sz="1200">
                <a:solidFill>
                  <a:srgbClr val="FFFFFF"/>
                </a:solidFill>
                <a:latin typeface="Montserrat Thin" pitchFamily="2" charset="0"/>
              </a:rPr>
              <a:t>Subscriber Information.</a:t>
            </a:r>
          </a:p>
          <a:p>
            <a:pPr marL="259093" lvl="1" indent="-129546">
              <a:lnSpc>
                <a:spcPts val="1680"/>
              </a:lnSpc>
              <a:buFont typeface="Arial"/>
              <a:buChar char="•"/>
            </a:pPr>
            <a:r>
              <a:rPr lang="en-US" sz="1200">
                <a:solidFill>
                  <a:srgbClr val="FFFFFF"/>
                </a:solidFill>
                <a:latin typeface="Montserrat Thin" pitchFamily="2" charset="0"/>
              </a:rPr>
              <a:t>Ability to share reports and export in multiple formats.</a:t>
            </a:r>
          </a:p>
          <a:p>
            <a:pPr marL="259093" lvl="1" indent="-129546">
              <a:lnSpc>
                <a:spcPts val="1680"/>
              </a:lnSpc>
              <a:buFont typeface="Arial"/>
              <a:buChar char="•"/>
            </a:pPr>
            <a:r>
              <a:rPr lang="en-US" sz="1200">
                <a:solidFill>
                  <a:srgbClr val="FFFFFF"/>
                </a:solidFill>
                <a:latin typeface="Montserrat Thin" pitchFamily="2" charset="0"/>
              </a:rPr>
              <a:t>Based on Kibana and Elasticsearch to deliver accurate and flexible reporting.</a:t>
            </a:r>
          </a:p>
        </p:txBody>
      </p:sp>
      <p:sp>
        <p:nvSpPr>
          <p:cNvPr id="16" name="Freeform 11">
            <a:extLst>
              <a:ext uri="{FF2B5EF4-FFF2-40B4-BE49-F238E27FC236}">
                <a16:creationId xmlns:a16="http://schemas.microsoft.com/office/drawing/2014/main" id="{A3590CBB-FFCD-1B16-ED8C-499E6A8DD3FA}"/>
              </a:ext>
            </a:extLst>
          </p:cNvPr>
          <p:cNvSpPr>
            <a:spLocks/>
          </p:cNvSpPr>
          <p:nvPr/>
        </p:nvSpPr>
        <p:spPr>
          <a:xfrm>
            <a:off x="-1" y="3755587"/>
            <a:ext cx="11302837" cy="2022137"/>
          </a:xfrm>
          <a:prstGeom prst="rect">
            <a:avLst/>
          </a:prstGeom>
          <a:solidFill>
            <a:schemeClr val="bg1"/>
          </a:solidFill>
        </p:spPr>
        <p:txBody>
          <a:bodyPr/>
          <a:lstStyle/>
          <a:p>
            <a:endParaRPr lang="en-GB" sz="1200">
              <a:latin typeface="Montserrat Thin" pitchFamily="2" charset="0"/>
            </a:endParaRPr>
          </a:p>
        </p:txBody>
      </p:sp>
      <p:pic>
        <p:nvPicPr>
          <p:cNvPr id="6" name="Picture 23">
            <a:extLst>
              <a:ext uri="{FF2B5EF4-FFF2-40B4-BE49-F238E27FC236}">
                <a16:creationId xmlns:a16="http://schemas.microsoft.com/office/drawing/2014/main" id="{E564742F-F16A-F4A8-5E3F-0F6E6A8FA6CB}"/>
              </a:ext>
            </a:extLst>
          </p:cNvPr>
          <p:cNvPicPr/>
          <p:nvPr/>
        </p:nvPicPr>
        <p:blipFill rotWithShape="1">
          <a:blip r:embed="rId2"/>
          <a:srcRect l="51983" t="75769" r="2907" b="1616"/>
          <a:stretch/>
        </p:blipFill>
        <p:spPr bwMode="auto">
          <a:xfrm>
            <a:off x="306803" y="3852846"/>
            <a:ext cx="3435464" cy="1724146"/>
          </a:xfrm>
          <a:prstGeom prst="rect">
            <a:avLst/>
          </a:prstGeom>
          <a:solidFill>
            <a:srgbClr val="FFFFFF"/>
          </a:solidFill>
          <a:ln>
            <a:noFill/>
          </a:ln>
          <a:effectLst/>
        </p:spPr>
      </p:pic>
      <p:pic>
        <p:nvPicPr>
          <p:cNvPr id="7" name="Picture 23">
            <a:extLst>
              <a:ext uri="{FF2B5EF4-FFF2-40B4-BE49-F238E27FC236}">
                <a16:creationId xmlns:a16="http://schemas.microsoft.com/office/drawing/2014/main" id="{5E50DE74-8077-A44B-E2BF-B0AFAB25355A}"/>
              </a:ext>
            </a:extLst>
          </p:cNvPr>
          <p:cNvPicPr/>
          <p:nvPr/>
        </p:nvPicPr>
        <p:blipFill rotWithShape="1">
          <a:blip r:embed="rId2"/>
          <a:srcRect l="51719" t="27443" r="590" b="49621"/>
          <a:stretch/>
        </p:blipFill>
        <p:spPr bwMode="auto">
          <a:xfrm>
            <a:off x="4115046" y="3852846"/>
            <a:ext cx="2539754" cy="1765840"/>
          </a:xfrm>
          <a:prstGeom prst="rect">
            <a:avLst/>
          </a:prstGeom>
          <a:solidFill>
            <a:srgbClr val="FFFFFF"/>
          </a:solidFill>
          <a:effectLst/>
        </p:spPr>
      </p:pic>
      <p:pic>
        <p:nvPicPr>
          <p:cNvPr id="17" name="Picture 23">
            <a:extLst>
              <a:ext uri="{FF2B5EF4-FFF2-40B4-BE49-F238E27FC236}">
                <a16:creationId xmlns:a16="http://schemas.microsoft.com/office/drawing/2014/main" id="{4D79B212-C540-E7C6-D84C-C3C894C22B29}"/>
              </a:ext>
            </a:extLst>
          </p:cNvPr>
          <p:cNvPicPr/>
          <p:nvPr/>
        </p:nvPicPr>
        <p:blipFill rotWithShape="1">
          <a:blip r:embed="rId3"/>
          <a:srcRect l="3113" t="51476" r="50307" b="25908"/>
          <a:stretch/>
        </p:blipFill>
        <p:spPr bwMode="auto">
          <a:xfrm>
            <a:off x="7323632" y="3852846"/>
            <a:ext cx="3310371" cy="1724146"/>
          </a:xfrm>
          <a:prstGeom prst="rect">
            <a:avLst/>
          </a:prstGeom>
          <a:solidFill>
            <a:srgbClr val="FFFFFF"/>
          </a:solidFill>
          <a:effectLst/>
        </p:spPr>
      </p:pic>
      <p:sp>
        <p:nvSpPr>
          <p:cNvPr id="2" name="Date Placeholder 2">
            <a:extLst>
              <a:ext uri="{FF2B5EF4-FFF2-40B4-BE49-F238E27FC236}">
                <a16:creationId xmlns:a16="http://schemas.microsoft.com/office/drawing/2014/main" id="{81823776-3A5D-E829-AB8C-2ED1A94520A1}"/>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3" name="Date Placeholder 2">
            <a:extLst>
              <a:ext uri="{FF2B5EF4-FFF2-40B4-BE49-F238E27FC236}">
                <a16:creationId xmlns:a16="http://schemas.microsoft.com/office/drawing/2014/main" id="{50FB6D67-5331-C26B-85B9-C13C2718CAE8}"/>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4" name="Footer Placeholder 3">
            <a:extLst>
              <a:ext uri="{FF2B5EF4-FFF2-40B4-BE49-F238E27FC236}">
                <a16:creationId xmlns:a16="http://schemas.microsoft.com/office/drawing/2014/main" id="{269192D6-6CBC-264B-62E5-9E13EF8C9A6C}"/>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A15FAA43-45CE-A725-D1CE-0947991D9143}"/>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14</a:t>
            </a:fld>
            <a:endParaRPr lang="en-ZA"/>
          </a:p>
        </p:txBody>
      </p:sp>
    </p:spTree>
    <p:extLst>
      <p:ext uri="{BB962C8B-B14F-4D97-AF65-F5344CB8AC3E}">
        <p14:creationId xmlns:p14="http://schemas.microsoft.com/office/powerpoint/2010/main" val="1211732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1" y="1666487"/>
            <a:ext cx="11379037" cy="4193293"/>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The Impact of DES</a:t>
            </a:r>
          </a:p>
        </p:txBody>
      </p:sp>
      <p:sp>
        <p:nvSpPr>
          <p:cNvPr id="8" name="TextBox 10">
            <a:extLst>
              <a:ext uri="{FF2B5EF4-FFF2-40B4-BE49-F238E27FC236}">
                <a16:creationId xmlns:a16="http://schemas.microsoft.com/office/drawing/2014/main" id="{09B2D04A-A107-DAD6-4551-FDA09F14F5A0}"/>
              </a:ext>
            </a:extLst>
          </p:cNvPr>
          <p:cNvSpPr txBox="1"/>
          <p:nvPr/>
        </p:nvSpPr>
        <p:spPr>
          <a:xfrm>
            <a:off x="1615784" y="3424805"/>
            <a:ext cx="3318160" cy="507831"/>
          </a:xfrm>
          <a:prstGeom prst="rect">
            <a:avLst/>
          </a:prstGeom>
        </p:spPr>
        <p:txBody>
          <a:bodyPr wrap="square" lIns="0" tIns="0" rIns="0" bIns="0" rtlCol="0" anchor="t">
            <a:spAutoFit/>
          </a:bodyPr>
          <a:lstStyle/>
          <a:p>
            <a:pPr lvl="0">
              <a:buClr>
                <a:srgbClr val="8A5AA0"/>
              </a:buClr>
              <a:buSzPct val="200000"/>
            </a:pPr>
            <a:r>
              <a:rPr lang="en-US" sz="1100">
                <a:solidFill>
                  <a:schemeClr val="bg1"/>
                </a:solidFill>
                <a:latin typeface="Montserrat" panose="00000500000000000000" pitchFamily="2" charset="0"/>
                <a:ea typeface="Roboto"/>
                <a:cs typeface="Helvetica"/>
              </a:rPr>
              <a:t>IMS services entitlements are differentiated. Subscription plans are up-to-date and configured Over The Air (OTA) for subscribers.</a:t>
            </a:r>
          </a:p>
        </p:txBody>
      </p:sp>
      <p:sp>
        <p:nvSpPr>
          <p:cNvPr id="43" name="TextBox 10">
            <a:extLst>
              <a:ext uri="{FF2B5EF4-FFF2-40B4-BE49-F238E27FC236}">
                <a16:creationId xmlns:a16="http://schemas.microsoft.com/office/drawing/2014/main" id="{E588DD2A-112A-2BCC-D806-521F99080670}"/>
              </a:ext>
            </a:extLst>
          </p:cNvPr>
          <p:cNvSpPr txBox="1"/>
          <p:nvPr/>
        </p:nvSpPr>
        <p:spPr>
          <a:xfrm>
            <a:off x="1928209" y="1912479"/>
            <a:ext cx="2266467" cy="218008"/>
          </a:xfrm>
          <a:prstGeom prst="rect">
            <a:avLst/>
          </a:prstGeom>
        </p:spPr>
        <p:txBody>
          <a:bodyPr wrap="square" lIns="0" tIns="0" rIns="0" bIns="0" rtlCol="0" anchor="t">
            <a:spAutoFit/>
          </a:bodyPr>
          <a:lstStyle/>
          <a:p>
            <a:pPr algn="ctr">
              <a:lnSpc>
                <a:spcPts val="1680"/>
              </a:lnSpc>
            </a:pPr>
            <a:r>
              <a:rPr lang="en-US" sz="1600" b="1">
                <a:solidFill>
                  <a:schemeClr val="accent1"/>
                </a:solidFill>
                <a:latin typeface="Montserrat Thin" pitchFamily="2" charset="0"/>
              </a:rPr>
              <a:t>With DES</a:t>
            </a:r>
          </a:p>
        </p:txBody>
      </p:sp>
      <p:sp>
        <p:nvSpPr>
          <p:cNvPr id="44" name="TextBox 10">
            <a:extLst>
              <a:ext uri="{FF2B5EF4-FFF2-40B4-BE49-F238E27FC236}">
                <a16:creationId xmlns:a16="http://schemas.microsoft.com/office/drawing/2014/main" id="{C80C2458-066E-A8E7-AB36-82E9281CA737}"/>
              </a:ext>
            </a:extLst>
          </p:cNvPr>
          <p:cNvSpPr txBox="1"/>
          <p:nvPr/>
        </p:nvSpPr>
        <p:spPr>
          <a:xfrm>
            <a:off x="7053477" y="1904045"/>
            <a:ext cx="2266467" cy="218008"/>
          </a:xfrm>
          <a:prstGeom prst="rect">
            <a:avLst/>
          </a:prstGeom>
        </p:spPr>
        <p:txBody>
          <a:bodyPr wrap="square" lIns="0" tIns="0" rIns="0" bIns="0" rtlCol="0" anchor="t">
            <a:spAutoFit/>
          </a:bodyPr>
          <a:lstStyle/>
          <a:p>
            <a:pPr algn="ctr">
              <a:lnSpc>
                <a:spcPts val="1680"/>
              </a:lnSpc>
            </a:pPr>
            <a:r>
              <a:rPr lang="en-US" sz="1600" b="1">
                <a:solidFill>
                  <a:schemeClr val="accent1"/>
                </a:solidFill>
                <a:latin typeface="Montserrat Thin" pitchFamily="2" charset="0"/>
              </a:rPr>
              <a:t>Without DES</a:t>
            </a:r>
          </a:p>
        </p:txBody>
      </p:sp>
      <p:sp>
        <p:nvSpPr>
          <p:cNvPr id="45" name="TextBox 10">
            <a:extLst>
              <a:ext uri="{FF2B5EF4-FFF2-40B4-BE49-F238E27FC236}">
                <a16:creationId xmlns:a16="http://schemas.microsoft.com/office/drawing/2014/main" id="{9CD94C64-BD67-B2C8-2FE8-B2F4043870D0}"/>
              </a:ext>
            </a:extLst>
          </p:cNvPr>
          <p:cNvSpPr txBox="1"/>
          <p:nvPr/>
        </p:nvSpPr>
        <p:spPr>
          <a:xfrm>
            <a:off x="1615782" y="4187213"/>
            <a:ext cx="3318159" cy="338554"/>
          </a:xfrm>
          <a:prstGeom prst="rect">
            <a:avLst/>
          </a:prstGeom>
        </p:spPr>
        <p:txBody>
          <a:bodyPr wrap="square" lIns="0" tIns="0" rIns="0" bIns="0" rtlCol="0" anchor="t">
            <a:spAutoFit/>
          </a:bodyPr>
          <a:lstStyle/>
          <a:p>
            <a:pPr lvl="0">
              <a:buClr>
                <a:srgbClr val="8A5AA0"/>
              </a:buClr>
              <a:buSzPct val="200000"/>
            </a:pPr>
            <a:r>
              <a:rPr lang="en-US" sz="1100">
                <a:solidFill>
                  <a:schemeClr val="bg1"/>
                </a:solidFill>
                <a:latin typeface="Montserrat" panose="00000500000000000000" pitchFamily="2" charset="0"/>
                <a:ea typeface="Roboto"/>
                <a:cs typeface="Helvetica"/>
              </a:rPr>
              <a:t>Remote OTA update of roaming partner preference configuration for Apple devices.</a:t>
            </a:r>
          </a:p>
        </p:txBody>
      </p:sp>
      <p:sp>
        <p:nvSpPr>
          <p:cNvPr id="46" name="TextBox 10">
            <a:extLst>
              <a:ext uri="{FF2B5EF4-FFF2-40B4-BE49-F238E27FC236}">
                <a16:creationId xmlns:a16="http://schemas.microsoft.com/office/drawing/2014/main" id="{DF47A806-4AB8-181B-0F6E-A6CBE6967C0D}"/>
              </a:ext>
            </a:extLst>
          </p:cNvPr>
          <p:cNvSpPr txBox="1"/>
          <p:nvPr/>
        </p:nvSpPr>
        <p:spPr>
          <a:xfrm>
            <a:off x="1615784" y="4782950"/>
            <a:ext cx="3318159" cy="677108"/>
          </a:xfrm>
          <a:prstGeom prst="rect">
            <a:avLst/>
          </a:prstGeom>
        </p:spPr>
        <p:txBody>
          <a:bodyPr wrap="square" lIns="0" tIns="0" rIns="0" bIns="0" rtlCol="0" anchor="t">
            <a:spAutoFit/>
          </a:bodyPr>
          <a:lstStyle/>
          <a:p>
            <a:pPr lvl="0">
              <a:buClr>
                <a:srgbClr val="8A5AA0"/>
              </a:buClr>
              <a:buSzPct val="200000"/>
            </a:pPr>
            <a:r>
              <a:rPr lang="en-US" sz="1100">
                <a:solidFill>
                  <a:schemeClr val="bg1"/>
                </a:solidFill>
                <a:latin typeface="Montserrat" panose="00000500000000000000" pitchFamily="2" charset="0"/>
                <a:ea typeface="Roboto"/>
                <a:cs typeface="Helvetica"/>
              </a:rPr>
              <a:t>Entitlement of OneNumber use case and pairing of companion devices with smartphone to get access to calls on watch without the need of a Phone nearby.</a:t>
            </a:r>
          </a:p>
        </p:txBody>
      </p:sp>
      <p:sp>
        <p:nvSpPr>
          <p:cNvPr id="47" name="TextBox 10">
            <a:extLst>
              <a:ext uri="{FF2B5EF4-FFF2-40B4-BE49-F238E27FC236}">
                <a16:creationId xmlns:a16="http://schemas.microsoft.com/office/drawing/2014/main" id="{3BC6502C-2C1A-C634-AB45-44CF2F385F46}"/>
              </a:ext>
            </a:extLst>
          </p:cNvPr>
          <p:cNvSpPr txBox="1"/>
          <p:nvPr/>
        </p:nvSpPr>
        <p:spPr>
          <a:xfrm>
            <a:off x="1611997" y="2831436"/>
            <a:ext cx="3318159" cy="338554"/>
          </a:xfrm>
          <a:prstGeom prst="rect">
            <a:avLst/>
          </a:prstGeom>
        </p:spPr>
        <p:txBody>
          <a:bodyPr wrap="square" lIns="0" tIns="0" rIns="0" bIns="0" rtlCol="0" anchor="t">
            <a:spAutoFit/>
          </a:bodyPr>
          <a:lstStyle/>
          <a:p>
            <a:pPr lvl="0">
              <a:buClr>
                <a:srgbClr val="8A5AA0"/>
              </a:buClr>
              <a:buSzPct val="200000"/>
            </a:pPr>
            <a:r>
              <a:rPr lang="en-US" sz="1100">
                <a:solidFill>
                  <a:schemeClr val="bg1"/>
                </a:solidFill>
                <a:latin typeface="Montserrat" panose="00000500000000000000" pitchFamily="2" charset="0"/>
                <a:ea typeface="Roboto"/>
                <a:cs typeface="Helvetica"/>
              </a:rPr>
              <a:t>Seamless transfer of eSIM profile to new primary or secondary device. </a:t>
            </a:r>
          </a:p>
        </p:txBody>
      </p:sp>
      <p:sp>
        <p:nvSpPr>
          <p:cNvPr id="48" name="TextBox 10">
            <a:extLst>
              <a:ext uri="{FF2B5EF4-FFF2-40B4-BE49-F238E27FC236}">
                <a16:creationId xmlns:a16="http://schemas.microsoft.com/office/drawing/2014/main" id="{DB0149E6-7230-4E46-B542-9D471F0A3B40}"/>
              </a:ext>
            </a:extLst>
          </p:cNvPr>
          <p:cNvSpPr txBox="1"/>
          <p:nvPr/>
        </p:nvSpPr>
        <p:spPr>
          <a:xfrm>
            <a:off x="6697608" y="3531617"/>
            <a:ext cx="3318160" cy="338554"/>
          </a:xfrm>
          <a:prstGeom prst="rect">
            <a:avLst/>
          </a:prstGeom>
        </p:spPr>
        <p:txBody>
          <a:bodyPr wrap="square" lIns="0" tIns="0" rIns="0" bIns="0" rtlCol="0" anchor="t">
            <a:spAutoFit/>
          </a:bodyPr>
          <a:lstStyle/>
          <a:p>
            <a:pPr lvl="0">
              <a:buClr>
                <a:srgbClr val="8A5AA0"/>
              </a:buClr>
              <a:buSzPct val="200000"/>
            </a:pPr>
            <a:r>
              <a:rPr lang="en-US" sz="1100">
                <a:solidFill>
                  <a:schemeClr val="bg1"/>
                </a:solidFill>
                <a:latin typeface="Montserrat" panose="00000500000000000000" pitchFamily="2" charset="0"/>
                <a:ea typeface="Roboto"/>
                <a:cs typeface="Helvetica"/>
              </a:rPr>
              <a:t>Differentiated IMS service entitlement </a:t>
            </a:r>
            <a:r>
              <a:rPr lang="en-US" sz="1100" b="1">
                <a:solidFill>
                  <a:schemeClr val="bg1"/>
                </a:solidFill>
                <a:latin typeface="Montserrat" panose="00000500000000000000" pitchFamily="2" charset="0"/>
                <a:ea typeface="Roboto"/>
                <a:cs typeface="Helvetica"/>
              </a:rPr>
              <a:t>not</a:t>
            </a:r>
            <a:r>
              <a:rPr lang="en-US" sz="1100">
                <a:solidFill>
                  <a:schemeClr val="bg1"/>
                </a:solidFill>
                <a:latin typeface="Montserrat" panose="00000500000000000000" pitchFamily="2" charset="0"/>
                <a:ea typeface="Roboto"/>
                <a:cs typeface="Helvetica"/>
              </a:rPr>
              <a:t> possible.</a:t>
            </a:r>
          </a:p>
        </p:txBody>
      </p:sp>
      <p:sp>
        <p:nvSpPr>
          <p:cNvPr id="49" name="TextBox 10">
            <a:extLst>
              <a:ext uri="{FF2B5EF4-FFF2-40B4-BE49-F238E27FC236}">
                <a16:creationId xmlns:a16="http://schemas.microsoft.com/office/drawing/2014/main" id="{584AF201-FD82-D515-8F1A-539318BA8A3D}"/>
              </a:ext>
            </a:extLst>
          </p:cNvPr>
          <p:cNvSpPr txBox="1"/>
          <p:nvPr/>
        </p:nvSpPr>
        <p:spPr>
          <a:xfrm>
            <a:off x="6697608" y="4155428"/>
            <a:ext cx="3318159" cy="507831"/>
          </a:xfrm>
          <a:prstGeom prst="rect">
            <a:avLst/>
          </a:prstGeom>
        </p:spPr>
        <p:txBody>
          <a:bodyPr wrap="square" lIns="0" tIns="0" rIns="0" bIns="0" rtlCol="0" anchor="t">
            <a:spAutoFit/>
          </a:bodyPr>
          <a:lstStyle/>
          <a:p>
            <a:pPr lvl="0">
              <a:buClr>
                <a:srgbClr val="8A5AA0"/>
              </a:buClr>
              <a:buSzPct val="200000"/>
            </a:pPr>
            <a:r>
              <a:rPr lang="en-US" sz="1100">
                <a:solidFill>
                  <a:schemeClr val="bg1"/>
                </a:solidFill>
                <a:latin typeface="Montserrat" panose="00000500000000000000" pitchFamily="2" charset="0"/>
                <a:ea typeface="Roboto"/>
                <a:cs typeface="Helvetica"/>
              </a:rPr>
              <a:t>Dynamic Roaming partner preference configuration for Apple device users </a:t>
            </a:r>
            <a:r>
              <a:rPr lang="en-US" sz="1100" b="1">
                <a:solidFill>
                  <a:schemeClr val="bg1"/>
                </a:solidFill>
                <a:latin typeface="Montserrat" panose="00000500000000000000" pitchFamily="2" charset="0"/>
                <a:ea typeface="Roboto"/>
                <a:cs typeface="Helvetica"/>
              </a:rPr>
              <a:t>not</a:t>
            </a:r>
            <a:r>
              <a:rPr lang="en-US" sz="1100">
                <a:solidFill>
                  <a:schemeClr val="bg1"/>
                </a:solidFill>
                <a:latin typeface="Montserrat" panose="00000500000000000000" pitchFamily="2" charset="0"/>
                <a:ea typeface="Roboto"/>
                <a:cs typeface="Helvetica"/>
              </a:rPr>
              <a:t> possible as per Apple standard.</a:t>
            </a:r>
          </a:p>
        </p:txBody>
      </p:sp>
      <p:sp>
        <p:nvSpPr>
          <p:cNvPr id="50" name="TextBox 10">
            <a:extLst>
              <a:ext uri="{FF2B5EF4-FFF2-40B4-BE49-F238E27FC236}">
                <a16:creationId xmlns:a16="http://schemas.microsoft.com/office/drawing/2014/main" id="{AFF67A74-3A4D-995E-4EAC-5A638DAAA20F}"/>
              </a:ext>
            </a:extLst>
          </p:cNvPr>
          <p:cNvSpPr txBox="1"/>
          <p:nvPr/>
        </p:nvSpPr>
        <p:spPr>
          <a:xfrm>
            <a:off x="6697608" y="4823244"/>
            <a:ext cx="3318159" cy="677108"/>
          </a:xfrm>
          <a:prstGeom prst="rect">
            <a:avLst/>
          </a:prstGeom>
        </p:spPr>
        <p:txBody>
          <a:bodyPr wrap="square" lIns="0" tIns="0" rIns="0" bIns="0" rtlCol="0" anchor="t">
            <a:spAutoFit/>
          </a:bodyPr>
          <a:lstStyle/>
          <a:p>
            <a:pPr lvl="0">
              <a:buClr>
                <a:srgbClr val="8A5AA0"/>
              </a:buClr>
              <a:buSzPct val="200000"/>
            </a:pPr>
            <a:r>
              <a:rPr lang="en-US" sz="1100">
                <a:solidFill>
                  <a:schemeClr val="bg1"/>
                </a:solidFill>
                <a:latin typeface="Montserrat" panose="00000500000000000000" pitchFamily="2" charset="0"/>
                <a:ea typeface="Roboto"/>
                <a:cs typeface="Helvetica"/>
              </a:rPr>
              <a:t>OneNumber user case support (same phone number on Phone and Smart Watch) </a:t>
            </a:r>
            <a:r>
              <a:rPr lang="en-US" sz="1100" b="1">
                <a:solidFill>
                  <a:schemeClr val="bg1"/>
                </a:solidFill>
                <a:latin typeface="Montserrat" panose="00000500000000000000" pitchFamily="2" charset="0"/>
                <a:ea typeface="Roboto"/>
                <a:cs typeface="Helvetica"/>
              </a:rPr>
              <a:t>not</a:t>
            </a:r>
            <a:r>
              <a:rPr lang="en-US" sz="1100">
                <a:solidFill>
                  <a:schemeClr val="bg1"/>
                </a:solidFill>
                <a:latin typeface="Montserrat" panose="00000500000000000000" pitchFamily="2" charset="0"/>
                <a:ea typeface="Roboto"/>
                <a:cs typeface="Helvetica"/>
              </a:rPr>
              <a:t> possible on eSIM equipped Wearable / Companion devices like smartwatches.</a:t>
            </a:r>
          </a:p>
        </p:txBody>
      </p:sp>
      <p:sp>
        <p:nvSpPr>
          <p:cNvPr id="51" name="TextBox 10">
            <a:extLst>
              <a:ext uri="{FF2B5EF4-FFF2-40B4-BE49-F238E27FC236}">
                <a16:creationId xmlns:a16="http://schemas.microsoft.com/office/drawing/2014/main" id="{9C049E58-DF7B-412E-0015-B94D84990482}"/>
              </a:ext>
            </a:extLst>
          </p:cNvPr>
          <p:cNvSpPr txBox="1"/>
          <p:nvPr/>
        </p:nvSpPr>
        <p:spPr>
          <a:xfrm>
            <a:off x="6697608" y="2802053"/>
            <a:ext cx="3318159" cy="507831"/>
          </a:xfrm>
          <a:prstGeom prst="rect">
            <a:avLst/>
          </a:prstGeom>
        </p:spPr>
        <p:txBody>
          <a:bodyPr wrap="square" lIns="0" tIns="0" rIns="0" bIns="0" rtlCol="0" anchor="t">
            <a:spAutoFit/>
          </a:bodyPr>
          <a:lstStyle/>
          <a:p>
            <a:pPr lvl="0">
              <a:buClr>
                <a:srgbClr val="8A5AA0"/>
              </a:buClr>
              <a:buSzPct val="200000"/>
            </a:pPr>
            <a:r>
              <a:rPr lang="en-US" sz="1100">
                <a:solidFill>
                  <a:schemeClr val="bg1"/>
                </a:solidFill>
                <a:latin typeface="Montserrat" panose="00000500000000000000" pitchFamily="2" charset="0"/>
                <a:ea typeface="Roboto"/>
                <a:cs typeface="Helvetica"/>
              </a:rPr>
              <a:t>Users </a:t>
            </a:r>
            <a:r>
              <a:rPr lang="en-US" sz="1100" b="1">
                <a:solidFill>
                  <a:schemeClr val="bg1"/>
                </a:solidFill>
                <a:latin typeface="Montserrat" panose="00000500000000000000" pitchFamily="2" charset="0"/>
                <a:ea typeface="Roboto"/>
                <a:cs typeface="Helvetica"/>
              </a:rPr>
              <a:t>unable</a:t>
            </a:r>
            <a:r>
              <a:rPr lang="en-US" sz="1100">
                <a:solidFill>
                  <a:schemeClr val="bg1"/>
                </a:solidFill>
                <a:latin typeface="Montserrat" panose="00000500000000000000" pitchFamily="2" charset="0"/>
                <a:ea typeface="Roboto"/>
                <a:cs typeface="Helvetica"/>
              </a:rPr>
              <a:t> to transfer eSIM profiles to primary and secondary devices when upgrading devices = Not Happy!</a:t>
            </a:r>
          </a:p>
        </p:txBody>
      </p:sp>
      <p:pic>
        <p:nvPicPr>
          <p:cNvPr id="53" name="Graphic 52" descr="Smiling face with solid fill with solid fill">
            <a:extLst>
              <a:ext uri="{FF2B5EF4-FFF2-40B4-BE49-F238E27FC236}">
                <a16:creationId xmlns:a16="http://schemas.microsoft.com/office/drawing/2014/main" id="{91DD4727-B5B7-7413-DB80-5286D0892C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07526" y="2162957"/>
            <a:ext cx="507831" cy="507831"/>
          </a:xfrm>
          <a:prstGeom prst="rect">
            <a:avLst/>
          </a:prstGeom>
        </p:spPr>
      </p:pic>
      <p:pic>
        <p:nvPicPr>
          <p:cNvPr id="55" name="Graphic 54" descr="Angry face with solid fill with solid fill">
            <a:extLst>
              <a:ext uri="{FF2B5EF4-FFF2-40B4-BE49-F238E27FC236}">
                <a16:creationId xmlns:a16="http://schemas.microsoft.com/office/drawing/2014/main" id="{84D4E596-F03F-E124-FF39-887F8EAEC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2794" y="2162272"/>
            <a:ext cx="507832" cy="507832"/>
          </a:xfrm>
          <a:prstGeom prst="rect">
            <a:avLst/>
          </a:prstGeom>
        </p:spPr>
      </p:pic>
      <p:pic>
        <p:nvPicPr>
          <p:cNvPr id="57" name="Graphic 56" descr="Badge Tick with solid fill">
            <a:extLst>
              <a:ext uri="{FF2B5EF4-FFF2-40B4-BE49-F238E27FC236}">
                <a16:creationId xmlns:a16="http://schemas.microsoft.com/office/drawing/2014/main" id="{99C8E6CA-937A-D481-4226-5B412C2A06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5249" y="3482890"/>
            <a:ext cx="391659" cy="391659"/>
          </a:xfrm>
          <a:prstGeom prst="rect">
            <a:avLst/>
          </a:prstGeom>
        </p:spPr>
      </p:pic>
      <p:pic>
        <p:nvPicPr>
          <p:cNvPr id="60" name="Graphic 59" descr="Badge Tick with solid fill">
            <a:extLst>
              <a:ext uri="{FF2B5EF4-FFF2-40B4-BE49-F238E27FC236}">
                <a16:creationId xmlns:a16="http://schemas.microsoft.com/office/drawing/2014/main" id="{760B4A8E-6F6C-3E9A-B42D-A2B43CC5B5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5249" y="4159425"/>
            <a:ext cx="391659" cy="391659"/>
          </a:xfrm>
          <a:prstGeom prst="rect">
            <a:avLst/>
          </a:prstGeom>
        </p:spPr>
      </p:pic>
      <p:pic>
        <p:nvPicPr>
          <p:cNvPr id="61" name="Graphic 60" descr="Badge Tick with solid fill">
            <a:extLst>
              <a:ext uri="{FF2B5EF4-FFF2-40B4-BE49-F238E27FC236}">
                <a16:creationId xmlns:a16="http://schemas.microsoft.com/office/drawing/2014/main" id="{D3EFDAC0-0883-BBB6-5F54-FEA76D8DD5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5249" y="4887563"/>
            <a:ext cx="391659" cy="391659"/>
          </a:xfrm>
          <a:prstGeom prst="rect">
            <a:avLst/>
          </a:prstGeom>
        </p:spPr>
      </p:pic>
      <p:pic>
        <p:nvPicPr>
          <p:cNvPr id="62" name="Graphic 61" descr="Badge Tick with solid fill">
            <a:extLst>
              <a:ext uri="{FF2B5EF4-FFF2-40B4-BE49-F238E27FC236}">
                <a16:creationId xmlns:a16="http://schemas.microsoft.com/office/drawing/2014/main" id="{36DED23C-7052-01B4-035F-F6D84960EC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5249" y="2804883"/>
            <a:ext cx="391659" cy="391659"/>
          </a:xfrm>
          <a:prstGeom prst="rect">
            <a:avLst/>
          </a:prstGeom>
        </p:spPr>
      </p:pic>
      <p:pic>
        <p:nvPicPr>
          <p:cNvPr id="64" name="Graphic 63" descr="Badge Cross with solid fill">
            <a:extLst>
              <a:ext uri="{FF2B5EF4-FFF2-40B4-BE49-F238E27FC236}">
                <a16:creationId xmlns:a16="http://schemas.microsoft.com/office/drawing/2014/main" id="{74BD88F9-B80D-AE78-8E92-9A39F3E133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1010" y="3558170"/>
            <a:ext cx="338554" cy="338554"/>
          </a:xfrm>
          <a:prstGeom prst="rect">
            <a:avLst/>
          </a:prstGeom>
        </p:spPr>
      </p:pic>
      <p:pic>
        <p:nvPicPr>
          <p:cNvPr id="65" name="Graphic 64" descr="Badge Cross with solid fill">
            <a:extLst>
              <a:ext uri="{FF2B5EF4-FFF2-40B4-BE49-F238E27FC236}">
                <a16:creationId xmlns:a16="http://schemas.microsoft.com/office/drawing/2014/main" id="{F5113213-FE55-CD83-7764-E93A210582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1010" y="4240066"/>
            <a:ext cx="338554" cy="338554"/>
          </a:xfrm>
          <a:prstGeom prst="rect">
            <a:avLst/>
          </a:prstGeom>
        </p:spPr>
      </p:pic>
      <p:pic>
        <p:nvPicPr>
          <p:cNvPr id="66" name="Graphic 65" descr="Badge Cross with solid fill">
            <a:extLst>
              <a:ext uri="{FF2B5EF4-FFF2-40B4-BE49-F238E27FC236}">
                <a16:creationId xmlns:a16="http://schemas.microsoft.com/office/drawing/2014/main" id="{0023EC61-1D09-382D-BF7E-0B75132D40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1010" y="4935570"/>
            <a:ext cx="338554" cy="338554"/>
          </a:xfrm>
          <a:prstGeom prst="rect">
            <a:avLst/>
          </a:prstGeom>
        </p:spPr>
      </p:pic>
      <p:pic>
        <p:nvPicPr>
          <p:cNvPr id="67" name="Graphic 66" descr="Badge Cross with solid fill">
            <a:extLst>
              <a:ext uri="{FF2B5EF4-FFF2-40B4-BE49-F238E27FC236}">
                <a16:creationId xmlns:a16="http://schemas.microsoft.com/office/drawing/2014/main" id="{88BC80C5-FA08-D867-C851-FC1613FF40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0710" y="2840953"/>
            <a:ext cx="338554" cy="338554"/>
          </a:xfrm>
          <a:prstGeom prst="rect">
            <a:avLst/>
          </a:prstGeom>
        </p:spPr>
      </p:pic>
      <p:sp>
        <p:nvSpPr>
          <p:cNvPr id="2" name="Date Placeholder 2">
            <a:extLst>
              <a:ext uri="{FF2B5EF4-FFF2-40B4-BE49-F238E27FC236}">
                <a16:creationId xmlns:a16="http://schemas.microsoft.com/office/drawing/2014/main" id="{7247E9CC-EA3E-752E-03A9-BF3B985F18A4}"/>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3" name="Date Placeholder 2">
            <a:extLst>
              <a:ext uri="{FF2B5EF4-FFF2-40B4-BE49-F238E27FC236}">
                <a16:creationId xmlns:a16="http://schemas.microsoft.com/office/drawing/2014/main" id="{F030111A-5E47-9D67-FAE4-854F5C8C4B1B}"/>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4" name="Footer Placeholder 3">
            <a:extLst>
              <a:ext uri="{FF2B5EF4-FFF2-40B4-BE49-F238E27FC236}">
                <a16:creationId xmlns:a16="http://schemas.microsoft.com/office/drawing/2014/main" id="{D04C5E34-7633-5C5E-5BE3-F888B3EC8922}"/>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EEFAEE0D-623D-6E44-A41B-A7D49E3444A9}"/>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15</a:t>
            </a:fld>
            <a:endParaRPr lang="en-ZA"/>
          </a:p>
        </p:txBody>
      </p:sp>
    </p:spTree>
    <p:extLst>
      <p:ext uri="{BB962C8B-B14F-4D97-AF65-F5344CB8AC3E}">
        <p14:creationId xmlns:p14="http://schemas.microsoft.com/office/powerpoint/2010/main" val="1864858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76201" y="1844040"/>
            <a:ext cx="11379037" cy="3078480"/>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CSP Benefits</a:t>
            </a:r>
          </a:p>
        </p:txBody>
      </p:sp>
      <p:sp>
        <p:nvSpPr>
          <p:cNvPr id="8" name="TextBox 10">
            <a:extLst>
              <a:ext uri="{FF2B5EF4-FFF2-40B4-BE49-F238E27FC236}">
                <a16:creationId xmlns:a16="http://schemas.microsoft.com/office/drawing/2014/main" id="{09B2D04A-A107-DAD6-4551-FDA09F14F5A0}"/>
              </a:ext>
            </a:extLst>
          </p:cNvPr>
          <p:cNvSpPr txBox="1"/>
          <p:nvPr/>
        </p:nvSpPr>
        <p:spPr>
          <a:xfrm>
            <a:off x="123394" y="3464273"/>
            <a:ext cx="1982497" cy="855555"/>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Speed-up Go-To-Market</a:t>
            </a:r>
          </a:p>
          <a:p>
            <a:pPr algn="ctr">
              <a:lnSpc>
                <a:spcPts val="1680"/>
              </a:lnSpc>
              <a:spcBef>
                <a:spcPct val="0"/>
              </a:spcBef>
            </a:pPr>
            <a:r>
              <a:rPr lang="en-US" sz="1200">
                <a:solidFill>
                  <a:srgbClr val="FFFFFF"/>
                </a:solidFill>
                <a:latin typeface="Montserrat Thin" pitchFamily="2" charset="0"/>
              </a:rPr>
              <a:t>For new VoLTE Smartphones and Smartwatches</a:t>
            </a:r>
          </a:p>
        </p:txBody>
      </p:sp>
      <p:sp>
        <p:nvSpPr>
          <p:cNvPr id="14" name="TextBox 13">
            <a:extLst>
              <a:ext uri="{FF2B5EF4-FFF2-40B4-BE49-F238E27FC236}">
                <a16:creationId xmlns:a16="http://schemas.microsoft.com/office/drawing/2014/main" id="{96BD55ED-B0A2-FF2F-2488-0527FB42D22A}"/>
              </a:ext>
            </a:extLst>
          </p:cNvPr>
          <p:cNvSpPr txBox="1"/>
          <p:nvPr/>
        </p:nvSpPr>
        <p:spPr>
          <a:xfrm>
            <a:off x="2137010" y="3472075"/>
            <a:ext cx="2096814" cy="637547"/>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a:rPr>
              <a:t>Save Costs</a:t>
            </a:r>
          </a:p>
          <a:p>
            <a:pPr algn="ctr">
              <a:lnSpc>
                <a:spcPts val="1680"/>
              </a:lnSpc>
              <a:spcBef>
                <a:spcPct val="0"/>
              </a:spcBef>
            </a:pPr>
            <a:r>
              <a:rPr lang="en-US" sz="1200">
                <a:solidFill>
                  <a:srgbClr val="FFFFFF"/>
                </a:solidFill>
                <a:latin typeface="Montserrat Thin"/>
              </a:rPr>
              <a:t>Through simplifying the entitlement of IMS services</a:t>
            </a:r>
          </a:p>
        </p:txBody>
      </p:sp>
      <p:sp>
        <p:nvSpPr>
          <p:cNvPr id="22" name="TextBox 18">
            <a:extLst>
              <a:ext uri="{FF2B5EF4-FFF2-40B4-BE49-F238E27FC236}">
                <a16:creationId xmlns:a16="http://schemas.microsoft.com/office/drawing/2014/main" id="{F90D28AC-510D-EC21-CA41-CD12830270BE}"/>
              </a:ext>
            </a:extLst>
          </p:cNvPr>
          <p:cNvSpPr txBox="1"/>
          <p:nvPr/>
        </p:nvSpPr>
        <p:spPr>
          <a:xfrm>
            <a:off x="4307471" y="3464273"/>
            <a:ext cx="2301131" cy="637547"/>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Boost Wearable Adoption</a:t>
            </a:r>
          </a:p>
          <a:p>
            <a:pPr algn="ctr">
              <a:lnSpc>
                <a:spcPts val="1680"/>
              </a:lnSpc>
            </a:pPr>
            <a:r>
              <a:rPr lang="en-US" sz="1200">
                <a:solidFill>
                  <a:srgbClr val="FFFFFF"/>
                </a:solidFill>
                <a:latin typeface="Montserrat Thin" pitchFamily="2" charset="0"/>
              </a:rPr>
              <a:t>With standards-based entitlement</a:t>
            </a:r>
          </a:p>
        </p:txBody>
      </p:sp>
      <p:pic>
        <p:nvPicPr>
          <p:cNvPr id="6" name="Graphic 5" descr="Bar graph with upward trend with solid fill">
            <a:extLst>
              <a:ext uri="{FF2B5EF4-FFF2-40B4-BE49-F238E27FC236}">
                <a16:creationId xmlns:a16="http://schemas.microsoft.com/office/drawing/2014/main" id="{1A5FB5E8-EA0D-DB04-26CF-BF7DA81335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9506" y="2549873"/>
            <a:ext cx="914400" cy="914400"/>
          </a:xfrm>
          <a:prstGeom prst="rect">
            <a:avLst/>
          </a:prstGeom>
        </p:spPr>
      </p:pic>
      <p:pic>
        <p:nvPicPr>
          <p:cNvPr id="28" name="Graphic 27" descr="Piggy Bank with solid fill">
            <a:extLst>
              <a:ext uri="{FF2B5EF4-FFF2-40B4-BE49-F238E27FC236}">
                <a16:creationId xmlns:a16="http://schemas.microsoft.com/office/drawing/2014/main" id="{3E170D68-9D86-A172-6528-961CE4FC90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7440" y="2552296"/>
            <a:ext cx="914400" cy="914400"/>
          </a:xfrm>
          <a:prstGeom prst="rect">
            <a:avLst/>
          </a:prstGeom>
        </p:spPr>
      </p:pic>
      <p:pic>
        <p:nvPicPr>
          <p:cNvPr id="30" name="Graphic 29" descr="Dollar with solid fill">
            <a:extLst>
              <a:ext uri="{FF2B5EF4-FFF2-40B4-BE49-F238E27FC236}">
                <a16:creationId xmlns:a16="http://schemas.microsoft.com/office/drawing/2014/main" id="{F2B48FA9-DF65-00B5-6074-4B56A55CD0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7915" y="2317152"/>
            <a:ext cx="353450" cy="353450"/>
          </a:xfrm>
          <a:prstGeom prst="rect">
            <a:avLst/>
          </a:prstGeom>
        </p:spPr>
      </p:pic>
      <p:pic>
        <p:nvPicPr>
          <p:cNvPr id="32" name="Graphic 31" descr="Rocket with solid fill">
            <a:extLst>
              <a:ext uri="{FF2B5EF4-FFF2-40B4-BE49-F238E27FC236}">
                <a16:creationId xmlns:a16="http://schemas.microsoft.com/office/drawing/2014/main" id="{ABA22BD7-F886-C2FA-CFE3-F20D94DCAD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69837" y="2668179"/>
            <a:ext cx="669395" cy="669395"/>
          </a:xfrm>
          <a:prstGeom prst="rect">
            <a:avLst/>
          </a:prstGeom>
        </p:spPr>
      </p:pic>
      <p:grpSp>
        <p:nvGrpSpPr>
          <p:cNvPr id="41" name="Group 40">
            <a:extLst>
              <a:ext uri="{FF2B5EF4-FFF2-40B4-BE49-F238E27FC236}">
                <a16:creationId xmlns:a16="http://schemas.microsoft.com/office/drawing/2014/main" id="{21DFBDD7-D5EE-986D-97D0-52129CA81CD8}"/>
              </a:ext>
            </a:extLst>
          </p:cNvPr>
          <p:cNvGrpSpPr/>
          <p:nvPr/>
        </p:nvGrpSpPr>
        <p:grpSpPr>
          <a:xfrm>
            <a:off x="7495890" y="2670774"/>
            <a:ext cx="355630" cy="669395"/>
            <a:chOff x="6614237" y="783515"/>
            <a:chExt cx="299511" cy="563763"/>
          </a:xfrm>
          <a:solidFill>
            <a:schemeClr val="bg1"/>
          </a:solidFill>
        </p:grpSpPr>
        <p:sp>
          <p:nvSpPr>
            <p:cNvPr id="35" name="Freeform: Shape 34">
              <a:extLst>
                <a:ext uri="{FF2B5EF4-FFF2-40B4-BE49-F238E27FC236}">
                  <a16:creationId xmlns:a16="http://schemas.microsoft.com/office/drawing/2014/main" id="{9A5DB78D-AB6C-0BF1-3A5B-4EADB4814BD6}"/>
                </a:ext>
              </a:extLst>
            </p:cNvPr>
            <p:cNvSpPr/>
            <p:nvPr/>
          </p:nvSpPr>
          <p:spPr>
            <a:xfrm>
              <a:off x="6614237" y="881949"/>
              <a:ext cx="269560" cy="366894"/>
            </a:xfrm>
            <a:custGeom>
              <a:avLst/>
              <a:gdLst>
                <a:gd name="connsiteX0" fmla="*/ 217142 w 269560"/>
                <a:gd name="connsiteY0" fmla="*/ 0 h 366894"/>
                <a:gd name="connsiteX1" fmla="*/ 52418 w 269560"/>
                <a:gd name="connsiteY1" fmla="*/ 0 h 366894"/>
                <a:gd name="connsiteX2" fmla="*/ 0 w 269560"/>
                <a:gd name="connsiteY2" fmla="*/ 62710 h 366894"/>
                <a:gd name="connsiteX3" fmla="*/ 0 w 269560"/>
                <a:gd name="connsiteY3" fmla="*/ 304184 h 366894"/>
                <a:gd name="connsiteX4" fmla="*/ 52418 w 269560"/>
                <a:gd name="connsiteY4" fmla="*/ 366894 h 366894"/>
                <a:gd name="connsiteX5" fmla="*/ 217142 w 269560"/>
                <a:gd name="connsiteY5" fmla="*/ 366894 h 366894"/>
                <a:gd name="connsiteX6" fmla="*/ 269560 w 269560"/>
                <a:gd name="connsiteY6" fmla="*/ 304184 h 366894"/>
                <a:gd name="connsiteX7" fmla="*/ 269560 w 269560"/>
                <a:gd name="connsiteY7" fmla="*/ 62710 h 366894"/>
                <a:gd name="connsiteX8" fmla="*/ 217142 w 269560"/>
                <a:gd name="connsiteY8" fmla="*/ 0 h 366894"/>
                <a:gd name="connsiteX9" fmla="*/ 254584 w 269560"/>
                <a:gd name="connsiteY9" fmla="*/ 304184 h 366894"/>
                <a:gd name="connsiteX10" fmla="*/ 217141 w 269560"/>
                <a:gd name="connsiteY10" fmla="*/ 348996 h 366894"/>
                <a:gd name="connsiteX11" fmla="*/ 52417 w 269560"/>
                <a:gd name="connsiteY11" fmla="*/ 348996 h 366894"/>
                <a:gd name="connsiteX12" fmla="*/ 14974 w 269560"/>
                <a:gd name="connsiteY12" fmla="*/ 304184 h 366894"/>
                <a:gd name="connsiteX13" fmla="*/ 14974 w 269560"/>
                <a:gd name="connsiteY13" fmla="*/ 62710 h 366894"/>
                <a:gd name="connsiteX14" fmla="*/ 52417 w 269560"/>
                <a:gd name="connsiteY14" fmla="*/ 17898 h 366894"/>
                <a:gd name="connsiteX15" fmla="*/ 217141 w 269560"/>
                <a:gd name="connsiteY15" fmla="*/ 17898 h 366894"/>
                <a:gd name="connsiteX16" fmla="*/ 254584 w 269560"/>
                <a:gd name="connsiteY16" fmla="*/ 62710 h 366894"/>
                <a:gd name="connsiteX17" fmla="*/ 254584 w 269560"/>
                <a:gd name="connsiteY17" fmla="*/ 304184 h 36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560" h="366894">
                  <a:moveTo>
                    <a:pt x="217142" y="0"/>
                  </a:moveTo>
                  <a:lnTo>
                    <a:pt x="52418" y="0"/>
                  </a:lnTo>
                  <a:cubicBezTo>
                    <a:pt x="23515" y="0"/>
                    <a:pt x="0" y="28130"/>
                    <a:pt x="0" y="62710"/>
                  </a:cubicBezTo>
                  <a:lnTo>
                    <a:pt x="0" y="304184"/>
                  </a:lnTo>
                  <a:cubicBezTo>
                    <a:pt x="0" y="338764"/>
                    <a:pt x="23515" y="366894"/>
                    <a:pt x="52418" y="366894"/>
                  </a:cubicBezTo>
                  <a:lnTo>
                    <a:pt x="217142" y="366894"/>
                  </a:lnTo>
                  <a:cubicBezTo>
                    <a:pt x="246045" y="366894"/>
                    <a:pt x="269560" y="338764"/>
                    <a:pt x="269560" y="304184"/>
                  </a:cubicBezTo>
                  <a:lnTo>
                    <a:pt x="269560" y="62710"/>
                  </a:lnTo>
                  <a:cubicBezTo>
                    <a:pt x="269560" y="28130"/>
                    <a:pt x="246045" y="0"/>
                    <a:pt x="217142" y="0"/>
                  </a:cubicBezTo>
                  <a:close/>
                  <a:moveTo>
                    <a:pt x="254584" y="304184"/>
                  </a:moveTo>
                  <a:cubicBezTo>
                    <a:pt x="254584" y="328898"/>
                    <a:pt x="237787" y="348996"/>
                    <a:pt x="217141" y="348996"/>
                  </a:cubicBezTo>
                  <a:lnTo>
                    <a:pt x="52417" y="348996"/>
                  </a:lnTo>
                  <a:cubicBezTo>
                    <a:pt x="31771" y="348996"/>
                    <a:pt x="14974" y="328897"/>
                    <a:pt x="14974" y="304184"/>
                  </a:cubicBezTo>
                  <a:lnTo>
                    <a:pt x="14974" y="62710"/>
                  </a:lnTo>
                  <a:cubicBezTo>
                    <a:pt x="14974" y="37996"/>
                    <a:pt x="31771" y="17898"/>
                    <a:pt x="52417" y="17898"/>
                  </a:cubicBezTo>
                  <a:lnTo>
                    <a:pt x="217141" y="17898"/>
                  </a:lnTo>
                  <a:cubicBezTo>
                    <a:pt x="237787" y="17898"/>
                    <a:pt x="254584" y="37997"/>
                    <a:pt x="254584" y="62710"/>
                  </a:cubicBezTo>
                  <a:lnTo>
                    <a:pt x="254584" y="304184"/>
                  </a:lnTo>
                  <a:close/>
                </a:path>
              </a:pathLst>
            </a:custGeom>
            <a:grpFill/>
            <a:ln w="9151" cap="flat">
              <a:solidFill>
                <a:schemeClr val="bg1"/>
              </a:solid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7249D85-C41B-40A0-50EE-6E062E36CBBF}"/>
                </a:ext>
              </a:extLst>
            </p:cNvPr>
            <p:cNvSpPr/>
            <p:nvPr/>
          </p:nvSpPr>
          <p:spPr>
            <a:xfrm>
              <a:off x="6651676" y="783515"/>
              <a:ext cx="194683" cy="116332"/>
            </a:xfrm>
            <a:custGeom>
              <a:avLst/>
              <a:gdLst>
                <a:gd name="connsiteX0" fmla="*/ 194562 w 194683"/>
                <a:gd name="connsiteY0" fmla="*/ 105784 h 116332"/>
                <a:gd name="connsiteX1" fmla="*/ 183603 w 194683"/>
                <a:gd name="connsiteY1" fmla="*/ 33732 h 116332"/>
                <a:gd name="connsiteX2" fmla="*/ 149800 w 194683"/>
                <a:gd name="connsiteY2" fmla="*/ 0 h 116332"/>
                <a:gd name="connsiteX3" fmla="*/ 44882 w 194683"/>
                <a:gd name="connsiteY3" fmla="*/ 0 h 116332"/>
                <a:gd name="connsiteX4" fmla="*/ 11081 w 194683"/>
                <a:gd name="connsiteY4" fmla="*/ 33732 h 116332"/>
                <a:gd name="connsiteX5" fmla="*/ 121 w 194683"/>
                <a:gd name="connsiteY5" fmla="*/ 105784 h 116332"/>
                <a:gd name="connsiteX6" fmla="*/ 1740 w 194683"/>
                <a:gd name="connsiteY6" fmla="*/ 113116 h 116332"/>
                <a:gd name="connsiteX7" fmla="*/ 7488 w 194683"/>
                <a:gd name="connsiteY7" fmla="*/ 116332 h 116332"/>
                <a:gd name="connsiteX8" fmla="*/ 187195 w 194683"/>
                <a:gd name="connsiteY8" fmla="*/ 116332 h 116332"/>
                <a:gd name="connsiteX9" fmla="*/ 192943 w 194683"/>
                <a:gd name="connsiteY9" fmla="*/ 113116 h 116332"/>
                <a:gd name="connsiteX10" fmla="*/ 194562 w 194683"/>
                <a:gd name="connsiteY10" fmla="*/ 105784 h 116332"/>
                <a:gd name="connsiteX11" fmla="*/ 16460 w 194683"/>
                <a:gd name="connsiteY11" fmla="*/ 98434 h 116332"/>
                <a:gd name="connsiteX12" fmla="*/ 25814 w 194683"/>
                <a:gd name="connsiteY12" fmla="*/ 36930 h 116332"/>
                <a:gd name="connsiteX13" fmla="*/ 44881 w 194683"/>
                <a:gd name="connsiteY13" fmla="*/ 17897 h 116332"/>
                <a:gd name="connsiteX14" fmla="*/ 149799 w 194683"/>
                <a:gd name="connsiteY14" fmla="*/ 17897 h 116332"/>
                <a:gd name="connsiteX15" fmla="*/ 168866 w 194683"/>
                <a:gd name="connsiteY15" fmla="*/ 36930 h 116332"/>
                <a:gd name="connsiteX16" fmla="*/ 178223 w 194683"/>
                <a:gd name="connsiteY16" fmla="*/ 98434 h 116332"/>
                <a:gd name="connsiteX17" fmla="*/ 16460 w 194683"/>
                <a:gd name="connsiteY17" fmla="*/ 98434 h 11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683" h="116332">
                  <a:moveTo>
                    <a:pt x="194562" y="105784"/>
                  </a:moveTo>
                  <a:lnTo>
                    <a:pt x="183603" y="33732"/>
                  </a:lnTo>
                  <a:cubicBezTo>
                    <a:pt x="180721" y="14812"/>
                    <a:pt x="165876" y="0"/>
                    <a:pt x="149800" y="0"/>
                  </a:cubicBezTo>
                  <a:lnTo>
                    <a:pt x="44882" y="0"/>
                  </a:lnTo>
                  <a:cubicBezTo>
                    <a:pt x="28810" y="0"/>
                    <a:pt x="13961" y="14812"/>
                    <a:pt x="11081" y="33732"/>
                  </a:cubicBezTo>
                  <a:lnTo>
                    <a:pt x="121" y="105784"/>
                  </a:lnTo>
                  <a:cubicBezTo>
                    <a:pt x="-278" y="108397"/>
                    <a:pt x="320" y="111077"/>
                    <a:pt x="1740" y="113116"/>
                  </a:cubicBezTo>
                  <a:cubicBezTo>
                    <a:pt x="3161" y="115154"/>
                    <a:pt x="5267" y="116332"/>
                    <a:pt x="7488" y="116332"/>
                  </a:cubicBezTo>
                  <a:lnTo>
                    <a:pt x="187195" y="116332"/>
                  </a:lnTo>
                  <a:cubicBezTo>
                    <a:pt x="189415" y="116332"/>
                    <a:pt x="191521" y="115151"/>
                    <a:pt x="192943" y="113116"/>
                  </a:cubicBezTo>
                  <a:cubicBezTo>
                    <a:pt x="194366" y="111079"/>
                    <a:pt x="194961" y="108397"/>
                    <a:pt x="194562" y="105784"/>
                  </a:cubicBezTo>
                  <a:close/>
                  <a:moveTo>
                    <a:pt x="16460" y="98434"/>
                  </a:moveTo>
                  <a:lnTo>
                    <a:pt x="25814" y="36930"/>
                  </a:lnTo>
                  <a:cubicBezTo>
                    <a:pt x="27387" y="26610"/>
                    <a:pt x="36116" y="17897"/>
                    <a:pt x="44881" y="17897"/>
                  </a:cubicBezTo>
                  <a:lnTo>
                    <a:pt x="149799" y="17897"/>
                  </a:lnTo>
                  <a:cubicBezTo>
                    <a:pt x="158564" y="17897"/>
                    <a:pt x="167295" y="26619"/>
                    <a:pt x="168866" y="36930"/>
                  </a:cubicBezTo>
                  <a:lnTo>
                    <a:pt x="178223" y="98434"/>
                  </a:lnTo>
                  <a:lnTo>
                    <a:pt x="16460" y="98434"/>
                  </a:lnTo>
                  <a:close/>
                </a:path>
              </a:pathLst>
            </a:custGeom>
            <a:grpFill/>
            <a:ln w="9151" cap="flat">
              <a:solidFill>
                <a:schemeClr val="bg1"/>
              </a:solid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C79A6E2-76C3-212E-BF4B-5B86651C8C2E}"/>
                </a:ext>
              </a:extLst>
            </p:cNvPr>
            <p:cNvSpPr/>
            <p:nvPr/>
          </p:nvSpPr>
          <p:spPr>
            <a:xfrm>
              <a:off x="6651674" y="1230946"/>
              <a:ext cx="194683" cy="116332"/>
            </a:xfrm>
            <a:custGeom>
              <a:avLst/>
              <a:gdLst>
                <a:gd name="connsiteX0" fmla="*/ 192943 w 194683"/>
                <a:gd name="connsiteY0" fmla="*/ 3217 h 116332"/>
                <a:gd name="connsiteX1" fmla="*/ 187196 w 194683"/>
                <a:gd name="connsiteY1" fmla="*/ 0 h 116332"/>
                <a:gd name="connsiteX2" fmla="*/ 7489 w 194683"/>
                <a:gd name="connsiteY2" fmla="*/ 0 h 116332"/>
                <a:gd name="connsiteX3" fmla="*/ 1741 w 194683"/>
                <a:gd name="connsiteY3" fmla="*/ 3217 h 116332"/>
                <a:gd name="connsiteX4" fmla="*/ 122 w 194683"/>
                <a:gd name="connsiteY4" fmla="*/ 10548 h 116332"/>
                <a:gd name="connsiteX5" fmla="*/ 11082 w 194683"/>
                <a:gd name="connsiteY5" fmla="*/ 82601 h 116332"/>
                <a:gd name="connsiteX6" fmla="*/ 44884 w 194683"/>
                <a:gd name="connsiteY6" fmla="*/ 116332 h 116332"/>
                <a:gd name="connsiteX7" fmla="*/ 149801 w 194683"/>
                <a:gd name="connsiteY7" fmla="*/ 116332 h 116332"/>
                <a:gd name="connsiteX8" fmla="*/ 183603 w 194683"/>
                <a:gd name="connsiteY8" fmla="*/ 82601 h 116332"/>
                <a:gd name="connsiteX9" fmla="*/ 194562 w 194683"/>
                <a:gd name="connsiteY9" fmla="*/ 10548 h 116332"/>
                <a:gd name="connsiteX10" fmla="*/ 192943 w 194683"/>
                <a:gd name="connsiteY10" fmla="*/ 3217 h 116332"/>
                <a:gd name="connsiteX11" fmla="*/ 168870 w 194683"/>
                <a:gd name="connsiteY11" fmla="*/ 79400 h 116332"/>
                <a:gd name="connsiteX12" fmla="*/ 149802 w 194683"/>
                <a:gd name="connsiteY12" fmla="*/ 98433 h 116332"/>
                <a:gd name="connsiteX13" fmla="*/ 44885 w 194683"/>
                <a:gd name="connsiteY13" fmla="*/ 98433 h 116332"/>
                <a:gd name="connsiteX14" fmla="*/ 25817 w 194683"/>
                <a:gd name="connsiteY14" fmla="*/ 79400 h 116332"/>
                <a:gd name="connsiteX15" fmla="*/ 16461 w 194683"/>
                <a:gd name="connsiteY15" fmla="*/ 17895 h 116332"/>
                <a:gd name="connsiteX16" fmla="*/ 178224 w 194683"/>
                <a:gd name="connsiteY16" fmla="*/ 17895 h 116332"/>
                <a:gd name="connsiteX17" fmla="*/ 168870 w 194683"/>
                <a:gd name="connsiteY17" fmla="*/ 79400 h 11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683" h="116332">
                  <a:moveTo>
                    <a:pt x="192943" y="3217"/>
                  </a:moveTo>
                  <a:cubicBezTo>
                    <a:pt x="191523" y="1178"/>
                    <a:pt x="189417" y="0"/>
                    <a:pt x="187196" y="0"/>
                  </a:cubicBezTo>
                  <a:lnTo>
                    <a:pt x="7489" y="0"/>
                  </a:lnTo>
                  <a:cubicBezTo>
                    <a:pt x="5269" y="0"/>
                    <a:pt x="3163" y="1181"/>
                    <a:pt x="1741" y="3217"/>
                  </a:cubicBezTo>
                  <a:cubicBezTo>
                    <a:pt x="318" y="5252"/>
                    <a:pt x="-278" y="7934"/>
                    <a:pt x="122" y="10548"/>
                  </a:cubicBezTo>
                  <a:lnTo>
                    <a:pt x="11082" y="82601"/>
                  </a:lnTo>
                  <a:cubicBezTo>
                    <a:pt x="13964" y="101520"/>
                    <a:pt x="28812" y="116332"/>
                    <a:pt x="44884" y="116332"/>
                  </a:cubicBezTo>
                  <a:lnTo>
                    <a:pt x="149801" y="116332"/>
                  </a:lnTo>
                  <a:cubicBezTo>
                    <a:pt x="165878" y="116332"/>
                    <a:pt x="180722" y="101520"/>
                    <a:pt x="183603" y="82601"/>
                  </a:cubicBezTo>
                  <a:lnTo>
                    <a:pt x="194562" y="10548"/>
                  </a:lnTo>
                  <a:cubicBezTo>
                    <a:pt x="194962" y="7934"/>
                    <a:pt x="194365" y="5254"/>
                    <a:pt x="192943" y="3217"/>
                  </a:cubicBezTo>
                  <a:close/>
                  <a:moveTo>
                    <a:pt x="168870" y="79400"/>
                  </a:moveTo>
                  <a:cubicBezTo>
                    <a:pt x="167297" y="89713"/>
                    <a:pt x="158567" y="98433"/>
                    <a:pt x="149802" y="98433"/>
                  </a:cubicBezTo>
                  <a:lnTo>
                    <a:pt x="44885" y="98433"/>
                  </a:lnTo>
                  <a:cubicBezTo>
                    <a:pt x="36120" y="98433"/>
                    <a:pt x="27389" y="89720"/>
                    <a:pt x="25817" y="79400"/>
                  </a:cubicBezTo>
                  <a:lnTo>
                    <a:pt x="16461" y="17895"/>
                  </a:lnTo>
                  <a:lnTo>
                    <a:pt x="178224" y="17895"/>
                  </a:lnTo>
                  <a:lnTo>
                    <a:pt x="168870" y="79400"/>
                  </a:lnTo>
                  <a:close/>
                </a:path>
              </a:pathLst>
            </a:custGeom>
            <a:grpFill/>
            <a:ln w="9151" cap="flat">
              <a:solidFill>
                <a:schemeClr val="bg1"/>
              </a:solid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8A8B726-41F8-3664-CD70-76A85AE097E5}"/>
                </a:ext>
              </a:extLst>
            </p:cNvPr>
            <p:cNvSpPr/>
            <p:nvPr/>
          </p:nvSpPr>
          <p:spPr>
            <a:xfrm>
              <a:off x="6868822" y="971435"/>
              <a:ext cx="44926" cy="98435"/>
            </a:xfrm>
            <a:custGeom>
              <a:avLst/>
              <a:gdLst>
                <a:gd name="connsiteX0" fmla="*/ 23576 w 44926"/>
                <a:gd name="connsiteY0" fmla="*/ 0 h 98435"/>
                <a:gd name="connsiteX1" fmla="*/ 7488 w 44926"/>
                <a:gd name="connsiteY1" fmla="*/ 0 h 98435"/>
                <a:gd name="connsiteX2" fmla="*/ 0 w 44926"/>
                <a:gd name="connsiteY2" fmla="*/ 8949 h 98435"/>
                <a:gd name="connsiteX3" fmla="*/ 0 w 44926"/>
                <a:gd name="connsiteY3" fmla="*/ 89487 h 98435"/>
                <a:gd name="connsiteX4" fmla="*/ 7488 w 44926"/>
                <a:gd name="connsiteY4" fmla="*/ 98436 h 98435"/>
                <a:gd name="connsiteX5" fmla="*/ 23576 w 44926"/>
                <a:gd name="connsiteY5" fmla="*/ 98436 h 98435"/>
                <a:gd name="connsiteX6" fmla="*/ 44927 w 44926"/>
                <a:gd name="connsiteY6" fmla="*/ 72919 h 98435"/>
                <a:gd name="connsiteX7" fmla="*/ 44927 w 44926"/>
                <a:gd name="connsiteY7" fmla="*/ 25518 h 98435"/>
                <a:gd name="connsiteX8" fmla="*/ 23576 w 44926"/>
                <a:gd name="connsiteY8" fmla="*/ 0 h 98435"/>
                <a:gd name="connsiteX9" fmla="*/ 29952 w 44926"/>
                <a:gd name="connsiteY9" fmla="*/ 72918 h 98435"/>
                <a:gd name="connsiteX10" fmla="*/ 23576 w 44926"/>
                <a:gd name="connsiteY10" fmla="*/ 80538 h 98435"/>
                <a:gd name="connsiteX11" fmla="*/ 14976 w 44926"/>
                <a:gd name="connsiteY11" fmla="*/ 80538 h 98435"/>
                <a:gd name="connsiteX12" fmla="*/ 14976 w 44926"/>
                <a:gd name="connsiteY12" fmla="*/ 17897 h 98435"/>
                <a:gd name="connsiteX13" fmla="*/ 23576 w 44926"/>
                <a:gd name="connsiteY13" fmla="*/ 17897 h 98435"/>
                <a:gd name="connsiteX14" fmla="*/ 29952 w 44926"/>
                <a:gd name="connsiteY14" fmla="*/ 25517 h 98435"/>
                <a:gd name="connsiteX15" fmla="*/ 29952 w 44926"/>
                <a:gd name="connsiteY15" fmla="*/ 72918 h 9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926" h="98435">
                  <a:moveTo>
                    <a:pt x="23576" y="0"/>
                  </a:moveTo>
                  <a:lnTo>
                    <a:pt x="7488" y="0"/>
                  </a:lnTo>
                  <a:cubicBezTo>
                    <a:pt x="3353" y="0"/>
                    <a:pt x="0" y="4002"/>
                    <a:pt x="0" y="8949"/>
                  </a:cubicBezTo>
                  <a:lnTo>
                    <a:pt x="0" y="89487"/>
                  </a:lnTo>
                  <a:cubicBezTo>
                    <a:pt x="0" y="94432"/>
                    <a:pt x="3353" y="98436"/>
                    <a:pt x="7488" y="98436"/>
                  </a:cubicBezTo>
                  <a:lnTo>
                    <a:pt x="23576" y="98436"/>
                  </a:lnTo>
                  <a:cubicBezTo>
                    <a:pt x="35348" y="98436"/>
                    <a:pt x="44927" y="86988"/>
                    <a:pt x="44927" y="72919"/>
                  </a:cubicBezTo>
                  <a:lnTo>
                    <a:pt x="44927" y="25518"/>
                  </a:lnTo>
                  <a:cubicBezTo>
                    <a:pt x="44927" y="11448"/>
                    <a:pt x="35348" y="0"/>
                    <a:pt x="23576" y="0"/>
                  </a:cubicBezTo>
                  <a:close/>
                  <a:moveTo>
                    <a:pt x="29952" y="72918"/>
                  </a:moveTo>
                  <a:cubicBezTo>
                    <a:pt x="29952" y="77122"/>
                    <a:pt x="27093" y="80538"/>
                    <a:pt x="23576" y="80538"/>
                  </a:cubicBezTo>
                  <a:lnTo>
                    <a:pt x="14976" y="80538"/>
                  </a:lnTo>
                  <a:lnTo>
                    <a:pt x="14976" y="17897"/>
                  </a:lnTo>
                  <a:lnTo>
                    <a:pt x="23576" y="17897"/>
                  </a:lnTo>
                  <a:cubicBezTo>
                    <a:pt x="27093" y="17897"/>
                    <a:pt x="29952" y="21313"/>
                    <a:pt x="29952" y="25517"/>
                  </a:cubicBezTo>
                  <a:lnTo>
                    <a:pt x="29952" y="72918"/>
                  </a:lnTo>
                  <a:close/>
                </a:path>
              </a:pathLst>
            </a:custGeom>
            <a:grpFill/>
            <a:ln w="9151" cap="flat">
              <a:solidFill>
                <a:schemeClr val="bg1"/>
              </a:solid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5360F53-E4AC-76B5-3470-498194986284}"/>
                </a:ext>
              </a:extLst>
            </p:cNvPr>
            <p:cNvSpPr/>
            <p:nvPr/>
          </p:nvSpPr>
          <p:spPr>
            <a:xfrm>
              <a:off x="6640445" y="917744"/>
              <a:ext cx="33693" cy="40268"/>
            </a:xfrm>
            <a:custGeom>
              <a:avLst/>
              <a:gdLst>
                <a:gd name="connsiteX0" fmla="*/ 31501 w 33693"/>
                <a:gd name="connsiteY0" fmla="*/ 2621 h 40268"/>
                <a:gd name="connsiteX1" fmla="*/ 20913 w 33693"/>
                <a:gd name="connsiteY1" fmla="*/ 2621 h 40268"/>
                <a:gd name="connsiteX2" fmla="*/ 2193 w 33693"/>
                <a:gd name="connsiteY2" fmla="*/ 24993 h 40268"/>
                <a:gd name="connsiteX3" fmla="*/ 2193 w 33693"/>
                <a:gd name="connsiteY3" fmla="*/ 37646 h 40268"/>
                <a:gd name="connsiteX4" fmla="*/ 7487 w 33693"/>
                <a:gd name="connsiteY4" fmla="*/ 40268 h 40268"/>
                <a:gd name="connsiteX5" fmla="*/ 12780 w 33693"/>
                <a:gd name="connsiteY5" fmla="*/ 37646 h 40268"/>
                <a:gd name="connsiteX6" fmla="*/ 31500 w 33693"/>
                <a:gd name="connsiteY6" fmla="*/ 15274 h 40268"/>
                <a:gd name="connsiteX7" fmla="*/ 31501 w 33693"/>
                <a:gd name="connsiteY7" fmla="*/ 2621 h 4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93" h="40268">
                  <a:moveTo>
                    <a:pt x="31501" y="2621"/>
                  </a:moveTo>
                  <a:cubicBezTo>
                    <a:pt x="28577" y="-874"/>
                    <a:pt x="23837" y="-874"/>
                    <a:pt x="20913" y="2621"/>
                  </a:cubicBezTo>
                  <a:lnTo>
                    <a:pt x="2193" y="24993"/>
                  </a:lnTo>
                  <a:cubicBezTo>
                    <a:pt x="-731" y="28488"/>
                    <a:pt x="-731" y="34152"/>
                    <a:pt x="2193" y="37646"/>
                  </a:cubicBezTo>
                  <a:cubicBezTo>
                    <a:pt x="3655" y="39394"/>
                    <a:pt x="5573" y="40268"/>
                    <a:pt x="7487" y="40268"/>
                  </a:cubicBezTo>
                  <a:cubicBezTo>
                    <a:pt x="9402" y="40268"/>
                    <a:pt x="11319" y="39394"/>
                    <a:pt x="12780" y="37646"/>
                  </a:cubicBezTo>
                  <a:lnTo>
                    <a:pt x="31500" y="15274"/>
                  </a:lnTo>
                  <a:cubicBezTo>
                    <a:pt x="34425" y="11780"/>
                    <a:pt x="34425" y="6116"/>
                    <a:pt x="31501" y="2621"/>
                  </a:cubicBezTo>
                  <a:close/>
                </a:path>
              </a:pathLst>
            </a:custGeom>
            <a:grpFill/>
            <a:ln w="9151" cap="flat">
              <a:solidFill>
                <a:schemeClr val="bg1"/>
              </a:solid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A4E380-D21C-A3E5-D930-72E5E19E6C38}"/>
                </a:ext>
              </a:extLst>
            </p:cNvPr>
            <p:cNvSpPr/>
            <p:nvPr/>
          </p:nvSpPr>
          <p:spPr>
            <a:xfrm>
              <a:off x="6647932" y="917744"/>
              <a:ext cx="56157" cy="67113"/>
            </a:xfrm>
            <a:custGeom>
              <a:avLst/>
              <a:gdLst>
                <a:gd name="connsiteX0" fmla="*/ 53964 w 56157"/>
                <a:gd name="connsiteY0" fmla="*/ 2621 h 67113"/>
                <a:gd name="connsiteX1" fmla="*/ 43376 w 56157"/>
                <a:gd name="connsiteY1" fmla="*/ 2621 h 67113"/>
                <a:gd name="connsiteX2" fmla="*/ 2193 w 56157"/>
                <a:gd name="connsiteY2" fmla="*/ 51839 h 67113"/>
                <a:gd name="connsiteX3" fmla="*/ 2193 w 56157"/>
                <a:gd name="connsiteY3" fmla="*/ 64492 h 67113"/>
                <a:gd name="connsiteX4" fmla="*/ 7487 w 56157"/>
                <a:gd name="connsiteY4" fmla="*/ 67114 h 67113"/>
                <a:gd name="connsiteX5" fmla="*/ 12780 w 56157"/>
                <a:gd name="connsiteY5" fmla="*/ 64492 h 67113"/>
                <a:gd name="connsiteX6" fmla="*/ 53963 w 56157"/>
                <a:gd name="connsiteY6" fmla="*/ 15274 h 67113"/>
                <a:gd name="connsiteX7" fmla="*/ 53964 w 56157"/>
                <a:gd name="connsiteY7" fmla="*/ 2621 h 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57" h="67113">
                  <a:moveTo>
                    <a:pt x="53964" y="2621"/>
                  </a:moveTo>
                  <a:cubicBezTo>
                    <a:pt x="51040" y="-874"/>
                    <a:pt x="46301" y="-874"/>
                    <a:pt x="43376" y="2621"/>
                  </a:cubicBezTo>
                  <a:lnTo>
                    <a:pt x="2193" y="51839"/>
                  </a:lnTo>
                  <a:cubicBezTo>
                    <a:pt x="-731" y="55334"/>
                    <a:pt x="-731" y="60998"/>
                    <a:pt x="2193" y="64492"/>
                  </a:cubicBezTo>
                  <a:cubicBezTo>
                    <a:pt x="3655" y="66240"/>
                    <a:pt x="5573" y="67114"/>
                    <a:pt x="7487" y="67114"/>
                  </a:cubicBezTo>
                  <a:cubicBezTo>
                    <a:pt x="9402" y="67114"/>
                    <a:pt x="11319" y="66240"/>
                    <a:pt x="12780" y="64492"/>
                  </a:cubicBezTo>
                  <a:lnTo>
                    <a:pt x="53963" y="15274"/>
                  </a:lnTo>
                  <a:cubicBezTo>
                    <a:pt x="56888" y="11780"/>
                    <a:pt x="56888" y="6116"/>
                    <a:pt x="53964" y="2621"/>
                  </a:cubicBezTo>
                  <a:close/>
                </a:path>
              </a:pathLst>
            </a:custGeom>
            <a:grpFill/>
            <a:ln w="9151" cap="flat">
              <a:solidFill>
                <a:schemeClr val="bg1"/>
              </a:solidFill>
              <a:prstDash val="solid"/>
              <a:miter/>
            </a:ln>
          </p:spPr>
          <p:txBody>
            <a:bodyPr rtlCol="0" anchor="ctr"/>
            <a:lstStyle/>
            <a:p>
              <a:endParaRPr lang="en-GB"/>
            </a:p>
          </p:txBody>
        </p:sp>
      </p:grpSp>
      <p:sp>
        <p:nvSpPr>
          <p:cNvPr id="42" name="TextBox 18">
            <a:extLst>
              <a:ext uri="{FF2B5EF4-FFF2-40B4-BE49-F238E27FC236}">
                <a16:creationId xmlns:a16="http://schemas.microsoft.com/office/drawing/2014/main" id="{D0DC5238-CA70-8ADD-3BB2-E6F6FC864117}"/>
              </a:ext>
            </a:extLst>
          </p:cNvPr>
          <p:cNvSpPr txBox="1"/>
          <p:nvPr/>
        </p:nvSpPr>
        <p:spPr>
          <a:xfrm>
            <a:off x="6376644" y="3472075"/>
            <a:ext cx="2471388" cy="855555"/>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Grow ARPU</a:t>
            </a:r>
          </a:p>
          <a:p>
            <a:pPr algn="ctr">
              <a:lnSpc>
                <a:spcPts val="1680"/>
              </a:lnSpc>
            </a:pPr>
            <a:r>
              <a:rPr lang="en-US" sz="1200">
                <a:solidFill>
                  <a:srgbClr val="FFFFFF"/>
                </a:solidFill>
                <a:latin typeface="Montserrat Thin" pitchFamily="2" charset="0"/>
              </a:rPr>
              <a:t>Paired Smartwatch subscriptions leading to recurring revenue growth</a:t>
            </a:r>
          </a:p>
        </p:txBody>
      </p:sp>
      <p:sp>
        <p:nvSpPr>
          <p:cNvPr id="2" name="TextBox 18">
            <a:extLst>
              <a:ext uri="{FF2B5EF4-FFF2-40B4-BE49-F238E27FC236}">
                <a16:creationId xmlns:a16="http://schemas.microsoft.com/office/drawing/2014/main" id="{9DECB4A4-AF1B-0611-6A97-7E164850CA3E}"/>
              </a:ext>
            </a:extLst>
          </p:cNvPr>
          <p:cNvSpPr txBox="1"/>
          <p:nvPr/>
        </p:nvSpPr>
        <p:spPr>
          <a:xfrm>
            <a:off x="8677775" y="3464272"/>
            <a:ext cx="2471388" cy="855555"/>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Improved Experience</a:t>
            </a:r>
          </a:p>
          <a:p>
            <a:pPr algn="ctr">
              <a:lnSpc>
                <a:spcPts val="1680"/>
              </a:lnSpc>
            </a:pPr>
            <a:r>
              <a:rPr lang="en-US" sz="1200">
                <a:solidFill>
                  <a:srgbClr val="FFFFFF"/>
                </a:solidFill>
                <a:latin typeface="Montserrat Thin" pitchFamily="2" charset="0"/>
              </a:rPr>
              <a:t>Offer customers a smooth transfer of subscription to eSIM based primary devices</a:t>
            </a:r>
          </a:p>
        </p:txBody>
      </p:sp>
      <p:pic>
        <p:nvPicPr>
          <p:cNvPr id="4" name="Graphic 3" descr="Thumbs up sign with solid fill">
            <a:extLst>
              <a:ext uri="{FF2B5EF4-FFF2-40B4-BE49-F238E27FC236}">
                <a16:creationId xmlns:a16="http://schemas.microsoft.com/office/drawing/2014/main" id="{A3F70CAF-F8B6-50CC-F0B5-56E7F9C0D1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23936" y="2618445"/>
            <a:ext cx="826050" cy="826050"/>
          </a:xfrm>
          <a:prstGeom prst="rect">
            <a:avLst/>
          </a:prstGeom>
        </p:spPr>
      </p:pic>
      <p:sp>
        <p:nvSpPr>
          <p:cNvPr id="3" name="Date Placeholder 2">
            <a:extLst>
              <a:ext uri="{FF2B5EF4-FFF2-40B4-BE49-F238E27FC236}">
                <a16:creationId xmlns:a16="http://schemas.microsoft.com/office/drawing/2014/main" id="{D40C37CF-56A1-98F1-170F-D91592277CDB}"/>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5" name="Date Placeholder 2">
            <a:extLst>
              <a:ext uri="{FF2B5EF4-FFF2-40B4-BE49-F238E27FC236}">
                <a16:creationId xmlns:a16="http://schemas.microsoft.com/office/drawing/2014/main" id="{171B4C13-D6AC-2D69-1377-272A77047793}"/>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7" name="Footer Placeholder 3">
            <a:extLst>
              <a:ext uri="{FF2B5EF4-FFF2-40B4-BE49-F238E27FC236}">
                <a16:creationId xmlns:a16="http://schemas.microsoft.com/office/drawing/2014/main" id="{A8C7068E-716A-33A6-6CAB-27C5DA9B56B7}"/>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9" name="Slide Number Placeholder 4">
            <a:extLst>
              <a:ext uri="{FF2B5EF4-FFF2-40B4-BE49-F238E27FC236}">
                <a16:creationId xmlns:a16="http://schemas.microsoft.com/office/drawing/2014/main" id="{83A41B5E-2CF8-498B-61B7-19F3D63C1A3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16</a:t>
            </a:fld>
            <a:endParaRPr lang="en-ZA"/>
          </a:p>
        </p:txBody>
      </p:sp>
    </p:spTree>
    <p:extLst>
      <p:ext uri="{BB962C8B-B14F-4D97-AF65-F5344CB8AC3E}">
        <p14:creationId xmlns:p14="http://schemas.microsoft.com/office/powerpoint/2010/main" val="3664552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11">
            <a:extLst>
              <a:ext uri="{FF2B5EF4-FFF2-40B4-BE49-F238E27FC236}">
                <a16:creationId xmlns:a16="http://schemas.microsoft.com/office/drawing/2014/main" id="{55D7CE46-3472-688D-DC8D-7909A3EB5032}"/>
              </a:ext>
            </a:extLst>
          </p:cNvPr>
          <p:cNvSpPr>
            <a:spLocks/>
          </p:cNvSpPr>
          <p:nvPr/>
        </p:nvSpPr>
        <p:spPr>
          <a:xfrm>
            <a:off x="-110568" y="1832592"/>
            <a:ext cx="11152644" cy="3859547"/>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sz="1200">
              <a:latin typeface="Montserrat Thin" pitchFamily="2" charset="0"/>
            </a:endParaRP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Technical Stack</a:t>
            </a:r>
          </a:p>
        </p:txBody>
      </p:sp>
      <p:grpSp>
        <p:nvGrpSpPr>
          <p:cNvPr id="4" name="Group 4">
            <a:extLst>
              <a:ext uri="{FF2B5EF4-FFF2-40B4-BE49-F238E27FC236}">
                <a16:creationId xmlns:a16="http://schemas.microsoft.com/office/drawing/2014/main" id="{EA611B96-4345-5A74-9172-F8A468DC3FF3}"/>
              </a:ext>
            </a:extLst>
          </p:cNvPr>
          <p:cNvGrpSpPr/>
          <p:nvPr/>
        </p:nvGrpSpPr>
        <p:grpSpPr>
          <a:xfrm>
            <a:off x="306803" y="3358161"/>
            <a:ext cx="1488705" cy="1488705"/>
            <a:chOff x="0" y="0"/>
            <a:chExt cx="812800" cy="812800"/>
          </a:xfrm>
        </p:grpSpPr>
        <p:sp>
          <p:nvSpPr>
            <p:cNvPr id="5" name="Freeform 5">
              <a:extLst>
                <a:ext uri="{FF2B5EF4-FFF2-40B4-BE49-F238E27FC236}">
                  <a16:creationId xmlns:a16="http://schemas.microsoft.com/office/drawing/2014/main" id="{DA8A87D9-77A2-EFC1-9A9C-38DBD814672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alpha val="76000"/>
              </a:schemeClr>
            </a:solidFill>
          </p:spPr>
          <p:txBody>
            <a:bodyPr/>
            <a:lstStyle/>
            <a:p>
              <a:endParaRPr lang="en-GB" sz="1000">
                <a:latin typeface="Montserrat Thin" pitchFamily="2" charset="0"/>
              </a:endParaRPr>
            </a:p>
          </p:txBody>
        </p:sp>
        <p:sp>
          <p:nvSpPr>
            <p:cNvPr id="6" name="TextBox 6">
              <a:extLst>
                <a:ext uri="{FF2B5EF4-FFF2-40B4-BE49-F238E27FC236}">
                  <a16:creationId xmlns:a16="http://schemas.microsoft.com/office/drawing/2014/main" id="{BB10E42F-7F3F-BD56-296E-88D5DFF3FB05}"/>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000">
                <a:latin typeface="Montserrat Thin" pitchFamily="2" charset="0"/>
              </a:endParaRPr>
            </a:p>
          </p:txBody>
        </p:sp>
      </p:grpSp>
      <p:grpSp>
        <p:nvGrpSpPr>
          <p:cNvPr id="7" name="Group 7">
            <a:extLst>
              <a:ext uri="{FF2B5EF4-FFF2-40B4-BE49-F238E27FC236}">
                <a16:creationId xmlns:a16="http://schemas.microsoft.com/office/drawing/2014/main" id="{44BD2926-FE01-C977-F883-3FE97D4277AB}"/>
              </a:ext>
            </a:extLst>
          </p:cNvPr>
          <p:cNvGrpSpPr/>
          <p:nvPr/>
        </p:nvGrpSpPr>
        <p:grpSpPr>
          <a:xfrm>
            <a:off x="2099641" y="3358161"/>
            <a:ext cx="1488705" cy="1488705"/>
            <a:chOff x="0" y="0"/>
            <a:chExt cx="812800" cy="812800"/>
          </a:xfrm>
        </p:grpSpPr>
        <p:sp>
          <p:nvSpPr>
            <p:cNvPr id="9" name="Freeform 8">
              <a:extLst>
                <a:ext uri="{FF2B5EF4-FFF2-40B4-BE49-F238E27FC236}">
                  <a16:creationId xmlns:a16="http://schemas.microsoft.com/office/drawing/2014/main" id="{2863F8BD-5BB5-F362-D43F-0E26DC71C98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alpha val="76000"/>
              </a:schemeClr>
            </a:solidFill>
          </p:spPr>
          <p:txBody>
            <a:bodyPr/>
            <a:lstStyle/>
            <a:p>
              <a:endParaRPr lang="en-GB" sz="1000">
                <a:latin typeface="Montserrat Thin" pitchFamily="2" charset="0"/>
              </a:endParaRPr>
            </a:p>
          </p:txBody>
        </p:sp>
        <p:sp>
          <p:nvSpPr>
            <p:cNvPr id="10" name="TextBox 9">
              <a:extLst>
                <a:ext uri="{FF2B5EF4-FFF2-40B4-BE49-F238E27FC236}">
                  <a16:creationId xmlns:a16="http://schemas.microsoft.com/office/drawing/2014/main" id="{8AF69E99-9916-488A-1234-090B0ED8FB19}"/>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000">
                <a:latin typeface="Montserrat Thin" pitchFamily="2" charset="0"/>
              </a:endParaRPr>
            </a:p>
          </p:txBody>
        </p:sp>
      </p:grpSp>
      <p:grpSp>
        <p:nvGrpSpPr>
          <p:cNvPr id="13" name="Group 10">
            <a:extLst>
              <a:ext uri="{FF2B5EF4-FFF2-40B4-BE49-F238E27FC236}">
                <a16:creationId xmlns:a16="http://schemas.microsoft.com/office/drawing/2014/main" id="{1F3712ED-8D40-363B-CEEC-976B65952DD0}"/>
              </a:ext>
            </a:extLst>
          </p:cNvPr>
          <p:cNvGrpSpPr/>
          <p:nvPr/>
        </p:nvGrpSpPr>
        <p:grpSpPr>
          <a:xfrm>
            <a:off x="3892479" y="3358161"/>
            <a:ext cx="1488705" cy="1488705"/>
            <a:chOff x="0" y="0"/>
            <a:chExt cx="812800" cy="812800"/>
          </a:xfrm>
        </p:grpSpPr>
        <p:sp>
          <p:nvSpPr>
            <p:cNvPr id="21" name="Freeform 11">
              <a:extLst>
                <a:ext uri="{FF2B5EF4-FFF2-40B4-BE49-F238E27FC236}">
                  <a16:creationId xmlns:a16="http://schemas.microsoft.com/office/drawing/2014/main" id="{C4806C13-F296-5954-5787-856744BFC94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alpha val="76000"/>
              </a:schemeClr>
            </a:solidFill>
          </p:spPr>
          <p:txBody>
            <a:bodyPr/>
            <a:lstStyle/>
            <a:p>
              <a:endParaRPr lang="en-GB" sz="1000">
                <a:latin typeface="Montserrat Thin" pitchFamily="2" charset="0"/>
              </a:endParaRPr>
            </a:p>
          </p:txBody>
        </p:sp>
        <p:sp>
          <p:nvSpPr>
            <p:cNvPr id="22" name="TextBox 12">
              <a:extLst>
                <a:ext uri="{FF2B5EF4-FFF2-40B4-BE49-F238E27FC236}">
                  <a16:creationId xmlns:a16="http://schemas.microsoft.com/office/drawing/2014/main" id="{C22DF1E1-0AE1-08CD-2D99-B4880F7CD9EC}"/>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000">
                <a:latin typeface="Montserrat Thin" pitchFamily="2" charset="0"/>
              </a:endParaRPr>
            </a:p>
          </p:txBody>
        </p:sp>
      </p:grpSp>
      <p:grpSp>
        <p:nvGrpSpPr>
          <p:cNvPr id="23" name="Group 13">
            <a:extLst>
              <a:ext uri="{FF2B5EF4-FFF2-40B4-BE49-F238E27FC236}">
                <a16:creationId xmlns:a16="http://schemas.microsoft.com/office/drawing/2014/main" id="{F1A1EAC7-C466-17B0-F8B4-644F35D23FE0}"/>
              </a:ext>
            </a:extLst>
          </p:cNvPr>
          <p:cNvGrpSpPr/>
          <p:nvPr/>
        </p:nvGrpSpPr>
        <p:grpSpPr>
          <a:xfrm>
            <a:off x="5685317" y="3358161"/>
            <a:ext cx="1488705" cy="1488705"/>
            <a:chOff x="0" y="0"/>
            <a:chExt cx="2977411" cy="2977411"/>
          </a:xfrm>
        </p:grpSpPr>
        <p:grpSp>
          <p:nvGrpSpPr>
            <p:cNvPr id="25" name="Group 14">
              <a:extLst>
                <a:ext uri="{FF2B5EF4-FFF2-40B4-BE49-F238E27FC236}">
                  <a16:creationId xmlns:a16="http://schemas.microsoft.com/office/drawing/2014/main" id="{3DADEE8E-8125-7C7F-65CD-6BD1BA6434A1}"/>
                </a:ext>
              </a:extLst>
            </p:cNvPr>
            <p:cNvGrpSpPr/>
            <p:nvPr/>
          </p:nvGrpSpPr>
          <p:grpSpPr>
            <a:xfrm>
              <a:off x="0" y="0"/>
              <a:ext cx="2977411" cy="2977411"/>
              <a:chOff x="0" y="0"/>
              <a:chExt cx="812800" cy="812800"/>
            </a:xfrm>
          </p:grpSpPr>
          <p:sp>
            <p:nvSpPr>
              <p:cNvPr id="28" name="Freeform 15">
                <a:extLst>
                  <a:ext uri="{FF2B5EF4-FFF2-40B4-BE49-F238E27FC236}">
                    <a16:creationId xmlns:a16="http://schemas.microsoft.com/office/drawing/2014/main" id="{11D89E33-6F7F-B666-F4CE-51B989D009F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alpha val="76000"/>
                </a:schemeClr>
              </a:solidFill>
            </p:spPr>
            <p:txBody>
              <a:bodyPr/>
              <a:lstStyle/>
              <a:p>
                <a:endParaRPr lang="en-GB" sz="1000">
                  <a:latin typeface="Montserrat Thin" pitchFamily="2" charset="0"/>
                </a:endParaRPr>
              </a:p>
            </p:txBody>
          </p:sp>
          <p:sp>
            <p:nvSpPr>
              <p:cNvPr id="31" name="TextBox 16">
                <a:extLst>
                  <a:ext uri="{FF2B5EF4-FFF2-40B4-BE49-F238E27FC236}">
                    <a16:creationId xmlns:a16="http://schemas.microsoft.com/office/drawing/2014/main" id="{904B251A-EFE3-98EF-F636-A52B0F8ED63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000">
                  <a:latin typeface="Montserrat Thin" pitchFamily="2" charset="0"/>
                </a:endParaRPr>
              </a:p>
            </p:txBody>
          </p:sp>
        </p:grpSp>
        <p:sp>
          <p:nvSpPr>
            <p:cNvPr id="26" name="Freeform 17">
              <a:extLst>
                <a:ext uri="{FF2B5EF4-FFF2-40B4-BE49-F238E27FC236}">
                  <a16:creationId xmlns:a16="http://schemas.microsoft.com/office/drawing/2014/main" id="{1FFEEDD7-116B-27CA-970C-DAC60115EECD}"/>
                </a:ext>
              </a:extLst>
            </p:cNvPr>
            <p:cNvSpPr/>
            <p:nvPr/>
          </p:nvSpPr>
          <p:spPr>
            <a:xfrm>
              <a:off x="709349" y="439244"/>
              <a:ext cx="1558713" cy="1112532"/>
            </a:xfrm>
            <a:custGeom>
              <a:avLst/>
              <a:gdLst/>
              <a:ahLst/>
              <a:cxnLst/>
              <a:rect l="l" t="t" r="r" b="b"/>
              <a:pathLst>
                <a:path w="1558713" h="1112532">
                  <a:moveTo>
                    <a:pt x="0" y="0"/>
                  </a:moveTo>
                  <a:lnTo>
                    <a:pt x="1558713" y="0"/>
                  </a:lnTo>
                  <a:lnTo>
                    <a:pt x="1558713" y="1112532"/>
                  </a:lnTo>
                  <a:lnTo>
                    <a:pt x="0" y="1112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000">
                <a:latin typeface="Montserrat Thin" pitchFamily="2" charset="0"/>
              </a:endParaRPr>
            </a:p>
          </p:txBody>
        </p:sp>
        <p:sp>
          <p:nvSpPr>
            <p:cNvPr id="27" name="TextBox 18">
              <a:extLst>
                <a:ext uri="{FF2B5EF4-FFF2-40B4-BE49-F238E27FC236}">
                  <a16:creationId xmlns:a16="http://schemas.microsoft.com/office/drawing/2014/main" id="{CB533413-7839-C247-B792-3E2C7D89AEBD}"/>
                </a:ext>
              </a:extLst>
            </p:cNvPr>
            <p:cNvSpPr txBox="1"/>
            <p:nvPr/>
          </p:nvSpPr>
          <p:spPr>
            <a:xfrm>
              <a:off x="709348" y="1580893"/>
              <a:ext cx="1700655" cy="787780"/>
            </a:xfrm>
            <a:prstGeom prst="rect">
              <a:avLst/>
            </a:prstGeom>
          </p:spPr>
          <p:txBody>
            <a:bodyPr wrap="square" lIns="0" tIns="0" rIns="0" bIns="0" rtlCol="0" anchor="t">
              <a:spAutoFit/>
            </a:bodyPr>
            <a:lstStyle/>
            <a:p>
              <a:pPr algn="ctr">
                <a:lnSpc>
                  <a:spcPts val="1493"/>
                </a:lnSpc>
                <a:spcBef>
                  <a:spcPct val="0"/>
                </a:spcBef>
              </a:pPr>
              <a:r>
                <a:rPr lang="en-US" sz="1000">
                  <a:solidFill>
                    <a:srgbClr val="FFFFFF"/>
                  </a:solidFill>
                  <a:latin typeface="Montserrat Thin" pitchFamily="2" charset="0"/>
                </a:rPr>
                <a:t>Language</a:t>
              </a:r>
            </a:p>
            <a:p>
              <a:pPr algn="ctr">
                <a:lnSpc>
                  <a:spcPts val="1680"/>
                </a:lnSpc>
                <a:spcBef>
                  <a:spcPct val="0"/>
                </a:spcBef>
              </a:pPr>
              <a:r>
                <a:rPr lang="en-US" sz="1000" b="1">
                  <a:solidFill>
                    <a:srgbClr val="FFFFFF"/>
                  </a:solidFill>
                  <a:latin typeface="Montserrat Thin" pitchFamily="2" charset="0"/>
                </a:rPr>
                <a:t>Java 17</a:t>
              </a:r>
            </a:p>
          </p:txBody>
        </p:sp>
      </p:grpSp>
      <p:grpSp>
        <p:nvGrpSpPr>
          <p:cNvPr id="32" name="Group 19">
            <a:extLst>
              <a:ext uri="{FF2B5EF4-FFF2-40B4-BE49-F238E27FC236}">
                <a16:creationId xmlns:a16="http://schemas.microsoft.com/office/drawing/2014/main" id="{C16A60A9-41FA-641E-AE29-72976949C53C}"/>
              </a:ext>
            </a:extLst>
          </p:cNvPr>
          <p:cNvGrpSpPr/>
          <p:nvPr/>
        </p:nvGrpSpPr>
        <p:grpSpPr>
          <a:xfrm>
            <a:off x="7478155" y="3358161"/>
            <a:ext cx="1488705" cy="1488705"/>
            <a:chOff x="0" y="0"/>
            <a:chExt cx="2977411" cy="2977411"/>
          </a:xfrm>
        </p:grpSpPr>
        <p:grpSp>
          <p:nvGrpSpPr>
            <p:cNvPr id="33" name="Group 20">
              <a:extLst>
                <a:ext uri="{FF2B5EF4-FFF2-40B4-BE49-F238E27FC236}">
                  <a16:creationId xmlns:a16="http://schemas.microsoft.com/office/drawing/2014/main" id="{9719A17F-4CE9-3A6E-2347-02DD2E39738B}"/>
                </a:ext>
              </a:extLst>
            </p:cNvPr>
            <p:cNvGrpSpPr/>
            <p:nvPr/>
          </p:nvGrpSpPr>
          <p:grpSpPr>
            <a:xfrm>
              <a:off x="0" y="0"/>
              <a:ext cx="2977411" cy="2977411"/>
              <a:chOff x="0" y="0"/>
              <a:chExt cx="812800" cy="812800"/>
            </a:xfrm>
          </p:grpSpPr>
          <p:sp>
            <p:nvSpPr>
              <p:cNvPr id="47" name="Freeform 21">
                <a:extLst>
                  <a:ext uri="{FF2B5EF4-FFF2-40B4-BE49-F238E27FC236}">
                    <a16:creationId xmlns:a16="http://schemas.microsoft.com/office/drawing/2014/main" id="{D3E155F5-4CEE-358B-9415-623DFC74814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alpha val="76000"/>
                </a:schemeClr>
              </a:solidFill>
            </p:spPr>
            <p:txBody>
              <a:bodyPr/>
              <a:lstStyle/>
              <a:p>
                <a:endParaRPr lang="en-GB" sz="1000">
                  <a:latin typeface="Montserrat Thin" pitchFamily="2" charset="0"/>
                </a:endParaRPr>
              </a:p>
            </p:txBody>
          </p:sp>
          <p:sp>
            <p:nvSpPr>
              <p:cNvPr id="48" name="TextBox 22">
                <a:extLst>
                  <a:ext uri="{FF2B5EF4-FFF2-40B4-BE49-F238E27FC236}">
                    <a16:creationId xmlns:a16="http://schemas.microsoft.com/office/drawing/2014/main" id="{EC9BBD0C-AC6C-0E84-D4D5-DFDCCB4F90C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000">
                  <a:latin typeface="Montserrat Thin" pitchFamily="2" charset="0"/>
                </a:endParaRPr>
              </a:p>
            </p:txBody>
          </p:sp>
        </p:grpSp>
        <p:sp>
          <p:nvSpPr>
            <p:cNvPr id="34" name="Freeform 23">
              <a:extLst>
                <a:ext uri="{FF2B5EF4-FFF2-40B4-BE49-F238E27FC236}">
                  <a16:creationId xmlns:a16="http://schemas.microsoft.com/office/drawing/2014/main" id="{FCB0F28A-2557-6B06-4E9A-95EC9D9CD0E8}"/>
                </a:ext>
              </a:extLst>
            </p:cNvPr>
            <p:cNvSpPr/>
            <p:nvPr/>
          </p:nvSpPr>
          <p:spPr>
            <a:xfrm>
              <a:off x="709349" y="439244"/>
              <a:ext cx="1558713" cy="1112532"/>
            </a:xfrm>
            <a:custGeom>
              <a:avLst/>
              <a:gdLst/>
              <a:ahLst/>
              <a:cxnLst/>
              <a:rect l="l" t="t" r="r" b="b"/>
              <a:pathLst>
                <a:path w="1558713" h="1112532">
                  <a:moveTo>
                    <a:pt x="0" y="0"/>
                  </a:moveTo>
                  <a:lnTo>
                    <a:pt x="1558713" y="0"/>
                  </a:lnTo>
                  <a:lnTo>
                    <a:pt x="1558713" y="1112532"/>
                  </a:lnTo>
                  <a:lnTo>
                    <a:pt x="0" y="1112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000">
                <a:latin typeface="Montserrat Thin" pitchFamily="2" charset="0"/>
              </a:endParaRPr>
            </a:p>
          </p:txBody>
        </p:sp>
        <p:sp>
          <p:nvSpPr>
            <p:cNvPr id="36" name="TextBox 24">
              <a:extLst>
                <a:ext uri="{FF2B5EF4-FFF2-40B4-BE49-F238E27FC236}">
                  <a16:creationId xmlns:a16="http://schemas.microsoft.com/office/drawing/2014/main" id="{338C936F-7566-0139-F8C1-2D3EA2A41467}"/>
                </a:ext>
              </a:extLst>
            </p:cNvPr>
            <p:cNvSpPr txBox="1"/>
            <p:nvPr/>
          </p:nvSpPr>
          <p:spPr>
            <a:xfrm>
              <a:off x="228634" y="1547025"/>
              <a:ext cx="2535701" cy="1172502"/>
            </a:xfrm>
            <a:prstGeom prst="rect">
              <a:avLst/>
            </a:prstGeom>
          </p:spPr>
          <p:txBody>
            <a:bodyPr lIns="0" tIns="0" rIns="0" bIns="0" rtlCol="0" anchor="t">
              <a:spAutoFit/>
            </a:bodyPr>
            <a:lstStyle/>
            <a:p>
              <a:pPr algn="ctr">
                <a:lnSpc>
                  <a:spcPts val="1493"/>
                </a:lnSpc>
                <a:spcBef>
                  <a:spcPct val="0"/>
                </a:spcBef>
              </a:pPr>
              <a:r>
                <a:rPr lang="en-US" sz="1000">
                  <a:solidFill>
                    <a:srgbClr val="FFFFFF"/>
                  </a:solidFill>
                  <a:latin typeface="Montserrat Thin" pitchFamily="2" charset="0"/>
                </a:rPr>
                <a:t>Backend framework</a:t>
              </a:r>
            </a:p>
            <a:p>
              <a:pPr algn="ctr">
                <a:lnSpc>
                  <a:spcPts val="1680"/>
                </a:lnSpc>
                <a:spcBef>
                  <a:spcPct val="0"/>
                </a:spcBef>
              </a:pPr>
              <a:r>
                <a:rPr lang="en-US" sz="1000" b="1">
                  <a:solidFill>
                    <a:srgbClr val="FFFFFF"/>
                  </a:solidFill>
                  <a:latin typeface="Montserrat Thin" pitchFamily="2" charset="0"/>
                </a:rPr>
                <a:t>Sprint Boot</a:t>
              </a:r>
            </a:p>
          </p:txBody>
        </p:sp>
      </p:grpSp>
      <p:grpSp>
        <p:nvGrpSpPr>
          <p:cNvPr id="49" name="Group 25">
            <a:extLst>
              <a:ext uri="{FF2B5EF4-FFF2-40B4-BE49-F238E27FC236}">
                <a16:creationId xmlns:a16="http://schemas.microsoft.com/office/drawing/2014/main" id="{136A25EB-CEAE-91CF-B992-5903D3D6D4E6}"/>
              </a:ext>
            </a:extLst>
          </p:cNvPr>
          <p:cNvGrpSpPr/>
          <p:nvPr/>
        </p:nvGrpSpPr>
        <p:grpSpPr>
          <a:xfrm>
            <a:off x="9270994" y="3358161"/>
            <a:ext cx="1488705" cy="1488705"/>
            <a:chOff x="0" y="0"/>
            <a:chExt cx="2977411" cy="2977411"/>
          </a:xfrm>
        </p:grpSpPr>
        <p:grpSp>
          <p:nvGrpSpPr>
            <p:cNvPr id="50" name="Group 26">
              <a:extLst>
                <a:ext uri="{FF2B5EF4-FFF2-40B4-BE49-F238E27FC236}">
                  <a16:creationId xmlns:a16="http://schemas.microsoft.com/office/drawing/2014/main" id="{7CF4F939-D507-6227-D444-65F3714DE89C}"/>
                </a:ext>
              </a:extLst>
            </p:cNvPr>
            <p:cNvGrpSpPr/>
            <p:nvPr/>
          </p:nvGrpSpPr>
          <p:grpSpPr>
            <a:xfrm>
              <a:off x="0" y="0"/>
              <a:ext cx="2977411" cy="2977411"/>
              <a:chOff x="0" y="0"/>
              <a:chExt cx="812800" cy="812800"/>
            </a:xfrm>
          </p:grpSpPr>
          <p:sp>
            <p:nvSpPr>
              <p:cNvPr id="53" name="Freeform 27">
                <a:extLst>
                  <a:ext uri="{FF2B5EF4-FFF2-40B4-BE49-F238E27FC236}">
                    <a16:creationId xmlns:a16="http://schemas.microsoft.com/office/drawing/2014/main" id="{A8BA86F8-8D3D-8FE1-F9F6-F53D51E0FDB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alpha val="76000"/>
                </a:schemeClr>
              </a:solidFill>
            </p:spPr>
            <p:txBody>
              <a:bodyPr/>
              <a:lstStyle/>
              <a:p>
                <a:endParaRPr lang="en-GB" sz="1000">
                  <a:latin typeface="Montserrat Thin" pitchFamily="2" charset="0"/>
                </a:endParaRPr>
              </a:p>
            </p:txBody>
          </p:sp>
          <p:sp>
            <p:nvSpPr>
              <p:cNvPr id="54" name="TextBox 28">
                <a:extLst>
                  <a:ext uri="{FF2B5EF4-FFF2-40B4-BE49-F238E27FC236}">
                    <a16:creationId xmlns:a16="http://schemas.microsoft.com/office/drawing/2014/main" id="{8A95B0BE-5390-EEB0-F800-5EDB8A64F8D1}"/>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000">
                  <a:latin typeface="Montserrat Thin" pitchFamily="2" charset="0"/>
                </a:endParaRPr>
              </a:p>
            </p:txBody>
          </p:sp>
        </p:grpSp>
        <p:sp>
          <p:nvSpPr>
            <p:cNvPr id="51" name="Freeform 29">
              <a:extLst>
                <a:ext uri="{FF2B5EF4-FFF2-40B4-BE49-F238E27FC236}">
                  <a16:creationId xmlns:a16="http://schemas.microsoft.com/office/drawing/2014/main" id="{11218E60-FB74-47ED-6DE6-9696626EDFA5}"/>
                </a:ext>
              </a:extLst>
            </p:cNvPr>
            <p:cNvSpPr/>
            <p:nvPr/>
          </p:nvSpPr>
          <p:spPr>
            <a:xfrm>
              <a:off x="709349" y="439244"/>
              <a:ext cx="1558713" cy="1112532"/>
            </a:xfrm>
            <a:custGeom>
              <a:avLst/>
              <a:gdLst/>
              <a:ahLst/>
              <a:cxnLst/>
              <a:rect l="l" t="t" r="r" b="b"/>
              <a:pathLst>
                <a:path w="1558713" h="1112532">
                  <a:moveTo>
                    <a:pt x="0" y="0"/>
                  </a:moveTo>
                  <a:lnTo>
                    <a:pt x="1558713" y="0"/>
                  </a:lnTo>
                  <a:lnTo>
                    <a:pt x="1558713" y="1112532"/>
                  </a:lnTo>
                  <a:lnTo>
                    <a:pt x="0" y="1112532"/>
                  </a:lnTo>
                  <a:lnTo>
                    <a:pt x="0" y="0"/>
                  </a:lnTo>
                  <a:close/>
                </a:path>
              </a:pathLst>
            </a:custGeom>
            <a:blipFill>
              <a:blip r:embed="rId2">
                <a:alphaModFix/>
                <a:extLst>
                  <a:ext uri="{96DAC541-7B7A-43D3-8B79-37D633B846F1}">
                    <asvg:svgBlip xmlns:asvg="http://schemas.microsoft.com/office/drawing/2016/SVG/main" r:embed="rId3"/>
                  </a:ext>
                </a:extLst>
              </a:blip>
              <a:stretch>
                <a:fillRect/>
              </a:stretch>
            </a:blipFill>
          </p:spPr>
          <p:txBody>
            <a:bodyPr/>
            <a:lstStyle/>
            <a:p>
              <a:endParaRPr lang="en-GB" sz="1000">
                <a:latin typeface="Montserrat Thin" pitchFamily="2" charset="0"/>
              </a:endParaRPr>
            </a:p>
          </p:txBody>
        </p:sp>
        <p:sp>
          <p:nvSpPr>
            <p:cNvPr id="52" name="TextBox 30">
              <a:extLst>
                <a:ext uri="{FF2B5EF4-FFF2-40B4-BE49-F238E27FC236}">
                  <a16:creationId xmlns:a16="http://schemas.microsoft.com/office/drawing/2014/main" id="{954B1D40-9E00-480F-6000-38801406DFD5}"/>
                </a:ext>
              </a:extLst>
            </p:cNvPr>
            <p:cNvSpPr txBox="1"/>
            <p:nvPr/>
          </p:nvSpPr>
          <p:spPr>
            <a:xfrm>
              <a:off x="220854" y="1556385"/>
              <a:ext cx="2535701" cy="1172502"/>
            </a:xfrm>
            <a:prstGeom prst="rect">
              <a:avLst/>
            </a:prstGeom>
          </p:spPr>
          <p:txBody>
            <a:bodyPr lIns="0" tIns="0" rIns="0" bIns="0" rtlCol="0" anchor="t">
              <a:spAutoFit/>
            </a:bodyPr>
            <a:lstStyle/>
            <a:p>
              <a:pPr algn="ctr">
                <a:lnSpc>
                  <a:spcPts val="1493"/>
                </a:lnSpc>
                <a:spcBef>
                  <a:spcPct val="0"/>
                </a:spcBef>
              </a:pPr>
              <a:r>
                <a:rPr lang="en-US" sz="1000">
                  <a:solidFill>
                    <a:srgbClr val="FFFFFF"/>
                  </a:solidFill>
                  <a:latin typeface="Montserrat Thin" pitchFamily="2" charset="0"/>
                </a:rPr>
                <a:t>Frontend framework</a:t>
              </a:r>
            </a:p>
            <a:p>
              <a:pPr algn="ctr">
                <a:lnSpc>
                  <a:spcPts val="1680"/>
                </a:lnSpc>
                <a:spcBef>
                  <a:spcPct val="0"/>
                </a:spcBef>
              </a:pPr>
              <a:r>
                <a:rPr lang="en-US" sz="1000" b="1">
                  <a:solidFill>
                    <a:srgbClr val="FFFFFF"/>
                  </a:solidFill>
                  <a:latin typeface="Montserrat Thin" pitchFamily="2" charset="0"/>
                </a:rPr>
                <a:t>Angular</a:t>
              </a:r>
            </a:p>
          </p:txBody>
        </p:sp>
      </p:grpSp>
      <p:grpSp>
        <p:nvGrpSpPr>
          <p:cNvPr id="55" name="Group 33">
            <a:extLst>
              <a:ext uri="{FF2B5EF4-FFF2-40B4-BE49-F238E27FC236}">
                <a16:creationId xmlns:a16="http://schemas.microsoft.com/office/drawing/2014/main" id="{34525CA0-07FC-2737-41C5-AB74DF0E771A}"/>
              </a:ext>
            </a:extLst>
          </p:cNvPr>
          <p:cNvGrpSpPr/>
          <p:nvPr/>
        </p:nvGrpSpPr>
        <p:grpSpPr>
          <a:xfrm>
            <a:off x="574821" y="3585636"/>
            <a:ext cx="1023638" cy="1048253"/>
            <a:chOff x="-114966" y="0"/>
            <a:chExt cx="2047275" cy="2096508"/>
          </a:xfrm>
        </p:grpSpPr>
        <p:sp>
          <p:nvSpPr>
            <p:cNvPr id="56" name="Freeform 34">
              <a:extLst>
                <a:ext uri="{FF2B5EF4-FFF2-40B4-BE49-F238E27FC236}">
                  <a16:creationId xmlns:a16="http://schemas.microsoft.com/office/drawing/2014/main" id="{3ECB71AD-D9A1-7089-7A7C-B690A7044838}"/>
                </a:ext>
              </a:extLst>
            </p:cNvPr>
            <p:cNvSpPr/>
            <p:nvPr/>
          </p:nvSpPr>
          <p:spPr>
            <a:xfrm>
              <a:off x="399083" y="0"/>
              <a:ext cx="877239" cy="1161906"/>
            </a:xfrm>
            <a:custGeom>
              <a:avLst/>
              <a:gdLst/>
              <a:ahLst/>
              <a:cxnLst/>
              <a:rect l="l" t="t" r="r" b="b"/>
              <a:pathLst>
                <a:path w="877239" h="1161906">
                  <a:moveTo>
                    <a:pt x="0" y="0"/>
                  </a:moveTo>
                  <a:lnTo>
                    <a:pt x="877239" y="0"/>
                  </a:lnTo>
                  <a:lnTo>
                    <a:pt x="877239" y="1161906"/>
                  </a:lnTo>
                  <a:lnTo>
                    <a:pt x="0" y="116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000">
                <a:latin typeface="Montserrat Thin" pitchFamily="2" charset="0"/>
              </a:endParaRPr>
            </a:p>
          </p:txBody>
        </p:sp>
        <p:sp>
          <p:nvSpPr>
            <p:cNvPr id="57" name="TextBox 35">
              <a:extLst>
                <a:ext uri="{FF2B5EF4-FFF2-40B4-BE49-F238E27FC236}">
                  <a16:creationId xmlns:a16="http://schemas.microsoft.com/office/drawing/2014/main" id="{5DD141AD-3D64-CD0A-FAC4-626BF3D009E8}"/>
                </a:ext>
              </a:extLst>
            </p:cNvPr>
            <p:cNvSpPr txBox="1"/>
            <p:nvPr/>
          </p:nvSpPr>
          <p:spPr>
            <a:xfrm>
              <a:off x="-114966" y="1308727"/>
              <a:ext cx="2047275" cy="787781"/>
            </a:xfrm>
            <a:prstGeom prst="rect">
              <a:avLst/>
            </a:prstGeom>
          </p:spPr>
          <p:txBody>
            <a:bodyPr wrap="square" lIns="0" tIns="0" rIns="0" bIns="0" rtlCol="0" anchor="t">
              <a:spAutoFit/>
            </a:bodyPr>
            <a:lstStyle/>
            <a:p>
              <a:pPr algn="ctr">
                <a:lnSpc>
                  <a:spcPts val="1493"/>
                </a:lnSpc>
                <a:spcBef>
                  <a:spcPct val="0"/>
                </a:spcBef>
              </a:pPr>
              <a:r>
                <a:rPr lang="en-US" sz="1000">
                  <a:solidFill>
                    <a:srgbClr val="FFFFFF"/>
                  </a:solidFill>
                  <a:latin typeface="Montserrat Thin" pitchFamily="2" charset="0"/>
                </a:rPr>
                <a:t>Database</a:t>
              </a:r>
            </a:p>
            <a:p>
              <a:pPr algn="ctr">
                <a:lnSpc>
                  <a:spcPts val="1680"/>
                </a:lnSpc>
                <a:spcBef>
                  <a:spcPct val="0"/>
                </a:spcBef>
              </a:pPr>
              <a:r>
                <a:rPr lang="en-US" sz="1000" b="1">
                  <a:solidFill>
                    <a:srgbClr val="FFFFFF"/>
                  </a:solidFill>
                  <a:latin typeface="Montserrat Thin" pitchFamily="2" charset="0"/>
                </a:rPr>
                <a:t>PostgreSQL</a:t>
              </a:r>
            </a:p>
          </p:txBody>
        </p:sp>
      </p:grpSp>
      <p:grpSp>
        <p:nvGrpSpPr>
          <p:cNvPr id="58" name="Group 36">
            <a:extLst>
              <a:ext uri="{FF2B5EF4-FFF2-40B4-BE49-F238E27FC236}">
                <a16:creationId xmlns:a16="http://schemas.microsoft.com/office/drawing/2014/main" id="{5E2968A9-08EF-F9A7-D0C0-2E4E2ECF93D7}"/>
              </a:ext>
            </a:extLst>
          </p:cNvPr>
          <p:cNvGrpSpPr/>
          <p:nvPr/>
        </p:nvGrpSpPr>
        <p:grpSpPr>
          <a:xfrm>
            <a:off x="2287372" y="3585636"/>
            <a:ext cx="1100739" cy="1059356"/>
            <a:chOff x="-108836" y="0"/>
            <a:chExt cx="2201479" cy="2118714"/>
          </a:xfrm>
        </p:grpSpPr>
        <p:sp>
          <p:nvSpPr>
            <p:cNvPr id="59" name="Freeform 37">
              <a:extLst>
                <a:ext uri="{FF2B5EF4-FFF2-40B4-BE49-F238E27FC236}">
                  <a16:creationId xmlns:a16="http://schemas.microsoft.com/office/drawing/2014/main" id="{07918712-75BF-FC1B-62E7-EB622EFE3E73}"/>
                </a:ext>
              </a:extLst>
            </p:cNvPr>
            <p:cNvSpPr/>
            <p:nvPr/>
          </p:nvSpPr>
          <p:spPr>
            <a:xfrm>
              <a:off x="413627" y="0"/>
              <a:ext cx="1156559" cy="1206319"/>
            </a:xfrm>
            <a:custGeom>
              <a:avLst/>
              <a:gdLst/>
              <a:ahLst/>
              <a:cxnLst/>
              <a:rect l="l" t="t" r="r" b="b"/>
              <a:pathLst>
                <a:path w="1156559" h="1206319">
                  <a:moveTo>
                    <a:pt x="0" y="0"/>
                  </a:moveTo>
                  <a:lnTo>
                    <a:pt x="1156559" y="0"/>
                  </a:lnTo>
                  <a:lnTo>
                    <a:pt x="1156559" y="1206319"/>
                  </a:lnTo>
                  <a:lnTo>
                    <a:pt x="0" y="1206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000">
                <a:latin typeface="Montserrat Thin" pitchFamily="2" charset="0"/>
              </a:endParaRPr>
            </a:p>
          </p:txBody>
        </p:sp>
        <p:sp>
          <p:nvSpPr>
            <p:cNvPr id="60" name="TextBox 38">
              <a:extLst>
                <a:ext uri="{FF2B5EF4-FFF2-40B4-BE49-F238E27FC236}">
                  <a16:creationId xmlns:a16="http://schemas.microsoft.com/office/drawing/2014/main" id="{860104F2-79A1-2822-9E9E-5B9B7563FE4A}"/>
                </a:ext>
              </a:extLst>
            </p:cNvPr>
            <p:cNvSpPr txBox="1"/>
            <p:nvPr/>
          </p:nvSpPr>
          <p:spPr>
            <a:xfrm>
              <a:off x="-108836" y="1330933"/>
              <a:ext cx="2201479" cy="787781"/>
            </a:xfrm>
            <a:prstGeom prst="rect">
              <a:avLst/>
            </a:prstGeom>
          </p:spPr>
          <p:txBody>
            <a:bodyPr wrap="square" lIns="0" tIns="0" rIns="0" bIns="0" rtlCol="0" anchor="t">
              <a:spAutoFit/>
            </a:bodyPr>
            <a:lstStyle/>
            <a:p>
              <a:pPr algn="ctr">
                <a:lnSpc>
                  <a:spcPts val="1493"/>
                </a:lnSpc>
                <a:spcBef>
                  <a:spcPct val="0"/>
                </a:spcBef>
              </a:pPr>
              <a:r>
                <a:rPr lang="en-US" sz="1000">
                  <a:solidFill>
                    <a:srgbClr val="FFFFFF"/>
                  </a:solidFill>
                  <a:latin typeface="Montserrat Thin" pitchFamily="2" charset="0"/>
                </a:rPr>
                <a:t>Big data</a:t>
              </a:r>
            </a:p>
            <a:p>
              <a:pPr algn="ctr">
                <a:lnSpc>
                  <a:spcPts val="1680"/>
                </a:lnSpc>
                <a:spcBef>
                  <a:spcPct val="0"/>
                </a:spcBef>
              </a:pPr>
              <a:r>
                <a:rPr lang="en-US" sz="1000" b="1">
                  <a:solidFill>
                    <a:srgbClr val="FFFFFF"/>
                  </a:solidFill>
                  <a:latin typeface="Montserrat Thin" pitchFamily="2" charset="0"/>
                </a:rPr>
                <a:t>Elasticsearch</a:t>
              </a:r>
            </a:p>
          </p:txBody>
        </p:sp>
      </p:grpSp>
      <p:grpSp>
        <p:nvGrpSpPr>
          <p:cNvPr id="61" name="Group 39">
            <a:extLst>
              <a:ext uri="{FF2B5EF4-FFF2-40B4-BE49-F238E27FC236}">
                <a16:creationId xmlns:a16="http://schemas.microsoft.com/office/drawing/2014/main" id="{107AA272-1F32-9B47-E7D5-624A42CE8A9B}"/>
              </a:ext>
            </a:extLst>
          </p:cNvPr>
          <p:cNvGrpSpPr/>
          <p:nvPr/>
        </p:nvGrpSpPr>
        <p:grpSpPr>
          <a:xfrm>
            <a:off x="4052003" y="3579733"/>
            <a:ext cx="1209572" cy="1025695"/>
            <a:chOff x="7884" y="0"/>
            <a:chExt cx="2419144" cy="2051390"/>
          </a:xfrm>
        </p:grpSpPr>
        <p:sp>
          <p:nvSpPr>
            <p:cNvPr id="62" name="Freeform 40">
              <a:extLst>
                <a:ext uri="{FF2B5EF4-FFF2-40B4-BE49-F238E27FC236}">
                  <a16:creationId xmlns:a16="http://schemas.microsoft.com/office/drawing/2014/main" id="{3D6CED56-03C8-2C4E-25C4-FAC57C8440E4}"/>
                </a:ext>
              </a:extLst>
            </p:cNvPr>
            <p:cNvSpPr/>
            <p:nvPr/>
          </p:nvSpPr>
          <p:spPr>
            <a:xfrm>
              <a:off x="529818" y="0"/>
              <a:ext cx="1265048" cy="1253548"/>
            </a:xfrm>
            <a:custGeom>
              <a:avLst/>
              <a:gdLst/>
              <a:ahLst/>
              <a:cxnLst/>
              <a:rect l="l" t="t" r="r" b="b"/>
              <a:pathLst>
                <a:path w="1265048" h="1253548">
                  <a:moveTo>
                    <a:pt x="0" y="0"/>
                  </a:moveTo>
                  <a:lnTo>
                    <a:pt x="1265048" y="0"/>
                  </a:lnTo>
                  <a:lnTo>
                    <a:pt x="1265048" y="1253548"/>
                  </a:lnTo>
                  <a:lnTo>
                    <a:pt x="0" y="12535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000">
                <a:latin typeface="Montserrat Thin" pitchFamily="2" charset="0"/>
              </a:endParaRPr>
            </a:p>
          </p:txBody>
        </p:sp>
        <p:sp>
          <p:nvSpPr>
            <p:cNvPr id="63" name="TextBox 41">
              <a:extLst>
                <a:ext uri="{FF2B5EF4-FFF2-40B4-BE49-F238E27FC236}">
                  <a16:creationId xmlns:a16="http://schemas.microsoft.com/office/drawing/2014/main" id="{282066D0-20DD-348E-CB60-F9CAB91283B8}"/>
                </a:ext>
              </a:extLst>
            </p:cNvPr>
            <p:cNvSpPr txBox="1"/>
            <p:nvPr/>
          </p:nvSpPr>
          <p:spPr>
            <a:xfrm>
              <a:off x="7884" y="1276306"/>
              <a:ext cx="2419144" cy="775084"/>
            </a:xfrm>
            <a:prstGeom prst="rect">
              <a:avLst/>
            </a:prstGeom>
          </p:spPr>
          <p:txBody>
            <a:bodyPr wrap="square" lIns="0" tIns="0" rIns="0" bIns="0" rtlCol="0" anchor="t">
              <a:spAutoFit/>
            </a:bodyPr>
            <a:lstStyle/>
            <a:p>
              <a:pPr algn="ctr">
                <a:lnSpc>
                  <a:spcPts val="1493"/>
                </a:lnSpc>
                <a:spcBef>
                  <a:spcPct val="0"/>
                </a:spcBef>
              </a:pPr>
              <a:r>
                <a:rPr lang="en-US" sz="1000">
                  <a:solidFill>
                    <a:srgbClr val="FFFFFF"/>
                  </a:solidFill>
                  <a:latin typeface="Montserrat Thin" pitchFamily="2" charset="0"/>
                </a:rPr>
                <a:t>Big data analytics</a:t>
              </a:r>
            </a:p>
            <a:p>
              <a:pPr algn="ctr">
                <a:lnSpc>
                  <a:spcPts val="1680"/>
                </a:lnSpc>
                <a:spcBef>
                  <a:spcPct val="0"/>
                </a:spcBef>
              </a:pPr>
              <a:r>
                <a:rPr lang="en-US" sz="1000" b="1">
                  <a:solidFill>
                    <a:srgbClr val="FFFFFF"/>
                  </a:solidFill>
                  <a:latin typeface="Montserrat Thin" pitchFamily="2" charset="0"/>
                </a:rPr>
                <a:t>Kibana</a:t>
              </a:r>
            </a:p>
          </p:txBody>
        </p:sp>
      </p:grpSp>
      <p:sp>
        <p:nvSpPr>
          <p:cNvPr id="5120" name="Content Placeholder 42">
            <a:extLst>
              <a:ext uri="{FF2B5EF4-FFF2-40B4-BE49-F238E27FC236}">
                <a16:creationId xmlns:a16="http://schemas.microsoft.com/office/drawing/2014/main" id="{D2F1A1DE-165E-8CE5-04F8-F6F3F063F287}"/>
              </a:ext>
            </a:extLst>
          </p:cNvPr>
          <p:cNvSpPr>
            <a:spLocks noGrp="1"/>
          </p:cNvSpPr>
          <p:nvPr>
            <p:ph sz="half" idx="1"/>
          </p:nvPr>
        </p:nvSpPr>
        <p:spPr>
          <a:xfrm>
            <a:off x="281244" y="2272378"/>
            <a:ext cx="7167204" cy="4351338"/>
          </a:xfrm>
        </p:spPr>
        <p:txBody>
          <a:bodyPr>
            <a:normAutofit/>
          </a:bodyPr>
          <a:lstStyle/>
          <a:p>
            <a:pPr marL="0" indent="0">
              <a:buNone/>
            </a:pPr>
            <a:r>
              <a:rPr lang="en-US" sz="1400"/>
              <a:t>Device Entitlement Server relies on state-of-the-art technology to ensure that it is continuously up-to-date, innovative and have robust capabilities.</a:t>
            </a:r>
          </a:p>
        </p:txBody>
      </p:sp>
      <p:sp>
        <p:nvSpPr>
          <p:cNvPr id="2" name="Date Placeholder 2">
            <a:extLst>
              <a:ext uri="{FF2B5EF4-FFF2-40B4-BE49-F238E27FC236}">
                <a16:creationId xmlns:a16="http://schemas.microsoft.com/office/drawing/2014/main" id="{83A645AB-85BF-5296-04B3-2471848DC192}"/>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3" name="Date Placeholder 2">
            <a:extLst>
              <a:ext uri="{FF2B5EF4-FFF2-40B4-BE49-F238E27FC236}">
                <a16:creationId xmlns:a16="http://schemas.microsoft.com/office/drawing/2014/main" id="{D9CA968A-2956-2475-4AF9-87053C802DCE}"/>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8" name="Footer Placeholder 3">
            <a:extLst>
              <a:ext uri="{FF2B5EF4-FFF2-40B4-BE49-F238E27FC236}">
                <a16:creationId xmlns:a16="http://schemas.microsoft.com/office/drawing/2014/main" id="{8B88E25E-E122-4FF1-C335-B08C3409DAA5}"/>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1" name="Slide Number Placeholder 4">
            <a:extLst>
              <a:ext uri="{FF2B5EF4-FFF2-40B4-BE49-F238E27FC236}">
                <a16:creationId xmlns:a16="http://schemas.microsoft.com/office/drawing/2014/main" id="{60D0C437-4F43-D865-D2EB-D7235D633CED}"/>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17</a:t>
            </a:fld>
            <a:endParaRPr lang="en-ZA"/>
          </a:p>
        </p:txBody>
      </p:sp>
    </p:spTree>
    <p:extLst>
      <p:ext uri="{BB962C8B-B14F-4D97-AF65-F5344CB8AC3E}">
        <p14:creationId xmlns:p14="http://schemas.microsoft.com/office/powerpoint/2010/main" val="2685406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11">
            <a:extLst>
              <a:ext uri="{FF2B5EF4-FFF2-40B4-BE49-F238E27FC236}">
                <a16:creationId xmlns:a16="http://schemas.microsoft.com/office/drawing/2014/main" id="{55D7CE46-3472-688D-DC8D-7909A3EB5032}"/>
              </a:ext>
            </a:extLst>
          </p:cNvPr>
          <p:cNvSpPr>
            <a:spLocks/>
          </p:cNvSpPr>
          <p:nvPr/>
        </p:nvSpPr>
        <p:spPr>
          <a:xfrm>
            <a:off x="-110569" y="1832592"/>
            <a:ext cx="11776789" cy="4201063"/>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sz="1200">
              <a:latin typeface="Montserrat Thin" pitchFamily="2" charset="0"/>
            </a:endParaRP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Technical Overview</a:t>
            </a:r>
          </a:p>
        </p:txBody>
      </p:sp>
      <p:sp>
        <p:nvSpPr>
          <p:cNvPr id="2" name="Rectangle: Rounded Corners 1">
            <a:extLst>
              <a:ext uri="{FF2B5EF4-FFF2-40B4-BE49-F238E27FC236}">
                <a16:creationId xmlns:a16="http://schemas.microsoft.com/office/drawing/2014/main" id="{B1C8B32B-5AF5-0123-B993-20B4E78B23A7}"/>
              </a:ext>
            </a:extLst>
          </p:cNvPr>
          <p:cNvSpPr/>
          <p:nvPr/>
        </p:nvSpPr>
        <p:spPr>
          <a:xfrm>
            <a:off x="738682" y="1946370"/>
            <a:ext cx="1549400" cy="7874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D3EFD468-F07C-5D23-76D5-906721FBE51C}"/>
              </a:ext>
            </a:extLst>
          </p:cNvPr>
          <p:cNvSpPr/>
          <p:nvPr/>
        </p:nvSpPr>
        <p:spPr>
          <a:xfrm>
            <a:off x="736823" y="3635544"/>
            <a:ext cx="1549400" cy="7874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3FE3FB-2CC6-19DA-AE52-5139162494B0}"/>
              </a:ext>
            </a:extLst>
          </p:cNvPr>
          <p:cNvSpPr/>
          <p:nvPr/>
        </p:nvSpPr>
        <p:spPr>
          <a:xfrm>
            <a:off x="736823" y="4485188"/>
            <a:ext cx="1549400" cy="7874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apple-logo-transparent - Alchemy Immersive">
            <a:extLst>
              <a:ext uri="{FF2B5EF4-FFF2-40B4-BE49-F238E27FC236}">
                <a16:creationId xmlns:a16="http://schemas.microsoft.com/office/drawing/2014/main" id="{DE6AB62C-CED5-CF5B-5636-48E33A4C3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823" y="2021805"/>
            <a:ext cx="637119" cy="6365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amsung-1-logo-png-transparent – Cloud Telecom Services">
            <a:extLst>
              <a:ext uri="{FF2B5EF4-FFF2-40B4-BE49-F238E27FC236}">
                <a16:creationId xmlns:a16="http://schemas.microsoft.com/office/drawing/2014/main" id="{CBCC7244-E02F-33C6-F622-38C101158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959" b="40808"/>
          <a:stretch/>
        </p:blipFill>
        <p:spPr bwMode="auto">
          <a:xfrm>
            <a:off x="885636" y="3889916"/>
            <a:ext cx="1262182" cy="26799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Embedded Operating Systems | UI OS | Crank AMETEK">
            <a:extLst>
              <a:ext uri="{FF2B5EF4-FFF2-40B4-BE49-F238E27FC236}">
                <a16:creationId xmlns:a16="http://schemas.microsoft.com/office/drawing/2014/main" id="{DAA98A7D-5D83-035C-0D07-E0B8FB8041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93" t="10761" r="7648" b="11561"/>
          <a:stretch/>
        </p:blipFill>
        <p:spPr bwMode="auto">
          <a:xfrm>
            <a:off x="795677" y="4685043"/>
            <a:ext cx="1371600" cy="39715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25">
            <a:extLst>
              <a:ext uri="{FF2B5EF4-FFF2-40B4-BE49-F238E27FC236}">
                <a16:creationId xmlns:a16="http://schemas.microsoft.com/office/drawing/2014/main" id="{A75B9A58-C786-57A9-0E1C-1A5A49FB7AEA}"/>
              </a:ext>
            </a:extLst>
          </p:cNvPr>
          <p:cNvSpPr/>
          <p:nvPr/>
        </p:nvSpPr>
        <p:spPr>
          <a:xfrm>
            <a:off x="4969513" y="3301840"/>
            <a:ext cx="1907085" cy="514398"/>
          </a:xfrm>
          <a:custGeom>
            <a:avLst/>
            <a:gdLst/>
            <a:ahLst/>
            <a:cxnLst/>
            <a:rect l="l" t="t" r="r" b="b"/>
            <a:pathLst>
              <a:path w="532575" h="167622">
                <a:moveTo>
                  <a:pt x="0" y="0"/>
                </a:moveTo>
                <a:lnTo>
                  <a:pt x="532575" y="0"/>
                </a:lnTo>
                <a:lnTo>
                  <a:pt x="532575" y="167622"/>
                </a:lnTo>
                <a:lnTo>
                  <a:pt x="0" y="167622"/>
                </a:lnTo>
                <a:close/>
              </a:path>
            </a:pathLst>
          </a:custGeom>
          <a:solidFill>
            <a:schemeClr val="bg2"/>
          </a:solidFill>
        </p:spPr>
        <p:txBody>
          <a:bodyPr/>
          <a:lstStyle/>
          <a:p>
            <a:endParaRPr lang="en-GB" sz="1200">
              <a:latin typeface="Montserrat" panose="00000500000000000000" pitchFamily="2" charset="0"/>
            </a:endParaRPr>
          </a:p>
        </p:txBody>
      </p:sp>
      <p:sp>
        <p:nvSpPr>
          <p:cNvPr id="14" name="Freeform 11">
            <a:extLst>
              <a:ext uri="{FF2B5EF4-FFF2-40B4-BE49-F238E27FC236}">
                <a16:creationId xmlns:a16="http://schemas.microsoft.com/office/drawing/2014/main" id="{D3EB1D2F-6221-63AA-E446-59D12AA6C851}"/>
              </a:ext>
            </a:extLst>
          </p:cNvPr>
          <p:cNvSpPr/>
          <p:nvPr/>
        </p:nvSpPr>
        <p:spPr>
          <a:xfrm>
            <a:off x="4969513" y="2190751"/>
            <a:ext cx="1907085" cy="2862125"/>
          </a:xfrm>
          <a:prstGeom prst="roundRect">
            <a:avLst/>
          </a:prstGeom>
          <a:solidFill>
            <a:schemeClr val="tx1">
              <a:alpha val="25000"/>
            </a:schemeClr>
          </a:solidFill>
          <a:ln>
            <a:solidFill>
              <a:schemeClr val="bg2"/>
            </a:solidFill>
          </a:ln>
        </p:spPr>
        <p:txBody>
          <a:bodyPr/>
          <a:lstStyle/>
          <a:p>
            <a:pPr marL="0" lvl="1" algn="ctr">
              <a:lnSpc>
                <a:spcPts val="1680"/>
              </a:lnSpc>
            </a:pPr>
            <a:endParaRPr lang="en-US" sz="1000" b="1">
              <a:solidFill>
                <a:schemeClr val="accent1"/>
              </a:solidFill>
              <a:latin typeface="Montserrat Thin" pitchFamily="2" charset="0"/>
            </a:endParaRPr>
          </a:p>
          <a:p>
            <a:pPr marL="0" lvl="1" algn="ctr">
              <a:lnSpc>
                <a:spcPts val="1680"/>
              </a:lnSpc>
            </a:pPr>
            <a:endParaRPr lang="en-US" sz="1000" b="1">
              <a:solidFill>
                <a:schemeClr val="accent1"/>
              </a:solidFill>
              <a:latin typeface="Montserrat Thin" pitchFamily="2" charset="0"/>
            </a:endParaRPr>
          </a:p>
          <a:p>
            <a:pPr marL="0" lvl="1" algn="ctr"/>
            <a:endParaRPr lang="en-US" sz="1200" b="1">
              <a:solidFill>
                <a:schemeClr val="accent1"/>
              </a:solidFill>
              <a:latin typeface="Montserrat Thin" pitchFamily="2" charset="0"/>
            </a:endParaRPr>
          </a:p>
          <a:p>
            <a:pPr marL="86365" lvl="1" algn="ctr"/>
            <a:r>
              <a:rPr lang="en-US" sz="1200">
                <a:solidFill>
                  <a:srgbClr val="FFFFFF"/>
                </a:solidFill>
                <a:latin typeface="Montserrat Thin" pitchFamily="2" charset="0"/>
              </a:rPr>
              <a:t>Cloud</a:t>
            </a:r>
          </a:p>
          <a:p>
            <a:pPr marL="0" lvl="1" algn="ctr"/>
            <a:endParaRPr lang="en-US" sz="1200" b="1">
              <a:solidFill>
                <a:schemeClr val="accent1"/>
              </a:solidFill>
              <a:latin typeface="Montserrat Thin" pitchFamily="2" charset="0"/>
            </a:endParaRPr>
          </a:p>
          <a:p>
            <a:pPr marL="0" lvl="1" algn="ctr">
              <a:lnSpc>
                <a:spcPct val="150000"/>
              </a:lnSpc>
            </a:pPr>
            <a:r>
              <a:rPr lang="en-US" sz="1200" b="1">
                <a:latin typeface="Montserrat Thin" pitchFamily="2" charset="0"/>
              </a:rPr>
              <a:t>DES</a:t>
            </a:r>
          </a:p>
          <a:p>
            <a:pPr marL="0" lvl="1" algn="ctr"/>
            <a:r>
              <a:rPr lang="en-US" sz="1200" b="1">
                <a:latin typeface="Montserrat Thin" pitchFamily="2" charset="0"/>
              </a:rPr>
              <a:t>Entitlement Server</a:t>
            </a:r>
          </a:p>
          <a:p>
            <a:pPr marL="86365" lvl="1" algn="ctr">
              <a:lnSpc>
                <a:spcPct val="150000"/>
              </a:lnSpc>
            </a:pPr>
            <a:endParaRPr lang="en-US" sz="1200">
              <a:solidFill>
                <a:srgbClr val="FFFFFF"/>
              </a:solidFill>
              <a:latin typeface="Montserrat Thin" pitchFamily="2" charset="0"/>
            </a:endParaRPr>
          </a:p>
          <a:p>
            <a:pPr marL="86365" lvl="1" algn="ctr"/>
            <a:endParaRPr lang="en-US" sz="1200">
              <a:solidFill>
                <a:srgbClr val="FFFFFF"/>
              </a:solidFill>
              <a:latin typeface="Montserrat Thin" pitchFamily="2" charset="0"/>
            </a:endParaRPr>
          </a:p>
          <a:p>
            <a:pPr marL="86365" lvl="1" algn="ctr"/>
            <a:endParaRPr lang="en-US" sz="1200">
              <a:solidFill>
                <a:srgbClr val="FFFFFF"/>
              </a:solidFill>
              <a:latin typeface="Montserrat Thin" pitchFamily="2" charset="0"/>
            </a:endParaRPr>
          </a:p>
          <a:p>
            <a:pPr marL="86365" lvl="1" algn="ctr"/>
            <a:endParaRPr lang="en-US" sz="1200">
              <a:solidFill>
                <a:srgbClr val="FFFFFF"/>
              </a:solidFill>
              <a:latin typeface="Montserrat Thin" pitchFamily="2" charset="0"/>
            </a:endParaRPr>
          </a:p>
          <a:p>
            <a:pPr marL="86365" lvl="1" algn="ctr"/>
            <a:endParaRPr lang="en-US" sz="1200">
              <a:solidFill>
                <a:srgbClr val="FFFFFF"/>
              </a:solidFill>
              <a:latin typeface="Montserrat Thin" pitchFamily="2" charset="0"/>
            </a:endParaRPr>
          </a:p>
          <a:p>
            <a:pPr marL="86365" lvl="1" algn="ctr"/>
            <a:r>
              <a:rPr lang="en-US" sz="1200">
                <a:solidFill>
                  <a:schemeClr val="bg1"/>
                </a:solidFill>
                <a:latin typeface="Montserrat Thin" pitchFamily="2" charset="0"/>
              </a:rPr>
              <a:t>On-Premise</a:t>
            </a:r>
          </a:p>
          <a:p>
            <a:endParaRPr lang="en-GB">
              <a:latin typeface="Montserrat Thin" pitchFamily="2" charset="0"/>
            </a:endParaRPr>
          </a:p>
        </p:txBody>
      </p:sp>
      <p:pic>
        <p:nvPicPr>
          <p:cNvPr id="16" name="Graphic 15" descr="Server outline">
            <a:extLst>
              <a:ext uri="{FF2B5EF4-FFF2-40B4-BE49-F238E27FC236}">
                <a16:creationId xmlns:a16="http://schemas.microsoft.com/office/drawing/2014/main" id="{9BF700B9-81B9-076A-7EBD-287535B1E5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6404" y="3885452"/>
            <a:ext cx="846459" cy="809401"/>
          </a:xfrm>
          <a:prstGeom prst="rect">
            <a:avLst/>
          </a:prstGeom>
        </p:spPr>
      </p:pic>
      <p:pic>
        <p:nvPicPr>
          <p:cNvPr id="17" name="Graphic 16" descr="Cloud outline">
            <a:extLst>
              <a:ext uri="{FF2B5EF4-FFF2-40B4-BE49-F238E27FC236}">
                <a16:creationId xmlns:a16="http://schemas.microsoft.com/office/drawing/2014/main" id="{8D8369BE-C6BB-6AF7-E842-D2D012D5AE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7735" y="2200841"/>
            <a:ext cx="853052" cy="815706"/>
          </a:xfrm>
          <a:prstGeom prst="rect">
            <a:avLst/>
          </a:prstGeom>
        </p:spPr>
      </p:pic>
      <p:sp>
        <p:nvSpPr>
          <p:cNvPr id="24" name="Rectangle: Rounded Corners 23">
            <a:extLst>
              <a:ext uri="{FF2B5EF4-FFF2-40B4-BE49-F238E27FC236}">
                <a16:creationId xmlns:a16="http://schemas.microsoft.com/office/drawing/2014/main" id="{69B759FC-745F-29B8-7E76-A7802D75F4B3}"/>
              </a:ext>
            </a:extLst>
          </p:cNvPr>
          <p:cNvSpPr/>
          <p:nvPr/>
        </p:nvSpPr>
        <p:spPr>
          <a:xfrm>
            <a:off x="9816064" y="2200276"/>
            <a:ext cx="1549400" cy="7874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Montserrat" panose="00000500000000000000" pitchFamily="2" charset="0"/>
              </a:rPr>
              <a:t>AAA</a:t>
            </a:r>
            <a:endParaRPr lang="en-GB" b="1">
              <a:solidFill>
                <a:schemeClr val="tx1"/>
              </a:solidFill>
              <a:latin typeface="Montserrat" panose="00000500000000000000" pitchFamily="2" charset="0"/>
            </a:endParaRPr>
          </a:p>
        </p:txBody>
      </p:sp>
      <p:sp>
        <p:nvSpPr>
          <p:cNvPr id="29" name="Rectangle: Rounded Corners 28">
            <a:extLst>
              <a:ext uri="{FF2B5EF4-FFF2-40B4-BE49-F238E27FC236}">
                <a16:creationId xmlns:a16="http://schemas.microsoft.com/office/drawing/2014/main" id="{48A5B6C9-F514-D9F5-82DD-19C0FB9464A2}"/>
              </a:ext>
            </a:extLst>
          </p:cNvPr>
          <p:cNvSpPr/>
          <p:nvPr/>
        </p:nvSpPr>
        <p:spPr>
          <a:xfrm>
            <a:off x="9836201" y="3234601"/>
            <a:ext cx="1549400" cy="7874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Montserrat" panose="00000500000000000000" pitchFamily="2" charset="0"/>
              </a:rPr>
              <a:t>BSS/CRM</a:t>
            </a:r>
            <a:endParaRPr lang="en-GB" b="1">
              <a:solidFill>
                <a:schemeClr val="tx1"/>
              </a:solidFill>
              <a:latin typeface="Montserrat" panose="00000500000000000000" pitchFamily="2" charset="0"/>
            </a:endParaRPr>
          </a:p>
        </p:txBody>
      </p:sp>
      <p:sp>
        <p:nvSpPr>
          <p:cNvPr id="30" name="Rectangle: Rounded Corners 29">
            <a:extLst>
              <a:ext uri="{FF2B5EF4-FFF2-40B4-BE49-F238E27FC236}">
                <a16:creationId xmlns:a16="http://schemas.microsoft.com/office/drawing/2014/main" id="{C32C8257-F1E6-05CF-62A5-E0E01B1F3628}"/>
              </a:ext>
            </a:extLst>
          </p:cNvPr>
          <p:cNvSpPr/>
          <p:nvPr/>
        </p:nvSpPr>
        <p:spPr>
          <a:xfrm>
            <a:off x="9816064" y="4268926"/>
            <a:ext cx="1549400" cy="7874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Montserrat" panose="00000500000000000000" pitchFamily="2" charset="0"/>
              </a:rPr>
              <a:t>RSP</a:t>
            </a:r>
          </a:p>
          <a:p>
            <a:pPr algn="ctr"/>
            <a:r>
              <a:rPr lang="en-US" b="1">
                <a:solidFill>
                  <a:schemeClr val="tx1"/>
                </a:solidFill>
                <a:latin typeface="Montserrat" panose="00000500000000000000" pitchFamily="2" charset="0"/>
              </a:rPr>
              <a:t>SM-DP+</a:t>
            </a:r>
            <a:endParaRPr lang="en-GB" b="1">
              <a:solidFill>
                <a:schemeClr val="tx1"/>
              </a:solidFill>
              <a:latin typeface="Montserrat" panose="00000500000000000000" pitchFamily="2" charset="0"/>
            </a:endParaRPr>
          </a:p>
        </p:txBody>
      </p:sp>
      <p:grpSp>
        <p:nvGrpSpPr>
          <p:cNvPr id="38" name="Group 37">
            <a:extLst>
              <a:ext uri="{FF2B5EF4-FFF2-40B4-BE49-F238E27FC236}">
                <a16:creationId xmlns:a16="http://schemas.microsoft.com/office/drawing/2014/main" id="{1CB4A0B3-9AB4-F9EB-03BC-7308A9B35370}"/>
              </a:ext>
            </a:extLst>
          </p:cNvPr>
          <p:cNvGrpSpPr/>
          <p:nvPr/>
        </p:nvGrpSpPr>
        <p:grpSpPr>
          <a:xfrm>
            <a:off x="7110255" y="3410378"/>
            <a:ext cx="2492289" cy="331209"/>
            <a:chOff x="5784275" y="3406539"/>
            <a:chExt cx="1513992" cy="456425"/>
          </a:xfrm>
        </p:grpSpPr>
        <p:sp>
          <p:nvSpPr>
            <p:cNvPr id="35" name="Arrow: Right 34">
              <a:extLst>
                <a:ext uri="{FF2B5EF4-FFF2-40B4-BE49-F238E27FC236}">
                  <a16:creationId xmlns:a16="http://schemas.microsoft.com/office/drawing/2014/main" id="{6802D0DC-C44B-30FA-4279-3FB786B756A7}"/>
                </a:ext>
              </a:extLst>
            </p:cNvPr>
            <p:cNvSpPr/>
            <p:nvPr/>
          </p:nvSpPr>
          <p:spPr>
            <a:xfrm>
              <a:off x="5985933" y="3406539"/>
              <a:ext cx="1312334" cy="45592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37" name="Arrow: Right 36">
              <a:extLst>
                <a:ext uri="{FF2B5EF4-FFF2-40B4-BE49-F238E27FC236}">
                  <a16:creationId xmlns:a16="http://schemas.microsoft.com/office/drawing/2014/main" id="{50FBA1EB-7B80-D3A7-2602-52955988416E}"/>
                </a:ext>
              </a:extLst>
            </p:cNvPr>
            <p:cNvSpPr/>
            <p:nvPr/>
          </p:nvSpPr>
          <p:spPr>
            <a:xfrm rot="10800000">
              <a:off x="5784275" y="3407042"/>
              <a:ext cx="1312334" cy="45592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grpSp>
      <p:sp>
        <p:nvSpPr>
          <p:cNvPr id="39" name="Arrow: Right 38">
            <a:extLst>
              <a:ext uri="{FF2B5EF4-FFF2-40B4-BE49-F238E27FC236}">
                <a16:creationId xmlns:a16="http://schemas.microsoft.com/office/drawing/2014/main" id="{BC5D570E-8994-3AFE-9617-DB2BDE127315}"/>
              </a:ext>
            </a:extLst>
          </p:cNvPr>
          <p:cNvSpPr/>
          <p:nvPr/>
        </p:nvSpPr>
        <p:spPr>
          <a:xfrm>
            <a:off x="2555074" y="3305746"/>
            <a:ext cx="2146400" cy="30365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40" name="Arrow: Right 39">
            <a:extLst>
              <a:ext uri="{FF2B5EF4-FFF2-40B4-BE49-F238E27FC236}">
                <a16:creationId xmlns:a16="http://schemas.microsoft.com/office/drawing/2014/main" id="{CC79D6E1-28CC-4442-A1C0-615FDD3EA3BD}"/>
              </a:ext>
            </a:extLst>
          </p:cNvPr>
          <p:cNvSpPr/>
          <p:nvPr/>
        </p:nvSpPr>
        <p:spPr>
          <a:xfrm rot="10800000">
            <a:off x="2523113" y="3599726"/>
            <a:ext cx="2146400" cy="29248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41" name="TextBox 10">
            <a:extLst>
              <a:ext uri="{FF2B5EF4-FFF2-40B4-BE49-F238E27FC236}">
                <a16:creationId xmlns:a16="http://schemas.microsoft.com/office/drawing/2014/main" id="{8438F131-C68A-7406-1218-A59A0CA13D89}"/>
              </a:ext>
            </a:extLst>
          </p:cNvPr>
          <p:cNvSpPr txBox="1"/>
          <p:nvPr/>
        </p:nvSpPr>
        <p:spPr>
          <a:xfrm>
            <a:off x="700341" y="5402450"/>
            <a:ext cx="1622363" cy="419538"/>
          </a:xfrm>
          <a:prstGeom prst="rect">
            <a:avLst/>
          </a:prstGeom>
        </p:spPr>
        <p:txBody>
          <a:bodyPr wrap="square" lIns="0" tIns="0" rIns="0" bIns="0" rtlCol="0" anchor="t">
            <a:spAutoFit/>
          </a:bodyPr>
          <a:lstStyle/>
          <a:p>
            <a:pPr algn="ctr">
              <a:lnSpc>
                <a:spcPts val="1680"/>
              </a:lnSpc>
            </a:pPr>
            <a:r>
              <a:rPr lang="en-US" sz="1200" b="1">
                <a:solidFill>
                  <a:schemeClr val="bg1"/>
                </a:solidFill>
                <a:latin typeface="Montserrat Thin" pitchFamily="2" charset="0"/>
              </a:rPr>
              <a:t>Primary and Companion Devices</a:t>
            </a:r>
          </a:p>
        </p:txBody>
      </p:sp>
      <p:sp>
        <p:nvSpPr>
          <p:cNvPr id="42" name="TextBox 10">
            <a:extLst>
              <a:ext uri="{FF2B5EF4-FFF2-40B4-BE49-F238E27FC236}">
                <a16:creationId xmlns:a16="http://schemas.microsoft.com/office/drawing/2014/main" id="{0140DA29-28A7-F776-39B0-005593940BE9}"/>
              </a:ext>
            </a:extLst>
          </p:cNvPr>
          <p:cNvSpPr txBox="1"/>
          <p:nvPr/>
        </p:nvSpPr>
        <p:spPr>
          <a:xfrm>
            <a:off x="2523112" y="2598859"/>
            <a:ext cx="2146400" cy="637547"/>
          </a:xfrm>
          <a:prstGeom prst="rect">
            <a:avLst/>
          </a:prstGeom>
        </p:spPr>
        <p:txBody>
          <a:bodyPr wrap="square" lIns="0" tIns="0" rIns="0" bIns="0" rtlCol="0" anchor="t">
            <a:spAutoFit/>
          </a:bodyPr>
          <a:lstStyle/>
          <a:p>
            <a:pPr algn="ctr">
              <a:lnSpc>
                <a:spcPts val="1680"/>
              </a:lnSpc>
            </a:pPr>
            <a:r>
              <a:rPr lang="en-US" sz="1200" b="1">
                <a:solidFill>
                  <a:schemeClr val="bg1"/>
                </a:solidFill>
                <a:latin typeface="Montserrat Thin" pitchFamily="2" charset="0"/>
              </a:rPr>
              <a:t>Devices automatically request IMS service entitlement</a:t>
            </a:r>
          </a:p>
        </p:txBody>
      </p:sp>
      <p:sp>
        <p:nvSpPr>
          <p:cNvPr id="43" name="TextBox 10">
            <a:extLst>
              <a:ext uri="{FF2B5EF4-FFF2-40B4-BE49-F238E27FC236}">
                <a16:creationId xmlns:a16="http://schemas.microsoft.com/office/drawing/2014/main" id="{B4707704-2229-FB6D-96C4-6FDCB1B11F16}"/>
              </a:ext>
            </a:extLst>
          </p:cNvPr>
          <p:cNvSpPr txBox="1"/>
          <p:nvPr/>
        </p:nvSpPr>
        <p:spPr>
          <a:xfrm>
            <a:off x="7277250" y="2639624"/>
            <a:ext cx="2281825" cy="637547"/>
          </a:xfrm>
          <a:prstGeom prst="rect">
            <a:avLst/>
          </a:prstGeom>
        </p:spPr>
        <p:txBody>
          <a:bodyPr wrap="square" lIns="0" tIns="0" rIns="0" bIns="0" rtlCol="0" anchor="t">
            <a:spAutoFit/>
          </a:bodyPr>
          <a:lstStyle/>
          <a:p>
            <a:pPr algn="ctr">
              <a:lnSpc>
                <a:spcPts val="1680"/>
              </a:lnSpc>
            </a:pPr>
            <a:r>
              <a:rPr lang="en-US" sz="1200" b="1">
                <a:solidFill>
                  <a:schemeClr val="bg1"/>
                </a:solidFill>
                <a:latin typeface="Montserrat Thin" pitchFamily="2" charset="0"/>
              </a:rPr>
              <a:t>Integration to IMS network, eSIM Provisioning and BSS Subscriber Information</a:t>
            </a:r>
          </a:p>
        </p:txBody>
      </p:sp>
      <p:sp>
        <p:nvSpPr>
          <p:cNvPr id="44" name="TextBox 10">
            <a:extLst>
              <a:ext uri="{FF2B5EF4-FFF2-40B4-BE49-F238E27FC236}">
                <a16:creationId xmlns:a16="http://schemas.microsoft.com/office/drawing/2014/main" id="{4D1BA1B7-4756-AA4B-A51A-97C42D95D3FD}"/>
              </a:ext>
            </a:extLst>
          </p:cNvPr>
          <p:cNvSpPr txBox="1"/>
          <p:nvPr/>
        </p:nvSpPr>
        <p:spPr>
          <a:xfrm>
            <a:off x="2554668" y="4022001"/>
            <a:ext cx="2146400" cy="637547"/>
          </a:xfrm>
          <a:prstGeom prst="rect">
            <a:avLst/>
          </a:prstGeom>
        </p:spPr>
        <p:txBody>
          <a:bodyPr wrap="square" lIns="0" tIns="0" rIns="0" bIns="0" rtlCol="0" anchor="t">
            <a:spAutoFit/>
          </a:bodyPr>
          <a:lstStyle/>
          <a:p>
            <a:pPr algn="ctr">
              <a:lnSpc>
                <a:spcPts val="1680"/>
              </a:lnSpc>
            </a:pPr>
            <a:r>
              <a:rPr lang="en-US" sz="1200" b="1">
                <a:solidFill>
                  <a:schemeClr val="bg1"/>
                </a:solidFill>
                <a:latin typeface="Montserrat Thin" pitchFamily="2" charset="0"/>
              </a:rPr>
              <a:t>Devices Entitlement Server delivers latest entitlements instantly</a:t>
            </a:r>
          </a:p>
        </p:txBody>
      </p:sp>
      <p:sp>
        <p:nvSpPr>
          <p:cNvPr id="45" name="TextBox 10">
            <a:extLst>
              <a:ext uri="{FF2B5EF4-FFF2-40B4-BE49-F238E27FC236}">
                <a16:creationId xmlns:a16="http://schemas.microsoft.com/office/drawing/2014/main" id="{AF6B0108-42F5-E138-5256-7986810A98AB}"/>
              </a:ext>
            </a:extLst>
          </p:cNvPr>
          <p:cNvSpPr txBox="1"/>
          <p:nvPr/>
        </p:nvSpPr>
        <p:spPr>
          <a:xfrm>
            <a:off x="2693172" y="4738847"/>
            <a:ext cx="1806280" cy="628057"/>
          </a:xfrm>
          <a:prstGeom prst="rect">
            <a:avLst/>
          </a:prstGeom>
        </p:spPr>
        <p:txBody>
          <a:bodyPr wrap="square" lIns="0" tIns="0" rIns="0" bIns="0" rtlCol="0" anchor="t">
            <a:spAutoFit/>
          </a:bodyPr>
          <a:lstStyle/>
          <a:p>
            <a:pPr algn="ctr">
              <a:lnSpc>
                <a:spcPts val="1680"/>
              </a:lnSpc>
            </a:pPr>
            <a:r>
              <a:rPr lang="en-US" sz="900">
                <a:solidFill>
                  <a:schemeClr val="bg1"/>
                </a:solidFill>
                <a:latin typeface="Montserrat Thin" pitchFamily="2" charset="0"/>
              </a:rPr>
              <a:t>Apple, TS.43, Samsung companion device protocols, ACCM REST APIs</a:t>
            </a:r>
          </a:p>
        </p:txBody>
      </p:sp>
      <p:sp>
        <p:nvSpPr>
          <p:cNvPr id="4" name="Rectangle: Rounded Corners 3">
            <a:extLst>
              <a:ext uri="{FF2B5EF4-FFF2-40B4-BE49-F238E27FC236}">
                <a16:creationId xmlns:a16="http://schemas.microsoft.com/office/drawing/2014/main" id="{3DDC6B34-F55F-8CC4-6C61-543103552F8E}"/>
              </a:ext>
            </a:extLst>
          </p:cNvPr>
          <p:cNvSpPr/>
          <p:nvPr/>
        </p:nvSpPr>
        <p:spPr>
          <a:xfrm>
            <a:off x="738135" y="2799754"/>
            <a:ext cx="1549400" cy="7874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Android Logo and symbol, meaning, history, PNG, brand">
            <a:extLst>
              <a:ext uri="{FF2B5EF4-FFF2-40B4-BE49-F238E27FC236}">
                <a16:creationId xmlns:a16="http://schemas.microsoft.com/office/drawing/2014/main" id="{BBEBF508-D9F4-4580-70E7-3DD302815D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968" y="2958397"/>
            <a:ext cx="1410995" cy="434322"/>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2">
            <a:extLst>
              <a:ext uri="{FF2B5EF4-FFF2-40B4-BE49-F238E27FC236}">
                <a16:creationId xmlns:a16="http://schemas.microsoft.com/office/drawing/2014/main" id="{CC2369DB-D3D2-C2D0-D29F-32C88A0B8659}"/>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6" name="Date Placeholder 2">
            <a:extLst>
              <a:ext uri="{FF2B5EF4-FFF2-40B4-BE49-F238E27FC236}">
                <a16:creationId xmlns:a16="http://schemas.microsoft.com/office/drawing/2014/main" id="{FDCC2449-1C4F-BA76-649F-01F9B7691BCA}"/>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7" name="Footer Placeholder 3">
            <a:extLst>
              <a:ext uri="{FF2B5EF4-FFF2-40B4-BE49-F238E27FC236}">
                <a16:creationId xmlns:a16="http://schemas.microsoft.com/office/drawing/2014/main" id="{F57861B8-F544-5AFC-C8C8-B189F5598F34}"/>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9" name="Slide Number Placeholder 4">
            <a:extLst>
              <a:ext uri="{FF2B5EF4-FFF2-40B4-BE49-F238E27FC236}">
                <a16:creationId xmlns:a16="http://schemas.microsoft.com/office/drawing/2014/main" id="{1C0CCA9D-27C2-3C8F-C73F-97FECE19ED53}"/>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18</a:t>
            </a:fld>
            <a:endParaRPr lang="en-ZA"/>
          </a:p>
        </p:txBody>
      </p:sp>
    </p:spTree>
    <p:extLst>
      <p:ext uri="{BB962C8B-B14F-4D97-AF65-F5344CB8AC3E}">
        <p14:creationId xmlns:p14="http://schemas.microsoft.com/office/powerpoint/2010/main" val="104293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2BC2D4-37F2-8417-3D84-12B802F716D9}"/>
              </a:ext>
            </a:extLst>
          </p:cNvPr>
          <p:cNvSpPr>
            <a:spLocks noGrp="1"/>
          </p:cNvSpPr>
          <p:nvPr>
            <p:ph type="title"/>
          </p:nvPr>
        </p:nvSpPr>
        <p:spPr/>
        <p:txBody>
          <a:bodyPr>
            <a:normAutofit/>
          </a:bodyPr>
          <a:lstStyle/>
          <a:p>
            <a:r>
              <a:rPr lang="en-US"/>
              <a:t>Use Cases</a:t>
            </a:r>
            <a:endParaRPr lang="en-GB"/>
          </a:p>
        </p:txBody>
      </p:sp>
      <p:sp>
        <p:nvSpPr>
          <p:cNvPr id="9" name="Date Placeholder 2">
            <a:extLst>
              <a:ext uri="{FF2B5EF4-FFF2-40B4-BE49-F238E27FC236}">
                <a16:creationId xmlns:a16="http://schemas.microsoft.com/office/drawing/2014/main" id="{753204BB-A2C0-07AF-702D-3021E5A61605}"/>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0" name="Date Placeholder 2">
            <a:extLst>
              <a:ext uri="{FF2B5EF4-FFF2-40B4-BE49-F238E27FC236}">
                <a16:creationId xmlns:a16="http://schemas.microsoft.com/office/drawing/2014/main" id="{6151A056-29EC-BCB8-377E-C7E3E7DA47D6}"/>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1" name="Footer Placeholder 3">
            <a:extLst>
              <a:ext uri="{FF2B5EF4-FFF2-40B4-BE49-F238E27FC236}">
                <a16:creationId xmlns:a16="http://schemas.microsoft.com/office/drawing/2014/main" id="{88E8759A-826C-4F10-962E-39DF81B89371}"/>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3" name="Slide Number Placeholder 4">
            <a:extLst>
              <a:ext uri="{FF2B5EF4-FFF2-40B4-BE49-F238E27FC236}">
                <a16:creationId xmlns:a16="http://schemas.microsoft.com/office/drawing/2014/main" id="{89BA6FE5-3D4A-0671-F36D-D01970FB201E}"/>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19</a:t>
            </a:fld>
            <a:endParaRPr lang="en-ZA"/>
          </a:p>
        </p:txBody>
      </p:sp>
    </p:spTree>
    <p:extLst>
      <p:ext uri="{BB962C8B-B14F-4D97-AF65-F5344CB8AC3E}">
        <p14:creationId xmlns:p14="http://schemas.microsoft.com/office/powerpoint/2010/main" val="237545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4" y="1974850"/>
            <a:ext cx="7905864" cy="3557270"/>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About Us</a:t>
            </a:r>
          </a:p>
        </p:txBody>
      </p:sp>
      <p:sp>
        <p:nvSpPr>
          <p:cNvPr id="2" name="Content Placeholder 7">
            <a:extLst>
              <a:ext uri="{FF2B5EF4-FFF2-40B4-BE49-F238E27FC236}">
                <a16:creationId xmlns:a16="http://schemas.microsoft.com/office/drawing/2014/main" id="{04E9F9CA-E8CD-1B79-C18A-5AF00A9671FD}"/>
              </a:ext>
            </a:extLst>
          </p:cNvPr>
          <p:cNvSpPr>
            <a:spLocks noGrp="1"/>
          </p:cNvSpPr>
          <p:nvPr>
            <p:ph sz="half" idx="1"/>
          </p:nvPr>
        </p:nvSpPr>
        <p:spPr>
          <a:xfrm>
            <a:off x="526475" y="2181225"/>
            <a:ext cx="6537960" cy="3155023"/>
          </a:xfrm>
        </p:spPr>
        <p:txBody>
          <a:bodyPr>
            <a:normAutofit/>
          </a:bodyPr>
          <a:lstStyle/>
          <a:p>
            <a:pPr marL="0" indent="0">
              <a:lnSpc>
                <a:spcPct val="100000"/>
              </a:lnSpc>
              <a:buNone/>
            </a:pPr>
            <a:r>
              <a:rPr lang="en-US" sz="1400"/>
              <a:t>Both WDS Mobile and Sicap are veterans of the device data and management space with almost a combined 60 years of serving the telecommunications industry. </a:t>
            </a:r>
          </a:p>
          <a:p>
            <a:pPr marL="0" indent="0">
              <a:lnSpc>
                <a:spcPct val="100000"/>
              </a:lnSpc>
              <a:buNone/>
            </a:pPr>
            <a:r>
              <a:rPr lang="en-US" sz="1400"/>
              <a:t>We have a combined vision for providing seamless and secure connectivity across mobile, tablet, wearable, IoT and broadband devices, this consolidation combines the resources and expertise required to deliver exciting new capabilities to customers.</a:t>
            </a:r>
          </a:p>
          <a:p>
            <a:pPr marL="0" indent="0">
              <a:lnSpc>
                <a:spcPct val="100000"/>
              </a:lnSpc>
              <a:buNone/>
            </a:pPr>
            <a:r>
              <a:rPr lang="en-US" sz="1400"/>
              <a:t>This bond of product strategies will provide the most in-depth device database on the market coupled with a broad range of Modules supporting Mobile, Broadband / IoT, and Subscribers. </a:t>
            </a:r>
          </a:p>
          <a:p>
            <a:pPr marL="0" indent="0">
              <a:lnSpc>
                <a:spcPct val="100000"/>
              </a:lnSpc>
              <a:buNone/>
            </a:pPr>
            <a:r>
              <a:rPr lang="en-US" sz="1400"/>
              <a:t>This move helps leverage the strengths of different product lines and technologies to create more comprehensive solutions.</a:t>
            </a:r>
          </a:p>
        </p:txBody>
      </p:sp>
      <p:sp>
        <p:nvSpPr>
          <p:cNvPr id="4" name="Rectangle 3">
            <a:extLst>
              <a:ext uri="{FF2B5EF4-FFF2-40B4-BE49-F238E27FC236}">
                <a16:creationId xmlns:a16="http://schemas.microsoft.com/office/drawing/2014/main" id="{72E4A460-479F-534D-BF87-4C60674B983E}"/>
              </a:ext>
            </a:extLst>
          </p:cNvPr>
          <p:cNvSpPr/>
          <p:nvPr/>
        </p:nvSpPr>
        <p:spPr>
          <a:xfrm>
            <a:off x="7821930" y="1974850"/>
            <a:ext cx="4370070" cy="35572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7615665-AE15-7FFF-54E9-C2BBE8CE9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0992" y="3589290"/>
            <a:ext cx="3124200" cy="328390"/>
          </a:xfrm>
          <a:prstGeom prst="rect">
            <a:avLst/>
          </a:prstGeom>
        </p:spPr>
      </p:pic>
      <p:sp>
        <p:nvSpPr>
          <p:cNvPr id="10" name="Rectangle 9">
            <a:extLst>
              <a:ext uri="{FF2B5EF4-FFF2-40B4-BE49-F238E27FC236}">
                <a16:creationId xmlns:a16="http://schemas.microsoft.com/office/drawing/2014/main" id="{7BD3097B-96A7-3ED3-0F0B-C4240F95A0FB}"/>
              </a:ext>
            </a:extLst>
          </p:cNvPr>
          <p:cNvSpPr/>
          <p:nvPr/>
        </p:nvSpPr>
        <p:spPr>
          <a:xfrm>
            <a:off x="7821930" y="1974850"/>
            <a:ext cx="480060" cy="3557270"/>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5C08E8C-01AA-6FB2-BD81-46E582A4D379}"/>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5" name="Date Placeholder 2">
            <a:extLst>
              <a:ext uri="{FF2B5EF4-FFF2-40B4-BE49-F238E27FC236}">
                <a16:creationId xmlns:a16="http://schemas.microsoft.com/office/drawing/2014/main" id="{5194DF19-145C-0E4F-4B97-4016C3CF48F8}"/>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7" name="Footer Placeholder 3">
            <a:extLst>
              <a:ext uri="{FF2B5EF4-FFF2-40B4-BE49-F238E27FC236}">
                <a16:creationId xmlns:a16="http://schemas.microsoft.com/office/drawing/2014/main" id="{83EDBFD8-9BC4-C933-0B05-4E73A0A41E81}"/>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8" name="Slide Number Placeholder 4">
            <a:extLst>
              <a:ext uri="{FF2B5EF4-FFF2-40B4-BE49-F238E27FC236}">
                <a16:creationId xmlns:a16="http://schemas.microsoft.com/office/drawing/2014/main" id="{3D875D51-D17D-730F-1B90-8F8A76DB987D}"/>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a:t>
            </a:fld>
            <a:endParaRPr lang="en-ZA"/>
          </a:p>
        </p:txBody>
      </p:sp>
    </p:spTree>
    <p:extLst>
      <p:ext uri="{BB962C8B-B14F-4D97-AF65-F5344CB8AC3E}">
        <p14:creationId xmlns:p14="http://schemas.microsoft.com/office/powerpoint/2010/main" val="4009967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4" y="1974850"/>
            <a:ext cx="8260194" cy="3323298"/>
          </a:xfrm>
          <a:prstGeom prst="rect">
            <a:avLst/>
          </a:prstGeom>
          <a:solidFill>
            <a:schemeClr val="tx2">
              <a:alpha val="25000"/>
            </a:schemeClr>
          </a:solidFill>
        </p:spPr>
        <p:txBody>
          <a:bodyPr/>
          <a:lstStyle/>
          <a:p>
            <a:endParaRPr lang="en-GB">
              <a:solidFill>
                <a:schemeClr val="bg1"/>
              </a:solidFill>
            </a:endParaRP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Apple Use Cases - Connectivity</a:t>
            </a:r>
          </a:p>
        </p:txBody>
      </p:sp>
      <p:sp>
        <p:nvSpPr>
          <p:cNvPr id="3" name="Rectangle 2">
            <a:extLst>
              <a:ext uri="{FF2B5EF4-FFF2-40B4-BE49-F238E27FC236}">
                <a16:creationId xmlns:a16="http://schemas.microsoft.com/office/drawing/2014/main" id="{9BE609D6-A057-17C6-AE66-931A035CAD39}"/>
              </a:ext>
            </a:extLst>
          </p:cNvPr>
          <p:cNvSpPr/>
          <p:nvPr/>
        </p:nvSpPr>
        <p:spPr>
          <a:xfrm>
            <a:off x="249653" y="2097021"/>
            <a:ext cx="3469608" cy="770339"/>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Tethering</a:t>
            </a:r>
          </a:p>
          <a:p>
            <a:pPr>
              <a:lnSpc>
                <a:spcPct val="150000"/>
              </a:lnSpc>
            </a:pPr>
            <a:r>
              <a:rPr lang="en-US" sz="1000">
                <a:solidFill>
                  <a:schemeClr val="bg1"/>
                </a:solidFill>
                <a:latin typeface="Montserrat Thin" pitchFamily="2" charset="0"/>
                <a:sym typeface="Helvetica Neue"/>
              </a:rPr>
              <a:t>Entitlement for personal hotspot, allowing Internet connectivity to be shared with other devices.</a:t>
            </a:r>
          </a:p>
        </p:txBody>
      </p:sp>
      <p:sp>
        <p:nvSpPr>
          <p:cNvPr id="8" name="Rectangle 7">
            <a:extLst>
              <a:ext uri="{FF2B5EF4-FFF2-40B4-BE49-F238E27FC236}">
                <a16:creationId xmlns:a16="http://schemas.microsoft.com/office/drawing/2014/main" id="{7E525065-E699-0600-5F40-84FE1BB86489}"/>
              </a:ext>
            </a:extLst>
          </p:cNvPr>
          <p:cNvSpPr/>
          <p:nvPr/>
        </p:nvSpPr>
        <p:spPr>
          <a:xfrm>
            <a:off x="249653" y="4091240"/>
            <a:ext cx="3391874" cy="1001172"/>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VoWiFi</a:t>
            </a:r>
          </a:p>
          <a:p>
            <a:pPr>
              <a:lnSpc>
                <a:spcPct val="150000"/>
              </a:lnSpc>
            </a:pPr>
            <a:r>
              <a:rPr lang="en-US" sz="1000">
                <a:solidFill>
                  <a:schemeClr val="bg1"/>
                </a:solidFill>
                <a:latin typeface="Montserrat Thin" pitchFamily="2" charset="0"/>
                <a:sym typeface="Helvetica Neue"/>
              </a:rPr>
              <a:t>Entitlement for Voice over WiFi, allowing users to make and receive calls using a WiFi connection. Especially useful in weak signal areas. </a:t>
            </a:r>
          </a:p>
        </p:txBody>
      </p:sp>
      <p:sp>
        <p:nvSpPr>
          <p:cNvPr id="9" name="Rectangle 8">
            <a:extLst>
              <a:ext uri="{FF2B5EF4-FFF2-40B4-BE49-F238E27FC236}">
                <a16:creationId xmlns:a16="http://schemas.microsoft.com/office/drawing/2014/main" id="{D4D29CA9-CFBF-B328-0CDA-E6A9D7B46B03}"/>
              </a:ext>
            </a:extLst>
          </p:cNvPr>
          <p:cNvSpPr/>
          <p:nvPr/>
        </p:nvSpPr>
        <p:spPr>
          <a:xfrm>
            <a:off x="249653" y="3130400"/>
            <a:ext cx="3333287" cy="770339"/>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VoLTE</a:t>
            </a:r>
            <a:endParaRPr lang="en-US" sz="1050">
              <a:solidFill>
                <a:schemeClr val="bg2"/>
              </a:solidFill>
              <a:latin typeface="Montserrat Thin" pitchFamily="2" charset="0"/>
              <a:sym typeface="Helvetica Neue"/>
            </a:endParaRPr>
          </a:p>
          <a:p>
            <a:pPr>
              <a:lnSpc>
                <a:spcPct val="150000"/>
              </a:lnSpc>
            </a:pPr>
            <a:r>
              <a:rPr lang="en-US" sz="1000">
                <a:solidFill>
                  <a:schemeClr val="bg1"/>
                </a:solidFill>
                <a:latin typeface="Montserrat Thin" pitchFamily="2" charset="0"/>
                <a:sym typeface="Helvetica Neue"/>
              </a:rPr>
              <a:t>Entitlement for VoLTE,  allowing high-speed wireless communication for voice connectivity.</a:t>
            </a:r>
          </a:p>
        </p:txBody>
      </p:sp>
      <p:sp>
        <p:nvSpPr>
          <p:cNvPr id="38" name="Rectangle 37">
            <a:extLst>
              <a:ext uri="{FF2B5EF4-FFF2-40B4-BE49-F238E27FC236}">
                <a16:creationId xmlns:a16="http://schemas.microsoft.com/office/drawing/2014/main" id="{90844243-11AE-1F8E-5D6D-DDB21C99C992}"/>
              </a:ext>
            </a:extLst>
          </p:cNvPr>
          <p:cNvSpPr/>
          <p:nvPr/>
        </p:nvSpPr>
        <p:spPr>
          <a:xfrm>
            <a:off x="4182235" y="2095833"/>
            <a:ext cx="3994726" cy="1001172"/>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Preferred Roaming Network List</a:t>
            </a:r>
          </a:p>
          <a:p>
            <a:pPr>
              <a:lnSpc>
                <a:spcPct val="150000"/>
              </a:lnSpc>
            </a:pPr>
            <a:r>
              <a:rPr lang="en-US" sz="1000">
                <a:solidFill>
                  <a:schemeClr val="bg1"/>
                </a:solidFill>
                <a:latin typeface="Montserrat Thin" pitchFamily="2" charset="0"/>
                <a:sym typeface="Helvetica Neue"/>
              </a:rPr>
              <a:t>Entitlement Server stores and configures the preferred roaming network list which includes the MNC &amp; MCC and activates Data Roaming to select the best roaming plan.</a:t>
            </a:r>
          </a:p>
        </p:txBody>
      </p:sp>
      <p:sp>
        <p:nvSpPr>
          <p:cNvPr id="41" name="Rectangle 40">
            <a:extLst>
              <a:ext uri="{FF2B5EF4-FFF2-40B4-BE49-F238E27FC236}">
                <a16:creationId xmlns:a16="http://schemas.microsoft.com/office/drawing/2014/main" id="{8B740E5E-C8A1-2590-A398-FFD708E5F200}"/>
              </a:ext>
            </a:extLst>
          </p:cNvPr>
          <p:cNvSpPr/>
          <p:nvPr/>
        </p:nvSpPr>
        <p:spPr>
          <a:xfrm>
            <a:off x="4182235" y="3134374"/>
            <a:ext cx="3994726" cy="1001172"/>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iMessage/FaceTime Activation</a:t>
            </a:r>
          </a:p>
          <a:p>
            <a:pPr>
              <a:lnSpc>
                <a:spcPct val="150000"/>
              </a:lnSpc>
            </a:pPr>
            <a:r>
              <a:rPr lang="en-US" sz="1000">
                <a:solidFill>
                  <a:schemeClr val="bg1"/>
                </a:solidFill>
                <a:latin typeface="Montserrat Thin" pitchFamily="2" charset="0"/>
                <a:sym typeface="Helvetica Neue"/>
              </a:rPr>
              <a:t>Entitlement Server provides activation for iMessage and FaceTime services. Communication is between Entitlement Server and Apple Servers, so SMS is not required.</a:t>
            </a:r>
          </a:p>
        </p:txBody>
      </p:sp>
      <p:pic>
        <p:nvPicPr>
          <p:cNvPr id="45" name="Picture 44" descr="A person holding a phone and a cup of coffee">
            <a:extLst>
              <a:ext uri="{FF2B5EF4-FFF2-40B4-BE49-F238E27FC236}">
                <a16:creationId xmlns:a16="http://schemas.microsoft.com/office/drawing/2014/main" id="{1935BA04-27D1-0D36-7219-6983ED4DCC3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2635" t="29907" r="14609" b="18148"/>
          <a:stretch/>
        </p:blipFill>
        <p:spPr>
          <a:xfrm>
            <a:off x="8176961" y="1974850"/>
            <a:ext cx="4015039" cy="3323298"/>
          </a:xfrm>
          <a:prstGeom prst="rect">
            <a:avLst/>
          </a:prstGeom>
        </p:spPr>
      </p:pic>
      <p:sp>
        <p:nvSpPr>
          <p:cNvPr id="46" name="Rectangle 45">
            <a:extLst>
              <a:ext uri="{FF2B5EF4-FFF2-40B4-BE49-F238E27FC236}">
                <a16:creationId xmlns:a16="http://schemas.microsoft.com/office/drawing/2014/main" id="{05801283-0542-851E-1C22-8EF19D7B4BF1}"/>
              </a:ext>
            </a:extLst>
          </p:cNvPr>
          <p:cNvSpPr/>
          <p:nvPr/>
        </p:nvSpPr>
        <p:spPr>
          <a:xfrm>
            <a:off x="8176260" y="1974850"/>
            <a:ext cx="480060" cy="3323298"/>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2">
            <a:extLst>
              <a:ext uri="{FF2B5EF4-FFF2-40B4-BE49-F238E27FC236}">
                <a16:creationId xmlns:a16="http://schemas.microsoft.com/office/drawing/2014/main" id="{3649A87B-E67D-13CE-9EBF-89A70A652633}"/>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4" name="Date Placeholder 2">
            <a:extLst>
              <a:ext uri="{FF2B5EF4-FFF2-40B4-BE49-F238E27FC236}">
                <a16:creationId xmlns:a16="http://schemas.microsoft.com/office/drawing/2014/main" id="{2DC8956F-59FB-D86C-D792-3AF62C246E99}"/>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5" name="Footer Placeholder 3">
            <a:extLst>
              <a:ext uri="{FF2B5EF4-FFF2-40B4-BE49-F238E27FC236}">
                <a16:creationId xmlns:a16="http://schemas.microsoft.com/office/drawing/2014/main" id="{454606C5-9F06-C27D-89AF-6D898537E0A7}"/>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6" name="Slide Number Placeholder 4">
            <a:extLst>
              <a:ext uri="{FF2B5EF4-FFF2-40B4-BE49-F238E27FC236}">
                <a16:creationId xmlns:a16="http://schemas.microsoft.com/office/drawing/2014/main" id="{C5C3DEE5-CD37-D289-B139-35683F6C474A}"/>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20</a:t>
            </a:fld>
            <a:endParaRPr lang="en-ZA"/>
          </a:p>
        </p:txBody>
      </p:sp>
    </p:spTree>
    <p:extLst>
      <p:ext uri="{BB962C8B-B14F-4D97-AF65-F5344CB8AC3E}">
        <p14:creationId xmlns:p14="http://schemas.microsoft.com/office/powerpoint/2010/main" val="2697674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smart watch&#10;&#10;Description automatically generated">
            <a:extLst>
              <a:ext uri="{FF2B5EF4-FFF2-40B4-BE49-F238E27FC236}">
                <a16:creationId xmlns:a16="http://schemas.microsoft.com/office/drawing/2014/main" id="{5DF4B4B0-51CD-00A0-A433-CB9C560BAB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8556" r="9605" b="13888"/>
          <a:stretch/>
        </p:blipFill>
        <p:spPr>
          <a:xfrm>
            <a:off x="8176260" y="1974850"/>
            <a:ext cx="4015738" cy="3323298"/>
          </a:xfrm>
          <a:prstGeom prst="rect">
            <a:avLst/>
          </a:prstGeom>
        </p:spPr>
      </p:pic>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Apple Use Cases – Watches and Transfer</a:t>
            </a:r>
          </a:p>
        </p:txBody>
      </p:sp>
      <p:sp>
        <p:nvSpPr>
          <p:cNvPr id="13" name="Freeform 11">
            <a:extLst>
              <a:ext uri="{FF2B5EF4-FFF2-40B4-BE49-F238E27FC236}">
                <a16:creationId xmlns:a16="http://schemas.microsoft.com/office/drawing/2014/main" id="{FFADA084-7172-DE29-B90C-82FC2ABF5E84}"/>
              </a:ext>
            </a:extLst>
          </p:cNvPr>
          <p:cNvSpPr>
            <a:spLocks/>
          </p:cNvSpPr>
          <p:nvPr/>
        </p:nvSpPr>
        <p:spPr>
          <a:xfrm>
            <a:off x="-83934" y="1974850"/>
            <a:ext cx="8260194" cy="3323298"/>
          </a:xfrm>
          <a:prstGeom prst="rect">
            <a:avLst/>
          </a:prstGeom>
          <a:solidFill>
            <a:schemeClr val="tx2">
              <a:alpha val="25000"/>
            </a:schemeClr>
          </a:solidFill>
        </p:spPr>
        <p:txBody>
          <a:bodyPr/>
          <a:lstStyle/>
          <a:p>
            <a:endParaRPr lang="en-GB"/>
          </a:p>
        </p:txBody>
      </p:sp>
      <p:sp>
        <p:nvSpPr>
          <p:cNvPr id="24" name="Rectangle 23">
            <a:extLst>
              <a:ext uri="{FF2B5EF4-FFF2-40B4-BE49-F238E27FC236}">
                <a16:creationId xmlns:a16="http://schemas.microsoft.com/office/drawing/2014/main" id="{7122FF7F-0B54-B8FC-37B6-175BF9FC9C9E}"/>
              </a:ext>
            </a:extLst>
          </p:cNvPr>
          <p:cNvSpPr/>
          <p:nvPr/>
        </p:nvSpPr>
        <p:spPr>
          <a:xfrm>
            <a:off x="8176260" y="1974850"/>
            <a:ext cx="480060" cy="3323298"/>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982FBFF6-93D9-D930-C884-79D09B09D33B}"/>
              </a:ext>
            </a:extLst>
          </p:cNvPr>
          <p:cNvSpPr/>
          <p:nvPr/>
        </p:nvSpPr>
        <p:spPr>
          <a:xfrm>
            <a:off x="251492" y="2094193"/>
            <a:ext cx="3484636" cy="1001172"/>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Watch One-Number</a:t>
            </a:r>
          </a:p>
          <a:p>
            <a:pPr>
              <a:lnSpc>
                <a:spcPct val="150000"/>
              </a:lnSpc>
            </a:pPr>
            <a:r>
              <a:rPr lang="en-US" sz="1000">
                <a:solidFill>
                  <a:schemeClr val="bg1"/>
                </a:solidFill>
                <a:latin typeface="Montserrat Thin" pitchFamily="2" charset="0"/>
                <a:sym typeface="Helvetica Neue"/>
              </a:rPr>
              <a:t>Allowing the subscriber to make and receive calls, messages and much more on their Watch using the Apple primary device MSISDN number. </a:t>
            </a:r>
          </a:p>
        </p:txBody>
      </p:sp>
      <p:sp>
        <p:nvSpPr>
          <p:cNvPr id="4" name="Rectangle 3">
            <a:extLst>
              <a:ext uri="{FF2B5EF4-FFF2-40B4-BE49-F238E27FC236}">
                <a16:creationId xmlns:a16="http://schemas.microsoft.com/office/drawing/2014/main" id="{D7A60CF1-C22F-A322-2E0C-870150C97179}"/>
              </a:ext>
            </a:extLst>
          </p:cNvPr>
          <p:cNvSpPr/>
          <p:nvPr/>
        </p:nvSpPr>
        <p:spPr>
          <a:xfrm>
            <a:off x="251492" y="3139011"/>
            <a:ext cx="3484636" cy="1001172"/>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Watch Family Setup</a:t>
            </a:r>
          </a:p>
          <a:p>
            <a:pPr>
              <a:lnSpc>
                <a:spcPct val="150000"/>
              </a:lnSpc>
            </a:pPr>
            <a:r>
              <a:rPr lang="en-US" sz="1000">
                <a:solidFill>
                  <a:schemeClr val="bg1"/>
                </a:solidFill>
                <a:latin typeface="Montserrat Thin" pitchFamily="2" charset="0"/>
                <a:sym typeface="Helvetica Neue"/>
              </a:rPr>
              <a:t>Setup multiple Watches for the family using the primary iPhone. Each Watch can make and receive calls using their own number and account.</a:t>
            </a:r>
          </a:p>
        </p:txBody>
      </p:sp>
      <p:sp>
        <p:nvSpPr>
          <p:cNvPr id="5" name="Rectangle 4">
            <a:extLst>
              <a:ext uri="{FF2B5EF4-FFF2-40B4-BE49-F238E27FC236}">
                <a16:creationId xmlns:a16="http://schemas.microsoft.com/office/drawing/2014/main" id="{CB20BF1C-3014-37B8-0566-5EBA7012BCFA}"/>
              </a:ext>
            </a:extLst>
          </p:cNvPr>
          <p:cNvSpPr/>
          <p:nvPr/>
        </p:nvSpPr>
        <p:spPr>
          <a:xfrm>
            <a:off x="251492" y="4138611"/>
            <a:ext cx="3391874" cy="770339"/>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iPad Data Plans (Roadmap)</a:t>
            </a:r>
          </a:p>
          <a:p>
            <a:pPr>
              <a:lnSpc>
                <a:spcPct val="150000"/>
              </a:lnSpc>
            </a:pPr>
            <a:r>
              <a:rPr lang="en-US" sz="1000">
                <a:solidFill>
                  <a:schemeClr val="bg1"/>
                </a:solidFill>
                <a:latin typeface="Montserrat Thin" pitchFamily="2" charset="0"/>
                <a:sym typeface="Helvetica Neue"/>
              </a:rPr>
              <a:t>Allowing the subscriber to easily select and activate a data-only eSIM on their iPad.</a:t>
            </a:r>
          </a:p>
        </p:txBody>
      </p:sp>
      <p:sp>
        <p:nvSpPr>
          <p:cNvPr id="6" name="Rectangle 5">
            <a:extLst>
              <a:ext uri="{FF2B5EF4-FFF2-40B4-BE49-F238E27FC236}">
                <a16:creationId xmlns:a16="http://schemas.microsoft.com/office/drawing/2014/main" id="{1BAC7081-20DF-7D43-EF71-CFD707312B42}"/>
              </a:ext>
            </a:extLst>
          </p:cNvPr>
          <p:cNvSpPr/>
          <p:nvPr/>
        </p:nvSpPr>
        <p:spPr>
          <a:xfrm>
            <a:off x="4184074" y="2094193"/>
            <a:ext cx="3484635" cy="1001172"/>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Apple Watch One-Click Transfer</a:t>
            </a:r>
          </a:p>
          <a:p>
            <a:pPr>
              <a:lnSpc>
                <a:spcPct val="150000"/>
              </a:lnSpc>
            </a:pPr>
            <a:r>
              <a:rPr lang="en-US" sz="1000">
                <a:solidFill>
                  <a:schemeClr val="bg1"/>
                </a:solidFill>
                <a:latin typeface="Montserrat Thin" pitchFamily="2" charset="0"/>
                <a:sym typeface="Helvetica Neue"/>
              </a:rPr>
              <a:t>Allowing the subscriber to transfer One-Number to a new Apple Watch using the iPhone, the old Apple Watch is then disconnected from the network.</a:t>
            </a:r>
          </a:p>
        </p:txBody>
      </p:sp>
      <p:sp>
        <p:nvSpPr>
          <p:cNvPr id="7" name="Rectangle 6">
            <a:extLst>
              <a:ext uri="{FF2B5EF4-FFF2-40B4-BE49-F238E27FC236}">
                <a16:creationId xmlns:a16="http://schemas.microsoft.com/office/drawing/2014/main" id="{73C07AA0-89F4-D7F7-E02E-F6B68413AFBD}"/>
              </a:ext>
            </a:extLst>
          </p:cNvPr>
          <p:cNvSpPr/>
          <p:nvPr/>
        </p:nvSpPr>
        <p:spPr>
          <a:xfrm>
            <a:off x="4184073" y="3137439"/>
            <a:ext cx="3484636" cy="1232004"/>
          </a:xfrm>
          <a:prstGeom prst="rect">
            <a:avLst/>
          </a:prstGeom>
        </p:spPr>
        <p:txBody>
          <a:bodyPr wrap="square" lIns="91440" tIns="45720" rIns="91440" bIns="45720" anchor="t">
            <a:spAutoFit/>
          </a:bodyPr>
          <a:lstStyle/>
          <a:p>
            <a:pPr>
              <a:lnSpc>
                <a:spcPct val="150000"/>
              </a:lnSpc>
            </a:pPr>
            <a:r>
              <a:rPr lang="en-US" sz="1050" b="1">
                <a:solidFill>
                  <a:schemeClr val="accent1"/>
                </a:solidFill>
                <a:latin typeface="Montserrat Thin"/>
                <a:sym typeface="Helvetica Neue"/>
              </a:rPr>
              <a:t>Apple iPhone One-Click Transfer</a:t>
            </a:r>
          </a:p>
          <a:p>
            <a:pPr>
              <a:lnSpc>
                <a:spcPct val="150000"/>
              </a:lnSpc>
            </a:pPr>
            <a:r>
              <a:rPr lang="en-US" sz="1000">
                <a:solidFill>
                  <a:schemeClr val="bg1"/>
                </a:solidFill>
                <a:latin typeface="Montserrat Thin"/>
                <a:sym typeface="Helvetica Neue"/>
              </a:rPr>
              <a:t>Allowing the subscriber to transfer the physical SIM or </a:t>
            </a:r>
            <a:r>
              <a:rPr lang="en-US" sz="1000" err="1">
                <a:solidFill>
                  <a:schemeClr val="bg1"/>
                </a:solidFill>
                <a:latin typeface="Montserrat Thin"/>
                <a:sym typeface="Helvetica Neue"/>
              </a:rPr>
              <a:t>eSIM</a:t>
            </a:r>
            <a:r>
              <a:rPr lang="en-US" sz="1000">
                <a:solidFill>
                  <a:schemeClr val="bg1"/>
                </a:solidFill>
                <a:latin typeface="Montserrat Thin"/>
                <a:sym typeface="Helvetica Neue"/>
              </a:rPr>
              <a:t> account from the old iPhone to the new iPhone with </a:t>
            </a:r>
            <a:r>
              <a:rPr lang="en-US" sz="1000" err="1">
                <a:solidFill>
                  <a:schemeClr val="bg1"/>
                </a:solidFill>
                <a:latin typeface="Montserrat Thin"/>
                <a:sym typeface="Helvetica Neue"/>
              </a:rPr>
              <a:t>eSIM</a:t>
            </a:r>
            <a:r>
              <a:rPr lang="en-US" sz="1000">
                <a:solidFill>
                  <a:schemeClr val="bg1"/>
                </a:solidFill>
                <a:latin typeface="Montserrat Thin"/>
                <a:sym typeface="Helvetica Neue"/>
              </a:rPr>
              <a:t>, the old iPhone account is then deactivated. </a:t>
            </a:r>
            <a:endParaRPr lang="en-US" sz="1000">
              <a:solidFill>
                <a:schemeClr val="bg1"/>
              </a:solidFill>
              <a:latin typeface="Montserrat Thin" pitchFamily="2" charset="0"/>
            </a:endParaRPr>
          </a:p>
        </p:txBody>
      </p:sp>
      <p:sp>
        <p:nvSpPr>
          <p:cNvPr id="3" name="Date Placeholder 2">
            <a:extLst>
              <a:ext uri="{FF2B5EF4-FFF2-40B4-BE49-F238E27FC236}">
                <a16:creationId xmlns:a16="http://schemas.microsoft.com/office/drawing/2014/main" id="{FF7BC9CA-EC05-2B52-7028-B1C0C39719EB}"/>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8" name="Date Placeholder 2">
            <a:extLst>
              <a:ext uri="{FF2B5EF4-FFF2-40B4-BE49-F238E27FC236}">
                <a16:creationId xmlns:a16="http://schemas.microsoft.com/office/drawing/2014/main" id="{DADBE8B0-D62A-8634-D95A-D80181699D1E}"/>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9" name="Footer Placeholder 3">
            <a:extLst>
              <a:ext uri="{FF2B5EF4-FFF2-40B4-BE49-F238E27FC236}">
                <a16:creationId xmlns:a16="http://schemas.microsoft.com/office/drawing/2014/main" id="{31C82D3E-2BD0-FD1B-7D59-037FE6B32E2E}"/>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0" name="Slide Number Placeholder 4">
            <a:extLst>
              <a:ext uri="{FF2B5EF4-FFF2-40B4-BE49-F238E27FC236}">
                <a16:creationId xmlns:a16="http://schemas.microsoft.com/office/drawing/2014/main" id="{4B66479F-E6BB-7B0C-2BD8-7799C27B6B43}"/>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21</a:t>
            </a:fld>
            <a:endParaRPr lang="en-ZA"/>
          </a:p>
        </p:txBody>
      </p:sp>
    </p:spTree>
    <p:extLst>
      <p:ext uri="{BB962C8B-B14F-4D97-AF65-F5344CB8AC3E}">
        <p14:creationId xmlns:p14="http://schemas.microsoft.com/office/powerpoint/2010/main" val="4214763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1">
            <a:extLst>
              <a:ext uri="{FF2B5EF4-FFF2-40B4-BE49-F238E27FC236}">
                <a16:creationId xmlns:a16="http://schemas.microsoft.com/office/drawing/2014/main" id="{DCB1210C-39C5-A2CA-ED2C-41F06C86F191}"/>
              </a:ext>
            </a:extLst>
          </p:cNvPr>
          <p:cNvSpPr>
            <a:spLocks/>
          </p:cNvSpPr>
          <p:nvPr/>
        </p:nvSpPr>
        <p:spPr>
          <a:xfrm>
            <a:off x="-83934" y="1974850"/>
            <a:ext cx="8401586" cy="3323298"/>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latin typeface="TT Firs Neue"/>
              </a:rPr>
              <a:t>Samsung Companion Device Use Cases</a:t>
            </a:r>
            <a:endParaRPr lang="en-GB" sz="1100">
              <a:latin typeface="TT Firs Neue"/>
            </a:endParaRPr>
          </a:p>
        </p:txBody>
      </p:sp>
      <p:pic>
        <p:nvPicPr>
          <p:cNvPr id="3074" name="Picture 2" descr="Check out this Google I/O 2016-styled Android Wear watch face">
            <a:extLst>
              <a:ext uri="{FF2B5EF4-FFF2-40B4-BE49-F238E27FC236}">
                <a16:creationId xmlns:a16="http://schemas.microsoft.com/office/drawing/2014/main" id="{423C49F4-7E05-F6EF-395F-38B2D86BFF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099" r="22319"/>
          <a:stretch/>
        </p:blipFill>
        <p:spPr bwMode="auto">
          <a:xfrm>
            <a:off x="8317652" y="1974850"/>
            <a:ext cx="3874348" cy="33232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25E7582-0183-EE77-2DFA-87344FBC5DF7}"/>
              </a:ext>
            </a:extLst>
          </p:cNvPr>
          <p:cNvSpPr/>
          <p:nvPr/>
        </p:nvSpPr>
        <p:spPr>
          <a:xfrm>
            <a:off x="8317652" y="1974850"/>
            <a:ext cx="480060" cy="3323298"/>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4ACF2C4-16F5-68B6-D81F-53F065893065}"/>
              </a:ext>
            </a:extLst>
          </p:cNvPr>
          <p:cNvSpPr/>
          <p:nvPr/>
        </p:nvSpPr>
        <p:spPr>
          <a:xfrm>
            <a:off x="309349" y="2322794"/>
            <a:ext cx="3677593" cy="1001172"/>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Samsung Companion Devices Shared Number</a:t>
            </a:r>
          </a:p>
          <a:p>
            <a:pPr>
              <a:lnSpc>
                <a:spcPct val="150000"/>
              </a:lnSpc>
            </a:pPr>
            <a:r>
              <a:rPr lang="en-US" sz="1000">
                <a:solidFill>
                  <a:schemeClr val="bg1"/>
                </a:solidFill>
                <a:latin typeface="Montserrat Thin" pitchFamily="2" charset="0"/>
                <a:sym typeface="Helvetica Neue"/>
              </a:rPr>
              <a:t>Allowing the subscriber to make and receive calls, messages and much more on their Smartwatch using the Samsung primary device MSISDN number. </a:t>
            </a:r>
          </a:p>
        </p:txBody>
      </p:sp>
      <p:sp>
        <p:nvSpPr>
          <p:cNvPr id="8" name="Rectangle 7">
            <a:extLst>
              <a:ext uri="{FF2B5EF4-FFF2-40B4-BE49-F238E27FC236}">
                <a16:creationId xmlns:a16="http://schemas.microsoft.com/office/drawing/2014/main" id="{DDA65EE7-1168-ADE7-48F1-6F997F9D37E8}"/>
              </a:ext>
            </a:extLst>
          </p:cNvPr>
          <p:cNvSpPr/>
          <p:nvPr/>
        </p:nvSpPr>
        <p:spPr>
          <a:xfrm>
            <a:off x="309349" y="3367612"/>
            <a:ext cx="3675136" cy="770339"/>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Samsung Companion Device Different Number</a:t>
            </a:r>
          </a:p>
          <a:p>
            <a:pPr>
              <a:lnSpc>
                <a:spcPct val="150000"/>
              </a:lnSpc>
            </a:pPr>
            <a:r>
              <a:rPr lang="en-US" sz="1000">
                <a:solidFill>
                  <a:schemeClr val="bg1"/>
                </a:solidFill>
                <a:latin typeface="Montserrat Thin" pitchFamily="2" charset="0"/>
                <a:sym typeface="Helvetica Neue"/>
              </a:rPr>
              <a:t>Setup a different MSISDN to the Primary Samsung Device MSISDN for the Smartwatch.</a:t>
            </a:r>
          </a:p>
        </p:txBody>
      </p:sp>
      <p:sp>
        <p:nvSpPr>
          <p:cNvPr id="2" name="Rectangle 1">
            <a:extLst>
              <a:ext uri="{FF2B5EF4-FFF2-40B4-BE49-F238E27FC236}">
                <a16:creationId xmlns:a16="http://schemas.microsoft.com/office/drawing/2014/main" id="{2B81968A-4695-2BE9-9863-95322614C7BE}"/>
              </a:ext>
            </a:extLst>
          </p:cNvPr>
          <p:cNvSpPr/>
          <p:nvPr/>
        </p:nvSpPr>
        <p:spPr>
          <a:xfrm>
            <a:off x="561111" y="1010696"/>
            <a:ext cx="4602085" cy="303801"/>
          </a:xfrm>
          <a:prstGeom prst="rect">
            <a:avLst/>
          </a:prstGeom>
        </p:spPr>
        <p:txBody>
          <a:bodyPr wrap="square">
            <a:spAutoFit/>
          </a:bodyPr>
          <a:lstStyle/>
          <a:p>
            <a:pPr>
              <a:lnSpc>
                <a:spcPct val="150000"/>
              </a:lnSpc>
            </a:pPr>
            <a:r>
              <a:rPr lang="en-GB" sz="1000">
                <a:solidFill>
                  <a:schemeClr val="bg1"/>
                </a:solidFill>
                <a:latin typeface="TT Firs Neue"/>
              </a:rPr>
              <a:t>(with proprietary Samsung companion device entitlement protocol)</a:t>
            </a:r>
            <a:endParaRPr lang="en-US" sz="1000">
              <a:solidFill>
                <a:schemeClr val="bg1"/>
              </a:solidFill>
              <a:latin typeface="Montserrat Thin" pitchFamily="2" charset="0"/>
              <a:sym typeface="Helvetica Neue"/>
            </a:endParaRPr>
          </a:p>
        </p:txBody>
      </p:sp>
      <p:sp>
        <p:nvSpPr>
          <p:cNvPr id="4" name="Date Placeholder 2">
            <a:extLst>
              <a:ext uri="{FF2B5EF4-FFF2-40B4-BE49-F238E27FC236}">
                <a16:creationId xmlns:a16="http://schemas.microsoft.com/office/drawing/2014/main" id="{D801EBAD-5907-B9FD-A8CE-29E0514AC888}"/>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5" name="Date Placeholder 2">
            <a:extLst>
              <a:ext uri="{FF2B5EF4-FFF2-40B4-BE49-F238E27FC236}">
                <a16:creationId xmlns:a16="http://schemas.microsoft.com/office/drawing/2014/main" id="{13F660A1-5708-122B-1697-790F3A047061}"/>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6" name="Footer Placeholder 3">
            <a:extLst>
              <a:ext uri="{FF2B5EF4-FFF2-40B4-BE49-F238E27FC236}">
                <a16:creationId xmlns:a16="http://schemas.microsoft.com/office/drawing/2014/main" id="{90B4F1B2-1ACD-0401-B7D1-8347F3394319}"/>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0" name="Slide Number Placeholder 4">
            <a:extLst>
              <a:ext uri="{FF2B5EF4-FFF2-40B4-BE49-F238E27FC236}">
                <a16:creationId xmlns:a16="http://schemas.microsoft.com/office/drawing/2014/main" id="{BFC1F398-B6D3-4DE3-7E29-B8E328EA6162}"/>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22</a:t>
            </a:fld>
            <a:endParaRPr lang="en-ZA"/>
          </a:p>
        </p:txBody>
      </p:sp>
    </p:spTree>
    <p:extLst>
      <p:ext uri="{BB962C8B-B14F-4D97-AF65-F5344CB8AC3E}">
        <p14:creationId xmlns:p14="http://schemas.microsoft.com/office/powerpoint/2010/main" val="3846684744"/>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0E73F67-5D9F-1953-1351-4A8F9687F8A2}"/>
              </a:ext>
            </a:extLst>
          </p:cNvPr>
          <p:cNvSpPr>
            <a:spLocks/>
          </p:cNvSpPr>
          <p:nvPr/>
        </p:nvSpPr>
        <p:spPr>
          <a:xfrm>
            <a:off x="-83934" y="1974850"/>
            <a:ext cx="8401586" cy="3323298"/>
          </a:xfrm>
          <a:prstGeom prst="rect">
            <a:avLst/>
          </a:prstGeom>
          <a:solidFill>
            <a:schemeClr val="tx2">
              <a:alpha val="25000"/>
            </a:schemeClr>
          </a:solidFill>
        </p:spPr>
        <p:txBody>
          <a:bodyPr/>
          <a:lstStyle/>
          <a:p>
            <a:endParaRPr lang="en-GB"/>
          </a:p>
        </p:txBody>
      </p:sp>
      <p:pic>
        <p:nvPicPr>
          <p:cNvPr id="4098" name="Picture 2" descr="Samsung Galaxy Watch 3 Review: the complete package - Reviewed">
            <a:extLst>
              <a:ext uri="{FF2B5EF4-FFF2-40B4-BE49-F238E27FC236}">
                <a16:creationId xmlns:a16="http://schemas.microsoft.com/office/drawing/2014/main" id="{9B5E04A3-D81E-B23A-7568-24A461EF8A08}"/>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r="34374"/>
          <a:stretch/>
        </p:blipFill>
        <p:spPr bwMode="auto">
          <a:xfrm>
            <a:off x="8317652" y="1974850"/>
            <a:ext cx="3874348" cy="332329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US" sz="2800"/>
              <a:t>TS.43 ODSA Secondary Device Use Cases</a:t>
            </a:r>
            <a:endParaRPr lang="en-GB" sz="2800"/>
          </a:p>
        </p:txBody>
      </p:sp>
      <p:sp>
        <p:nvSpPr>
          <p:cNvPr id="2" name="Rectangle 1">
            <a:extLst>
              <a:ext uri="{FF2B5EF4-FFF2-40B4-BE49-F238E27FC236}">
                <a16:creationId xmlns:a16="http://schemas.microsoft.com/office/drawing/2014/main" id="{982FBFF6-93D9-D930-C884-79D09B09D33B}"/>
              </a:ext>
            </a:extLst>
          </p:cNvPr>
          <p:cNvSpPr/>
          <p:nvPr/>
        </p:nvSpPr>
        <p:spPr>
          <a:xfrm>
            <a:off x="306803" y="2323442"/>
            <a:ext cx="4389091" cy="1001172"/>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Companion Devices Shared Number</a:t>
            </a:r>
          </a:p>
          <a:p>
            <a:pPr>
              <a:lnSpc>
                <a:spcPct val="150000"/>
              </a:lnSpc>
            </a:pPr>
            <a:r>
              <a:rPr lang="en-US" sz="1000">
                <a:solidFill>
                  <a:schemeClr val="bg1"/>
                </a:solidFill>
                <a:latin typeface="Montserrat Thin" pitchFamily="2" charset="0"/>
                <a:sym typeface="Helvetica Neue"/>
              </a:rPr>
              <a:t>Allowing the subscriber to make and receive calls, messages and much more on their compatible Smartwatch using the primary Android device MSISDN number. </a:t>
            </a:r>
          </a:p>
        </p:txBody>
      </p:sp>
      <p:sp>
        <p:nvSpPr>
          <p:cNvPr id="4" name="Rectangle 3">
            <a:extLst>
              <a:ext uri="{FF2B5EF4-FFF2-40B4-BE49-F238E27FC236}">
                <a16:creationId xmlns:a16="http://schemas.microsoft.com/office/drawing/2014/main" id="{D7A60CF1-C22F-A322-2E0C-870150C97179}"/>
              </a:ext>
            </a:extLst>
          </p:cNvPr>
          <p:cNvSpPr/>
          <p:nvPr/>
        </p:nvSpPr>
        <p:spPr>
          <a:xfrm>
            <a:off x="306803" y="3368260"/>
            <a:ext cx="4227744" cy="770339"/>
          </a:xfrm>
          <a:prstGeom prst="rect">
            <a:avLst/>
          </a:prstGeom>
        </p:spPr>
        <p:txBody>
          <a:bodyPr wrap="square">
            <a:spAutoFit/>
          </a:bodyPr>
          <a:lstStyle/>
          <a:p>
            <a:pPr>
              <a:lnSpc>
                <a:spcPct val="150000"/>
              </a:lnSpc>
            </a:pPr>
            <a:r>
              <a:rPr lang="en-US" sz="1050" b="1">
                <a:solidFill>
                  <a:schemeClr val="accent1"/>
                </a:solidFill>
                <a:latin typeface="Montserrat Thin" pitchFamily="2" charset="0"/>
                <a:sym typeface="Helvetica Neue"/>
              </a:rPr>
              <a:t>Companion Devices Different Number</a:t>
            </a:r>
          </a:p>
          <a:p>
            <a:pPr>
              <a:lnSpc>
                <a:spcPct val="150000"/>
              </a:lnSpc>
            </a:pPr>
            <a:r>
              <a:rPr lang="en-US" sz="1000">
                <a:solidFill>
                  <a:schemeClr val="bg1"/>
                </a:solidFill>
                <a:latin typeface="Montserrat Thin" pitchFamily="2" charset="0"/>
                <a:sym typeface="Helvetica Neue"/>
              </a:rPr>
              <a:t>Setup a different MSISDN to the Primary Android Device MSISDN for the compatible Smartwatch.</a:t>
            </a:r>
          </a:p>
        </p:txBody>
      </p:sp>
      <p:sp>
        <p:nvSpPr>
          <p:cNvPr id="3" name="Rectangle 2">
            <a:extLst>
              <a:ext uri="{FF2B5EF4-FFF2-40B4-BE49-F238E27FC236}">
                <a16:creationId xmlns:a16="http://schemas.microsoft.com/office/drawing/2014/main" id="{925E7582-0183-EE77-2DFA-87344FBC5DF7}"/>
              </a:ext>
            </a:extLst>
          </p:cNvPr>
          <p:cNvSpPr/>
          <p:nvPr/>
        </p:nvSpPr>
        <p:spPr>
          <a:xfrm>
            <a:off x="8317652" y="1974850"/>
            <a:ext cx="480060" cy="3323298"/>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ate Placeholder 2">
            <a:extLst>
              <a:ext uri="{FF2B5EF4-FFF2-40B4-BE49-F238E27FC236}">
                <a16:creationId xmlns:a16="http://schemas.microsoft.com/office/drawing/2014/main" id="{C89B033B-7BA1-E9E0-A3B3-E58372FA456B}"/>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7" name="Date Placeholder 2">
            <a:extLst>
              <a:ext uri="{FF2B5EF4-FFF2-40B4-BE49-F238E27FC236}">
                <a16:creationId xmlns:a16="http://schemas.microsoft.com/office/drawing/2014/main" id="{02D6E6FF-0BF7-631F-FDB3-32CCC0897314}"/>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8" name="Footer Placeholder 3">
            <a:extLst>
              <a:ext uri="{FF2B5EF4-FFF2-40B4-BE49-F238E27FC236}">
                <a16:creationId xmlns:a16="http://schemas.microsoft.com/office/drawing/2014/main" id="{DB7701A6-0B4F-81D4-0815-CE2E042FA022}"/>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9" name="Slide Number Placeholder 4">
            <a:extLst>
              <a:ext uri="{FF2B5EF4-FFF2-40B4-BE49-F238E27FC236}">
                <a16:creationId xmlns:a16="http://schemas.microsoft.com/office/drawing/2014/main" id="{2E975D87-C211-3C54-6D29-7B292720F5D8}"/>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23</a:t>
            </a:fld>
            <a:endParaRPr lang="en-ZA"/>
          </a:p>
        </p:txBody>
      </p:sp>
    </p:spTree>
    <p:extLst>
      <p:ext uri="{BB962C8B-B14F-4D97-AF65-F5344CB8AC3E}">
        <p14:creationId xmlns:p14="http://schemas.microsoft.com/office/powerpoint/2010/main" val="744622623"/>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8E2B6-BC7B-81FF-D1AA-BA8DF0AD17B2}"/>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C38DD29-188B-96E8-88BF-D7BE098C0335}"/>
              </a:ext>
            </a:extLst>
          </p:cNvPr>
          <p:cNvSpPr/>
          <p:nvPr/>
        </p:nvSpPr>
        <p:spPr>
          <a:xfrm>
            <a:off x="9527" y="1498600"/>
            <a:ext cx="12163421" cy="41148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 name="Freeform 2">
            <a:extLst>
              <a:ext uri="{FF2B5EF4-FFF2-40B4-BE49-F238E27FC236}">
                <a16:creationId xmlns:a16="http://schemas.microsoft.com/office/drawing/2014/main" id="{118EE3E0-160E-A2B6-918C-BF62619A1B05}"/>
              </a:ext>
            </a:extLst>
          </p:cNvPr>
          <p:cNvSpPr/>
          <p:nvPr/>
        </p:nvSpPr>
        <p:spPr>
          <a:xfrm flipH="1">
            <a:off x="1" y="418234"/>
            <a:ext cx="245453" cy="843746"/>
          </a:xfrm>
          <a:custGeom>
            <a:avLst/>
            <a:gdLst/>
            <a:ahLst/>
            <a:cxnLst/>
            <a:rect l="l" t="t" r="r" b="b"/>
            <a:pathLst>
              <a:path w="368180" h="1265619">
                <a:moveTo>
                  <a:pt x="368180" y="0"/>
                </a:moveTo>
                <a:lnTo>
                  <a:pt x="0" y="0"/>
                </a:lnTo>
                <a:lnTo>
                  <a:pt x="0" y="1265619"/>
                </a:lnTo>
                <a:lnTo>
                  <a:pt x="368180" y="1265619"/>
                </a:lnTo>
                <a:lnTo>
                  <a:pt x="368180" y="0"/>
                </a:lnTo>
                <a:close/>
              </a:path>
            </a:pathLst>
          </a:custGeom>
          <a:blipFill>
            <a:blip r:embed="rId4">
              <a:extLst>
                <a:ext uri="{96DAC541-7B7A-43D3-8B79-37D633B846F1}">
                  <asvg:svgBlip xmlns:asvg="http://schemas.microsoft.com/office/drawing/2016/SVG/main" r:embed="rId5"/>
                </a:ext>
              </a:extLst>
            </a:blip>
            <a:stretch>
              <a:fillRect l="-399" r="-399"/>
            </a:stretch>
          </a:blipFill>
        </p:spPr>
        <p:txBody>
          <a:bodyPr/>
          <a:lstStyle/>
          <a:p>
            <a:endParaRPr lang="en-GB" sz="1200"/>
          </a:p>
        </p:txBody>
      </p:sp>
      <p:sp>
        <p:nvSpPr>
          <p:cNvPr id="9" name="Freeform 9">
            <a:extLst>
              <a:ext uri="{FF2B5EF4-FFF2-40B4-BE49-F238E27FC236}">
                <a16:creationId xmlns:a16="http://schemas.microsoft.com/office/drawing/2014/main" id="{A78D354E-9634-7569-28D6-58F3535B7216}"/>
              </a:ext>
            </a:extLst>
          </p:cNvPr>
          <p:cNvSpPr/>
          <p:nvPr/>
        </p:nvSpPr>
        <p:spPr>
          <a:xfrm>
            <a:off x="9943887" y="314263"/>
            <a:ext cx="1941307" cy="203375"/>
          </a:xfrm>
          <a:custGeom>
            <a:avLst/>
            <a:gdLst/>
            <a:ahLst/>
            <a:cxnLst/>
            <a:rect l="l" t="t" r="r" b="b"/>
            <a:pathLst>
              <a:path w="2911960" h="305062">
                <a:moveTo>
                  <a:pt x="0" y="0"/>
                </a:moveTo>
                <a:lnTo>
                  <a:pt x="2911960" y="0"/>
                </a:lnTo>
                <a:lnTo>
                  <a:pt x="2911960" y="305063"/>
                </a:lnTo>
                <a:lnTo>
                  <a:pt x="0" y="305063"/>
                </a:lnTo>
                <a:lnTo>
                  <a:pt x="0" y="0"/>
                </a:lnTo>
                <a:close/>
              </a:path>
            </a:pathLst>
          </a:custGeom>
          <a:blipFill>
            <a:blip r:embed="rId6">
              <a:extLst>
                <a:ext uri="{96DAC541-7B7A-43D3-8B79-37D633B846F1}">
                  <asvg:svgBlip xmlns:asvg="http://schemas.microsoft.com/office/drawing/2016/SVG/main" r:embed="rId7"/>
                </a:ext>
              </a:extLst>
            </a:blip>
            <a:stretch>
              <a:fillRect t="-1470" b="-1470"/>
            </a:stretch>
          </a:blipFill>
        </p:spPr>
        <p:txBody>
          <a:bodyPr/>
          <a:lstStyle/>
          <a:p>
            <a:endParaRPr lang="en-GB" sz="1200"/>
          </a:p>
        </p:txBody>
      </p:sp>
      <p:sp>
        <p:nvSpPr>
          <p:cNvPr id="13" name="TextBox 13">
            <a:extLst>
              <a:ext uri="{FF2B5EF4-FFF2-40B4-BE49-F238E27FC236}">
                <a16:creationId xmlns:a16="http://schemas.microsoft.com/office/drawing/2014/main" id="{D6EB11AB-5DB5-C451-64D2-91E30F077F28}"/>
              </a:ext>
            </a:extLst>
          </p:cNvPr>
          <p:cNvSpPr txBox="1"/>
          <p:nvPr/>
        </p:nvSpPr>
        <p:spPr>
          <a:xfrm>
            <a:off x="587435" y="427355"/>
            <a:ext cx="10393680" cy="396262"/>
          </a:xfrm>
          <a:prstGeom prst="rect">
            <a:avLst/>
          </a:prstGeom>
        </p:spPr>
        <p:txBody>
          <a:bodyPr lIns="0" tIns="0" rIns="0" bIns="0" rtlCol="0" anchor="t">
            <a:spAutoFit/>
          </a:bodyPr>
          <a:lstStyle/>
          <a:p>
            <a:pPr>
              <a:lnSpc>
                <a:spcPts val="3024"/>
              </a:lnSpc>
            </a:pPr>
            <a:r>
              <a:rPr lang="en-US" sz="2800">
                <a:solidFill>
                  <a:srgbClr val="FFFFFF"/>
                </a:solidFill>
                <a:latin typeface="TT Firs Neue"/>
              </a:rPr>
              <a:t>Apple iPhone One-Click Transfer (Demo)</a:t>
            </a:r>
          </a:p>
        </p:txBody>
      </p:sp>
      <p:pic>
        <p:nvPicPr>
          <p:cNvPr id="21" name="2. Transfer">
            <a:hlinkClick r:id="" action="ppaction://media"/>
            <a:extLst>
              <a:ext uri="{FF2B5EF4-FFF2-40B4-BE49-F238E27FC236}">
                <a16:creationId xmlns:a16="http://schemas.microsoft.com/office/drawing/2014/main" id="{F1740210-9A8A-3B61-7086-91D2C9F22D0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60761" y="1607214"/>
            <a:ext cx="7047028" cy="3963953"/>
          </a:xfrm>
          <a:prstGeom prst="rect">
            <a:avLst/>
          </a:prstGeom>
        </p:spPr>
      </p:pic>
      <p:sp>
        <p:nvSpPr>
          <p:cNvPr id="10" name="Date Placeholder 2">
            <a:extLst>
              <a:ext uri="{FF2B5EF4-FFF2-40B4-BE49-F238E27FC236}">
                <a16:creationId xmlns:a16="http://schemas.microsoft.com/office/drawing/2014/main" id="{4E53D323-8A3D-F965-92C6-A43E8A5125C0}"/>
              </a:ext>
            </a:extLst>
          </p:cNvPr>
          <p:cNvSpPr>
            <a:spLocks noGrp="1"/>
          </p:cNvSpPr>
          <p:nvPr>
            <p:ph type="dt" sz="half" idx="10"/>
          </p:nvPr>
        </p:nvSpPr>
        <p:spPr>
          <a:xfrm>
            <a:off x="306803" y="6356351"/>
            <a:ext cx="1183669" cy="365125"/>
          </a:xfrm>
        </p:spPr>
        <p:txBody>
          <a:bodyPr/>
          <a:lstStyle/>
          <a:p>
            <a:fld id="{10BF49B2-9643-4561-8B9A-7E6C1105AA5A}" type="datetime1">
              <a:rPr lang="en-ZA" smtClean="0"/>
              <a:t>2024/03/15</a:t>
            </a:fld>
            <a:endParaRPr lang="en-ZA"/>
          </a:p>
        </p:txBody>
      </p:sp>
      <p:sp>
        <p:nvSpPr>
          <p:cNvPr id="11" name="Footer Placeholder 3">
            <a:extLst>
              <a:ext uri="{FF2B5EF4-FFF2-40B4-BE49-F238E27FC236}">
                <a16:creationId xmlns:a16="http://schemas.microsoft.com/office/drawing/2014/main" id="{AEF42CE0-4591-2E02-4F61-49E5DE4DDB61}"/>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2" name="Slide Number Placeholder 4">
            <a:extLst>
              <a:ext uri="{FF2B5EF4-FFF2-40B4-BE49-F238E27FC236}">
                <a16:creationId xmlns:a16="http://schemas.microsoft.com/office/drawing/2014/main" id="{C6D267FF-AFA3-7491-0800-EBCFD745DACC}"/>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24</a:t>
            </a:fld>
            <a:endParaRPr lang="en-ZA"/>
          </a:p>
        </p:txBody>
      </p:sp>
    </p:spTree>
    <p:extLst>
      <p:ext uri="{BB962C8B-B14F-4D97-AF65-F5344CB8AC3E}">
        <p14:creationId xmlns:p14="http://schemas.microsoft.com/office/powerpoint/2010/main" val="388339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5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11">
            <a:extLst>
              <a:ext uri="{FF2B5EF4-FFF2-40B4-BE49-F238E27FC236}">
                <a16:creationId xmlns:a16="http://schemas.microsoft.com/office/drawing/2014/main" id="{43A67B2E-040D-2F06-ADA0-00FD0956BCD0}"/>
              </a:ext>
            </a:extLst>
          </p:cNvPr>
          <p:cNvSpPr>
            <a:spLocks/>
          </p:cNvSpPr>
          <p:nvPr/>
        </p:nvSpPr>
        <p:spPr>
          <a:xfrm>
            <a:off x="-59267" y="1876057"/>
            <a:ext cx="7463517" cy="3811701"/>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Apple Use Case 1</a:t>
            </a:r>
          </a:p>
        </p:txBody>
      </p:sp>
      <p:sp>
        <p:nvSpPr>
          <p:cNvPr id="2" name="Rectangle 1">
            <a:extLst>
              <a:ext uri="{FF2B5EF4-FFF2-40B4-BE49-F238E27FC236}">
                <a16:creationId xmlns:a16="http://schemas.microsoft.com/office/drawing/2014/main" id="{982FBFF6-93D9-D930-C884-79D09B09D33B}"/>
              </a:ext>
            </a:extLst>
          </p:cNvPr>
          <p:cNvSpPr/>
          <p:nvPr/>
        </p:nvSpPr>
        <p:spPr>
          <a:xfrm>
            <a:off x="526475" y="1072146"/>
            <a:ext cx="4389091"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IMS Service Entitlement for iPhone</a:t>
            </a:r>
          </a:p>
        </p:txBody>
      </p:sp>
      <p:sp>
        <p:nvSpPr>
          <p:cNvPr id="3" name="Text Placeholder 7">
            <a:extLst>
              <a:ext uri="{FF2B5EF4-FFF2-40B4-BE49-F238E27FC236}">
                <a16:creationId xmlns:a16="http://schemas.microsoft.com/office/drawing/2014/main" id="{0A42F3AA-A051-B74B-612C-65E06FBD027C}"/>
              </a:ext>
            </a:extLst>
          </p:cNvPr>
          <p:cNvSpPr txBox="1">
            <a:spLocks/>
          </p:cNvSpPr>
          <p:nvPr/>
        </p:nvSpPr>
        <p:spPr>
          <a:xfrm>
            <a:off x="526475" y="1913746"/>
            <a:ext cx="6373858" cy="3332828"/>
          </a:xfrm>
          <a:prstGeom prst="rect">
            <a:avLst/>
          </a:prstGeom>
        </p:spPr>
        <p:txBody>
          <a:bodyPr vert="horz" lIns="91440" tIns="45720" rIns="91440" bIns="45720" rtlCol="0" anchor="ctr">
            <a:normAutofit/>
          </a:bodyPr>
          <a:lstStyle>
            <a:defPPr>
              <a:defRPr lang="en-US"/>
            </a:defPPr>
            <a:lvl1pPr marL="0" algn="ctr" defTabSz="914300" rtl="0" eaLnBrk="1" latinLnBrk="0" hangingPunct="1">
              <a:defRPr sz="800" kern="1200">
                <a:solidFill>
                  <a:schemeClr val="bg1"/>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pPr marL="342900" indent="-342900" algn="l">
              <a:buFont typeface="+mj-lt"/>
              <a:buAutoNum type="arabicPeriod"/>
            </a:pPr>
            <a:r>
              <a:rPr lang="en-US" sz="1400">
                <a:latin typeface="Montserrat" panose="00000500000000000000" pitchFamily="2" charset="0"/>
              </a:rPr>
              <a:t>Apple iOS includes a proprietary framework for managing entitlements. A carrier bundle, with DES details, is deployed regularly by Apple to all iPhones of the operator.</a:t>
            </a:r>
          </a:p>
          <a:p>
            <a:pPr marL="342900" indent="-342900" algn="l">
              <a:buFont typeface="+mj-lt"/>
              <a:buAutoNum type="arabicPeriod"/>
            </a:pPr>
            <a:r>
              <a:rPr lang="en-US" sz="1400">
                <a:latin typeface="Montserrat" panose="00000500000000000000" pitchFamily="2" charset="0"/>
              </a:rPr>
              <a:t>Subscriber swaps the SIM card and/or powers up the iPhone.</a:t>
            </a:r>
          </a:p>
          <a:p>
            <a:pPr marL="342900" indent="-342900" algn="l">
              <a:buFont typeface="+mj-lt"/>
              <a:buAutoNum type="arabicPeriod"/>
            </a:pPr>
            <a:r>
              <a:rPr lang="en-US" sz="1400">
                <a:latin typeface="Montserrat" panose="00000500000000000000" pitchFamily="2" charset="0"/>
              </a:rPr>
              <a:t>iPhone registers on IMS network.</a:t>
            </a:r>
          </a:p>
          <a:p>
            <a:pPr marL="342900" indent="-342900" algn="l">
              <a:buFont typeface="+mj-lt"/>
              <a:buAutoNum type="arabicPeriod"/>
            </a:pPr>
            <a:r>
              <a:rPr lang="en-US" sz="1400">
                <a:latin typeface="Montserrat" panose="00000500000000000000" pitchFamily="2" charset="0"/>
              </a:rPr>
              <a:t>iPhone sends a request to DES to get latest up-to-date. network IMS services entitlement (VoLTE, VoWiFi, Tethering, Preferred Roaming network).</a:t>
            </a:r>
          </a:p>
          <a:p>
            <a:pPr marL="342900" indent="-342900" algn="l">
              <a:buFont typeface="+mj-lt"/>
              <a:buAutoNum type="arabicPeriod"/>
            </a:pPr>
            <a:r>
              <a:rPr lang="en-US" sz="1400">
                <a:latin typeface="Montserrat" panose="00000500000000000000" pitchFamily="2" charset="0"/>
              </a:rPr>
              <a:t>DES sends to the iPhone latest IMS services entitlement.</a:t>
            </a:r>
          </a:p>
          <a:p>
            <a:pPr marL="342900" indent="-342900" algn="l">
              <a:buFont typeface="+mj-lt"/>
              <a:buAutoNum type="arabicPeriod"/>
            </a:pPr>
            <a:r>
              <a:rPr lang="en-US" sz="1400">
                <a:latin typeface="Montserrat" panose="00000500000000000000" pitchFamily="2" charset="0"/>
              </a:rPr>
              <a:t>Optional: Subscriber agrees to Terms and Conditions, if needed.</a:t>
            </a:r>
          </a:p>
          <a:p>
            <a:pPr marL="342900" indent="-342900" algn="l">
              <a:buFont typeface="+mj-lt"/>
              <a:buAutoNum type="arabicPeriod"/>
            </a:pPr>
            <a:r>
              <a:rPr lang="en-US" sz="1400">
                <a:latin typeface="Montserrat" panose="00000500000000000000" pitchFamily="2" charset="0"/>
              </a:rPr>
              <a:t>Subscriber can now use IMS services.</a:t>
            </a:r>
          </a:p>
        </p:txBody>
      </p:sp>
      <p:pic>
        <p:nvPicPr>
          <p:cNvPr id="5" name="Picture 4" descr="A hand holding a cell phone&#10;&#10;Description automatically generated">
            <a:extLst>
              <a:ext uri="{FF2B5EF4-FFF2-40B4-BE49-F238E27FC236}">
                <a16:creationId xmlns:a16="http://schemas.microsoft.com/office/drawing/2014/main" id="{0428BEAF-63D7-3C2A-4943-6C3CF87F2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3678" y="803970"/>
            <a:ext cx="3123809" cy="5552381"/>
          </a:xfrm>
          <a:prstGeom prst="rect">
            <a:avLst/>
          </a:prstGeom>
        </p:spPr>
      </p:pic>
      <p:sp>
        <p:nvSpPr>
          <p:cNvPr id="4" name="Date Placeholder 2">
            <a:extLst>
              <a:ext uri="{FF2B5EF4-FFF2-40B4-BE49-F238E27FC236}">
                <a16:creationId xmlns:a16="http://schemas.microsoft.com/office/drawing/2014/main" id="{13877D86-974C-E169-FF43-F95CCEC2D65C}"/>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7" name="Date Placeholder 2">
            <a:extLst>
              <a:ext uri="{FF2B5EF4-FFF2-40B4-BE49-F238E27FC236}">
                <a16:creationId xmlns:a16="http://schemas.microsoft.com/office/drawing/2014/main" id="{107B299D-BC51-1A1D-3353-13E5530D9C60}"/>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8" name="Footer Placeholder 3">
            <a:extLst>
              <a:ext uri="{FF2B5EF4-FFF2-40B4-BE49-F238E27FC236}">
                <a16:creationId xmlns:a16="http://schemas.microsoft.com/office/drawing/2014/main" id="{53166B1D-BF92-D6A5-E0E3-808E79702C46}"/>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9" name="Slide Number Placeholder 4">
            <a:extLst>
              <a:ext uri="{FF2B5EF4-FFF2-40B4-BE49-F238E27FC236}">
                <a16:creationId xmlns:a16="http://schemas.microsoft.com/office/drawing/2014/main" id="{EFBAA0C7-7499-BB33-20B7-37A452C01727}"/>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25</a:t>
            </a:fld>
            <a:endParaRPr lang="en-ZA"/>
          </a:p>
        </p:txBody>
      </p:sp>
    </p:spTree>
    <p:extLst>
      <p:ext uri="{BB962C8B-B14F-4D97-AF65-F5344CB8AC3E}">
        <p14:creationId xmlns:p14="http://schemas.microsoft.com/office/powerpoint/2010/main" val="221153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11">
            <a:extLst>
              <a:ext uri="{FF2B5EF4-FFF2-40B4-BE49-F238E27FC236}">
                <a16:creationId xmlns:a16="http://schemas.microsoft.com/office/drawing/2014/main" id="{43A67B2E-040D-2F06-ADA0-00FD0956BCD0}"/>
              </a:ext>
            </a:extLst>
          </p:cNvPr>
          <p:cNvSpPr>
            <a:spLocks/>
          </p:cNvSpPr>
          <p:nvPr/>
        </p:nvSpPr>
        <p:spPr>
          <a:xfrm>
            <a:off x="-59267" y="1876057"/>
            <a:ext cx="7463517" cy="3811701"/>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Apple Use Case 2</a:t>
            </a:r>
          </a:p>
        </p:txBody>
      </p:sp>
      <p:sp>
        <p:nvSpPr>
          <p:cNvPr id="2" name="Rectangle 1">
            <a:extLst>
              <a:ext uri="{FF2B5EF4-FFF2-40B4-BE49-F238E27FC236}">
                <a16:creationId xmlns:a16="http://schemas.microsoft.com/office/drawing/2014/main" id="{982FBFF6-93D9-D930-C884-79D09B09D33B}"/>
              </a:ext>
            </a:extLst>
          </p:cNvPr>
          <p:cNvSpPr/>
          <p:nvPr/>
        </p:nvSpPr>
        <p:spPr>
          <a:xfrm>
            <a:off x="526475" y="1072146"/>
            <a:ext cx="4389091"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IMS “push” update for iPhone</a:t>
            </a:r>
          </a:p>
        </p:txBody>
      </p:sp>
      <p:sp>
        <p:nvSpPr>
          <p:cNvPr id="3" name="Text Placeholder 7">
            <a:extLst>
              <a:ext uri="{FF2B5EF4-FFF2-40B4-BE49-F238E27FC236}">
                <a16:creationId xmlns:a16="http://schemas.microsoft.com/office/drawing/2014/main" id="{0A42F3AA-A051-B74B-612C-65E06FBD027C}"/>
              </a:ext>
            </a:extLst>
          </p:cNvPr>
          <p:cNvSpPr txBox="1">
            <a:spLocks/>
          </p:cNvSpPr>
          <p:nvPr/>
        </p:nvSpPr>
        <p:spPr>
          <a:xfrm>
            <a:off x="526475" y="1913746"/>
            <a:ext cx="6134846" cy="3332828"/>
          </a:xfrm>
          <a:prstGeom prst="rect">
            <a:avLst/>
          </a:prstGeom>
        </p:spPr>
        <p:txBody>
          <a:bodyPr vert="horz" lIns="91440" tIns="45720" rIns="91440" bIns="45720" rtlCol="0" anchor="ctr">
            <a:normAutofit/>
          </a:bodyPr>
          <a:lstStyle>
            <a:defPPr>
              <a:defRPr lang="en-US"/>
            </a:defPPr>
            <a:lvl1pPr marL="0" algn="ctr" defTabSz="914300" rtl="0" eaLnBrk="1" latinLnBrk="0" hangingPunct="1">
              <a:defRPr sz="800" kern="1200">
                <a:solidFill>
                  <a:schemeClr val="bg1"/>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pPr algn="l"/>
            <a:r>
              <a:rPr lang="en-US" sz="1400">
                <a:latin typeface="Montserrat" panose="00000500000000000000" pitchFamily="2" charset="0"/>
              </a:rPr>
              <a:t>DES can use Apple Push Notification Services (APNS) to force iPhone to get latest entitlement.</a:t>
            </a:r>
          </a:p>
          <a:p>
            <a:pPr algn="l"/>
            <a:endParaRPr lang="en-US" sz="1400">
              <a:latin typeface="Montserrat" panose="00000500000000000000" pitchFamily="2" charset="0"/>
            </a:endParaRPr>
          </a:p>
          <a:p>
            <a:pPr marL="342900" indent="-342900" algn="l">
              <a:buFont typeface="+mj-lt"/>
              <a:buAutoNum type="arabicPeriod"/>
            </a:pPr>
            <a:r>
              <a:rPr lang="en-US" sz="1400">
                <a:latin typeface="Montserrat" panose="00000500000000000000" pitchFamily="2" charset="0"/>
              </a:rPr>
              <a:t>Operator updates IMS services entitlement profile on DES.</a:t>
            </a:r>
          </a:p>
          <a:p>
            <a:pPr marL="342900" indent="-342900" algn="l">
              <a:buFont typeface="+mj-lt"/>
              <a:buAutoNum type="arabicPeriod"/>
            </a:pPr>
            <a:r>
              <a:rPr lang="en-US" sz="1400">
                <a:latin typeface="Montserrat" panose="00000500000000000000" pitchFamily="2" charset="0"/>
              </a:rPr>
              <a:t>DES pushes a notification to the iPhone through Apple APNS .</a:t>
            </a:r>
          </a:p>
          <a:p>
            <a:pPr marL="342900" indent="-342900" algn="l">
              <a:buFont typeface="+mj-lt"/>
              <a:buAutoNum type="arabicPeriod"/>
            </a:pPr>
            <a:r>
              <a:rPr lang="en-US" sz="1400">
                <a:latin typeface="Montserrat" panose="00000500000000000000" pitchFamily="2" charset="0"/>
              </a:rPr>
              <a:t>iPhone sends a request to DES to get latest up-to-date IMS services entitlement.</a:t>
            </a:r>
          </a:p>
          <a:p>
            <a:pPr marL="342900" indent="-342900" algn="l">
              <a:buFont typeface="+mj-lt"/>
              <a:buAutoNum type="arabicPeriod"/>
            </a:pPr>
            <a:r>
              <a:rPr lang="en-US" sz="1400">
                <a:latin typeface="Montserrat" panose="00000500000000000000" pitchFamily="2" charset="0"/>
              </a:rPr>
              <a:t>DES sends to the iPhone latest IMS services entitlements.</a:t>
            </a:r>
          </a:p>
          <a:p>
            <a:pPr marL="342900" indent="-342900" algn="l">
              <a:buFont typeface="+mj-lt"/>
              <a:buAutoNum type="arabicPeriod"/>
            </a:pPr>
            <a:r>
              <a:rPr lang="en-US" sz="1400">
                <a:latin typeface="Montserrat" panose="00000500000000000000" pitchFamily="2" charset="0"/>
              </a:rPr>
              <a:t>Optional : Subscriber agrees to Terms and Conditions, if needed.</a:t>
            </a:r>
          </a:p>
          <a:p>
            <a:pPr marL="342900" indent="-342900" algn="l">
              <a:buFont typeface="+mj-lt"/>
              <a:buAutoNum type="arabicPeriod"/>
            </a:pPr>
            <a:r>
              <a:rPr lang="en-US" sz="1400">
                <a:latin typeface="Montserrat" panose="00000500000000000000" pitchFamily="2" charset="0"/>
              </a:rPr>
              <a:t>Subscriber can now use IMS services as per the allowed. Entitlement.</a:t>
            </a:r>
          </a:p>
        </p:txBody>
      </p:sp>
      <p:pic>
        <p:nvPicPr>
          <p:cNvPr id="24" name="Picture 23" descr="Graphical user interface, application">
            <a:extLst>
              <a:ext uri="{FF2B5EF4-FFF2-40B4-BE49-F238E27FC236}">
                <a16:creationId xmlns:a16="http://schemas.microsoft.com/office/drawing/2014/main" id="{C791357A-D3CB-11C2-9FEB-965DC3C5323C}"/>
              </a:ext>
            </a:extLst>
          </p:cNvPr>
          <p:cNvPicPr>
            <a:picLocks noChangeAspect="1"/>
          </p:cNvPicPr>
          <p:nvPr/>
        </p:nvPicPr>
        <p:blipFill rotWithShape="1">
          <a:blip r:embed="rId2"/>
          <a:srcRect l="7926" t="10380" r="40977" b="7659"/>
          <a:stretch/>
        </p:blipFill>
        <p:spPr>
          <a:xfrm>
            <a:off x="6754271" y="1488828"/>
            <a:ext cx="4848236" cy="3927086"/>
          </a:xfrm>
          <a:prstGeom prst="roundRect">
            <a:avLst>
              <a:gd name="adj" fmla="val 2392"/>
            </a:avLst>
          </a:prstGeom>
        </p:spPr>
      </p:pic>
      <p:grpSp>
        <p:nvGrpSpPr>
          <p:cNvPr id="25" name="Google Shape;2119;p55">
            <a:extLst>
              <a:ext uri="{FF2B5EF4-FFF2-40B4-BE49-F238E27FC236}">
                <a16:creationId xmlns:a16="http://schemas.microsoft.com/office/drawing/2014/main" id="{10498562-E8CD-4D1C-3AB5-B0215A65EF7D}"/>
              </a:ext>
            </a:extLst>
          </p:cNvPr>
          <p:cNvGrpSpPr/>
          <p:nvPr/>
        </p:nvGrpSpPr>
        <p:grpSpPr>
          <a:xfrm>
            <a:off x="9441444" y="871797"/>
            <a:ext cx="2587797" cy="4973655"/>
            <a:chOff x="2712100" y="995325"/>
            <a:chExt cx="2250800" cy="3838600"/>
          </a:xfrm>
          <a:solidFill>
            <a:schemeClr val="tx1">
              <a:alpha val="18893"/>
            </a:schemeClr>
          </a:solidFill>
        </p:grpSpPr>
        <p:sp>
          <p:nvSpPr>
            <p:cNvPr id="26" name="Google Shape;2120;p55">
              <a:extLst>
                <a:ext uri="{FF2B5EF4-FFF2-40B4-BE49-F238E27FC236}">
                  <a16:creationId xmlns:a16="http://schemas.microsoft.com/office/drawing/2014/main" id="{165E906E-59A5-3C9E-4203-A96DC571FE82}"/>
                </a:ext>
              </a:extLst>
            </p:cNvPr>
            <p:cNvSpPr/>
            <p:nvPr/>
          </p:nvSpPr>
          <p:spPr>
            <a:xfrm>
              <a:off x="2784650" y="995325"/>
              <a:ext cx="2107375" cy="3838600"/>
            </a:xfrm>
            <a:custGeom>
              <a:avLst/>
              <a:gdLst/>
              <a:ahLst/>
              <a:cxnLst/>
              <a:rect l="l" t="t" r="r" b="b"/>
              <a:pathLst>
                <a:path w="84295" h="153544" extrusionOk="0">
                  <a:moveTo>
                    <a:pt x="7873" y="0"/>
                  </a:moveTo>
                  <a:cubicBezTo>
                    <a:pt x="3503" y="0"/>
                    <a:pt x="1" y="3503"/>
                    <a:pt x="1" y="7839"/>
                  </a:cubicBezTo>
                  <a:lnTo>
                    <a:pt x="1" y="145771"/>
                  </a:lnTo>
                  <a:cubicBezTo>
                    <a:pt x="1" y="147873"/>
                    <a:pt x="835" y="149841"/>
                    <a:pt x="2269" y="151275"/>
                  </a:cubicBezTo>
                  <a:cubicBezTo>
                    <a:pt x="3670" y="152676"/>
                    <a:pt x="5638" y="153544"/>
                    <a:pt x="7806" y="153544"/>
                  </a:cubicBezTo>
                  <a:lnTo>
                    <a:pt x="76455" y="153544"/>
                  </a:lnTo>
                  <a:cubicBezTo>
                    <a:pt x="80792" y="153544"/>
                    <a:pt x="84294" y="150041"/>
                    <a:pt x="84294" y="145705"/>
                  </a:cubicBezTo>
                  <a:lnTo>
                    <a:pt x="84294" y="7839"/>
                  </a:lnTo>
                  <a:cubicBezTo>
                    <a:pt x="84294" y="4770"/>
                    <a:pt x="82593" y="2169"/>
                    <a:pt x="80091" y="834"/>
                  </a:cubicBezTo>
                  <a:cubicBezTo>
                    <a:pt x="79024" y="267"/>
                    <a:pt x="77823" y="0"/>
                    <a:pt x="765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21;p55">
              <a:extLst>
                <a:ext uri="{FF2B5EF4-FFF2-40B4-BE49-F238E27FC236}">
                  <a16:creationId xmlns:a16="http://schemas.microsoft.com/office/drawing/2014/main" id="{B34798F2-8F36-E742-29A4-EE613AA4E791}"/>
                </a:ext>
              </a:extLst>
            </p:cNvPr>
            <p:cNvSpPr/>
            <p:nvPr/>
          </p:nvSpPr>
          <p:spPr>
            <a:xfrm>
              <a:off x="2841375" y="1017000"/>
              <a:ext cx="2050650" cy="3816925"/>
            </a:xfrm>
            <a:custGeom>
              <a:avLst/>
              <a:gdLst/>
              <a:ahLst/>
              <a:cxnLst/>
              <a:rect l="l" t="t" r="r" b="b"/>
              <a:pathLst>
                <a:path w="82026" h="152677" extrusionOk="0">
                  <a:moveTo>
                    <a:pt x="77756" y="1"/>
                  </a:moveTo>
                  <a:lnTo>
                    <a:pt x="0" y="150408"/>
                  </a:lnTo>
                  <a:cubicBezTo>
                    <a:pt x="1401" y="151809"/>
                    <a:pt x="3369" y="152677"/>
                    <a:pt x="5537" y="152677"/>
                  </a:cubicBezTo>
                  <a:lnTo>
                    <a:pt x="74186" y="152677"/>
                  </a:lnTo>
                  <a:cubicBezTo>
                    <a:pt x="78523" y="152677"/>
                    <a:pt x="82025" y="149174"/>
                    <a:pt x="82025" y="144838"/>
                  </a:cubicBezTo>
                  <a:lnTo>
                    <a:pt x="82025" y="6972"/>
                  </a:lnTo>
                  <a:cubicBezTo>
                    <a:pt x="82025" y="3903"/>
                    <a:pt x="80324" y="1302"/>
                    <a:pt x="777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22;p55">
              <a:extLst>
                <a:ext uri="{FF2B5EF4-FFF2-40B4-BE49-F238E27FC236}">
                  <a16:creationId xmlns:a16="http://schemas.microsoft.com/office/drawing/2014/main" id="{CF4BC696-3697-6BB2-D3FD-01BA56ED9072}"/>
                </a:ext>
              </a:extLst>
            </p:cNvPr>
            <p:cNvSpPr/>
            <p:nvPr/>
          </p:nvSpPr>
          <p:spPr>
            <a:xfrm>
              <a:off x="2712100" y="1924325"/>
              <a:ext cx="71750" cy="457025"/>
            </a:xfrm>
            <a:custGeom>
              <a:avLst/>
              <a:gdLst/>
              <a:ahLst/>
              <a:cxnLst/>
              <a:rect l="l" t="t" r="r" b="b"/>
              <a:pathLst>
                <a:path w="2870" h="18281" extrusionOk="0">
                  <a:moveTo>
                    <a:pt x="2469" y="0"/>
                  </a:moveTo>
                  <a:cubicBezTo>
                    <a:pt x="1102" y="0"/>
                    <a:pt x="1" y="1134"/>
                    <a:pt x="1" y="2469"/>
                  </a:cubicBezTo>
                  <a:lnTo>
                    <a:pt x="1" y="15812"/>
                  </a:lnTo>
                  <a:cubicBezTo>
                    <a:pt x="1" y="17213"/>
                    <a:pt x="1135" y="18280"/>
                    <a:pt x="2469" y="18280"/>
                  </a:cubicBezTo>
                  <a:lnTo>
                    <a:pt x="2636" y="18280"/>
                  </a:lnTo>
                  <a:cubicBezTo>
                    <a:pt x="2803" y="18280"/>
                    <a:pt x="2870" y="18213"/>
                    <a:pt x="2870" y="18047"/>
                  </a:cubicBezTo>
                  <a:lnTo>
                    <a:pt x="2870" y="267"/>
                  </a:lnTo>
                  <a:cubicBezTo>
                    <a:pt x="2870" y="134"/>
                    <a:pt x="2769" y="0"/>
                    <a:pt x="26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23;p55">
              <a:extLst>
                <a:ext uri="{FF2B5EF4-FFF2-40B4-BE49-F238E27FC236}">
                  <a16:creationId xmlns:a16="http://schemas.microsoft.com/office/drawing/2014/main" id="{133A5A77-F881-533E-4088-1D4EF8DFAD07}"/>
                </a:ext>
              </a:extLst>
            </p:cNvPr>
            <p:cNvSpPr/>
            <p:nvPr/>
          </p:nvSpPr>
          <p:spPr>
            <a:xfrm>
              <a:off x="4891175" y="1924325"/>
              <a:ext cx="71725" cy="457025"/>
            </a:xfrm>
            <a:custGeom>
              <a:avLst/>
              <a:gdLst/>
              <a:ahLst/>
              <a:cxnLst/>
              <a:rect l="l" t="t" r="r" b="b"/>
              <a:pathLst>
                <a:path w="2869" h="18281" extrusionOk="0">
                  <a:moveTo>
                    <a:pt x="234" y="0"/>
                  </a:moveTo>
                  <a:cubicBezTo>
                    <a:pt x="100" y="0"/>
                    <a:pt x="0" y="134"/>
                    <a:pt x="0" y="267"/>
                  </a:cubicBezTo>
                  <a:lnTo>
                    <a:pt x="0" y="18047"/>
                  </a:lnTo>
                  <a:cubicBezTo>
                    <a:pt x="0" y="18213"/>
                    <a:pt x="67" y="18280"/>
                    <a:pt x="234" y="18280"/>
                  </a:cubicBezTo>
                  <a:lnTo>
                    <a:pt x="400" y="18280"/>
                  </a:lnTo>
                  <a:cubicBezTo>
                    <a:pt x="1735" y="18280"/>
                    <a:pt x="2869" y="17213"/>
                    <a:pt x="2869" y="15812"/>
                  </a:cubicBezTo>
                  <a:lnTo>
                    <a:pt x="2869" y="2469"/>
                  </a:lnTo>
                  <a:cubicBezTo>
                    <a:pt x="2869" y="1134"/>
                    <a:pt x="1768" y="0"/>
                    <a:pt x="4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24;p55">
              <a:extLst>
                <a:ext uri="{FF2B5EF4-FFF2-40B4-BE49-F238E27FC236}">
                  <a16:creationId xmlns:a16="http://schemas.microsoft.com/office/drawing/2014/main" id="{E2DBCDBA-3E38-168A-924D-9FC6A457160C}"/>
                </a:ext>
              </a:extLst>
            </p:cNvPr>
            <p:cNvSpPr/>
            <p:nvPr/>
          </p:nvSpPr>
          <p:spPr>
            <a:xfrm>
              <a:off x="2712100" y="2441350"/>
              <a:ext cx="71750" cy="457025"/>
            </a:xfrm>
            <a:custGeom>
              <a:avLst/>
              <a:gdLst/>
              <a:ahLst/>
              <a:cxnLst/>
              <a:rect l="l" t="t" r="r" b="b"/>
              <a:pathLst>
                <a:path w="2870" h="18281" extrusionOk="0">
                  <a:moveTo>
                    <a:pt x="2469" y="1"/>
                  </a:moveTo>
                  <a:cubicBezTo>
                    <a:pt x="1102" y="1"/>
                    <a:pt x="1" y="1135"/>
                    <a:pt x="1" y="2469"/>
                  </a:cubicBezTo>
                  <a:lnTo>
                    <a:pt x="1" y="15812"/>
                  </a:lnTo>
                  <a:cubicBezTo>
                    <a:pt x="1" y="17213"/>
                    <a:pt x="1135" y="18281"/>
                    <a:pt x="2469" y="18281"/>
                  </a:cubicBezTo>
                  <a:lnTo>
                    <a:pt x="2636" y="18281"/>
                  </a:lnTo>
                  <a:cubicBezTo>
                    <a:pt x="2803" y="18281"/>
                    <a:pt x="2870" y="18214"/>
                    <a:pt x="2870" y="17980"/>
                  </a:cubicBezTo>
                  <a:lnTo>
                    <a:pt x="2870" y="268"/>
                  </a:lnTo>
                  <a:cubicBezTo>
                    <a:pt x="2870" y="134"/>
                    <a:pt x="2769" y="1"/>
                    <a:pt x="2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25;p55">
              <a:extLst>
                <a:ext uri="{FF2B5EF4-FFF2-40B4-BE49-F238E27FC236}">
                  <a16:creationId xmlns:a16="http://schemas.microsoft.com/office/drawing/2014/main" id="{2820FF77-8F35-1997-A42B-529C17774F7A}"/>
                </a:ext>
              </a:extLst>
            </p:cNvPr>
            <p:cNvSpPr/>
            <p:nvPr/>
          </p:nvSpPr>
          <p:spPr>
            <a:xfrm>
              <a:off x="3246650" y="1067050"/>
              <a:ext cx="1183375" cy="197650"/>
            </a:xfrm>
            <a:custGeom>
              <a:avLst/>
              <a:gdLst/>
              <a:ahLst/>
              <a:cxnLst/>
              <a:rect l="l" t="t" r="r" b="b"/>
              <a:pathLst>
                <a:path w="47335" h="7906" extrusionOk="0">
                  <a:moveTo>
                    <a:pt x="3737" y="0"/>
                  </a:moveTo>
                  <a:cubicBezTo>
                    <a:pt x="1669" y="0"/>
                    <a:pt x="1" y="1668"/>
                    <a:pt x="1" y="3703"/>
                  </a:cubicBezTo>
                  <a:lnTo>
                    <a:pt x="1" y="4203"/>
                  </a:lnTo>
                  <a:cubicBezTo>
                    <a:pt x="1" y="6238"/>
                    <a:pt x="1669" y="7906"/>
                    <a:pt x="3737" y="7906"/>
                  </a:cubicBezTo>
                  <a:lnTo>
                    <a:pt x="43599" y="7906"/>
                  </a:lnTo>
                  <a:cubicBezTo>
                    <a:pt x="45633" y="7906"/>
                    <a:pt x="47335" y="6238"/>
                    <a:pt x="47301" y="4203"/>
                  </a:cubicBezTo>
                  <a:lnTo>
                    <a:pt x="47301" y="3703"/>
                  </a:lnTo>
                  <a:cubicBezTo>
                    <a:pt x="47301" y="1668"/>
                    <a:pt x="45633" y="0"/>
                    <a:pt x="435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26;p55">
              <a:extLst>
                <a:ext uri="{FF2B5EF4-FFF2-40B4-BE49-F238E27FC236}">
                  <a16:creationId xmlns:a16="http://schemas.microsoft.com/office/drawing/2014/main" id="{1AC3BE84-80FB-AA68-3A33-C1C6F3D08691}"/>
                </a:ext>
              </a:extLst>
            </p:cNvPr>
            <p:cNvSpPr/>
            <p:nvPr/>
          </p:nvSpPr>
          <p:spPr>
            <a:xfrm>
              <a:off x="3434300" y="1128750"/>
              <a:ext cx="708850" cy="48400"/>
            </a:xfrm>
            <a:custGeom>
              <a:avLst/>
              <a:gdLst/>
              <a:ahLst/>
              <a:cxnLst/>
              <a:rect l="l" t="t" r="r" b="b"/>
              <a:pathLst>
                <a:path w="28354" h="1936" extrusionOk="0">
                  <a:moveTo>
                    <a:pt x="934" y="1"/>
                  </a:moveTo>
                  <a:cubicBezTo>
                    <a:pt x="434" y="1"/>
                    <a:pt x="0" y="401"/>
                    <a:pt x="0" y="901"/>
                  </a:cubicBezTo>
                  <a:lnTo>
                    <a:pt x="0" y="1035"/>
                  </a:lnTo>
                  <a:cubicBezTo>
                    <a:pt x="0" y="1535"/>
                    <a:pt x="434" y="1935"/>
                    <a:pt x="934" y="1935"/>
                  </a:cubicBezTo>
                  <a:lnTo>
                    <a:pt x="27453" y="1935"/>
                  </a:lnTo>
                  <a:cubicBezTo>
                    <a:pt x="27953" y="1935"/>
                    <a:pt x="28354" y="1535"/>
                    <a:pt x="28354" y="1035"/>
                  </a:cubicBezTo>
                  <a:lnTo>
                    <a:pt x="28354" y="901"/>
                  </a:lnTo>
                  <a:cubicBezTo>
                    <a:pt x="28354" y="401"/>
                    <a:pt x="27953" y="1"/>
                    <a:pt x="27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27;p55">
              <a:extLst>
                <a:ext uri="{FF2B5EF4-FFF2-40B4-BE49-F238E27FC236}">
                  <a16:creationId xmlns:a16="http://schemas.microsoft.com/office/drawing/2014/main" id="{5E93E19C-FC30-1AFA-D592-D2579887881C}"/>
                </a:ext>
              </a:extLst>
            </p:cNvPr>
            <p:cNvSpPr/>
            <p:nvPr/>
          </p:nvSpPr>
          <p:spPr>
            <a:xfrm>
              <a:off x="4258200" y="1122075"/>
              <a:ext cx="58400" cy="58400"/>
            </a:xfrm>
            <a:custGeom>
              <a:avLst/>
              <a:gdLst/>
              <a:ahLst/>
              <a:cxnLst/>
              <a:rect l="l" t="t" r="r" b="b"/>
              <a:pathLst>
                <a:path w="2336" h="2336" extrusionOk="0">
                  <a:moveTo>
                    <a:pt x="1168" y="1"/>
                  </a:moveTo>
                  <a:cubicBezTo>
                    <a:pt x="535" y="1"/>
                    <a:pt x="1" y="501"/>
                    <a:pt x="1" y="1168"/>
                  </a:cubicBezTo>
                  <a:cubicBezTo>
                    <a:pt x="1" y="1802"/>
                    <a:pt x="501" y="2336"/>
                    <a:pt x="1168" y="2336"/>
                  </a:cubicBezTo>
                  <a:cubicBezTo>
                    <a:pt x="1769" y="2336"/>
                    <a:pt x="2336" y="1835"/>
                    <a:pt x="2336" y="1168"/>
                  </a:cubicBezTo>
                  <a:cubicBezTo>
                    <a:pt x="2336" y="501"/>
                    <a:pt x="1802" y="1"/>
                    <a:pt x="1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roup 33">
            <a:extLst>
              <a:ext uri="{FF2B5EF4-FFF2-40B4-BE49-F238E27FC236}">
                <a16:creationId xmlns:a16="http://schemas.microsoft.com/office/drawing/2014/main" id="{1328B29F-07AC-4458-036B-0E6A1E16FC1A}"/>
              </a:ext>
            </a:extLst>
          </p:cNvPr>
          <p:cNvGrpSpPr/>
          <p:nvPr/>
        </p:nvGrpSpPr>
        <p:grpSpPr>
          <a:xfrm>
            <a:off x="9203954" y="785392"/>
            <a:ext cx="3188044" cy="5976066"/>
            <a:chOff x="7589938" y="904698"/>
            <a:chExt cx="2724294" cy="5106755"/>
          </a:xfrm>
        </p:grpSpPr>
        <p:pic>
          <p:nvPicPr>
            <p:cNvPr id="35" name="Picture 34" descr="Icon&#10;&#10;Description automatically generated">
              <a:extLst>
                <a:ext uri="{FF2B5EF4-FFF2-40B4-BE49-F238E27FC236}">
                  <a16:creationId xmlns:a16="http://schemas.microsoft.com/office/drawing/2014/main" id="{568A9B93-7B15-6207-E4C7-8AF69BB3A95C}"/>
                </a:ext>
              </a:extLst>
            </p:cNvPr>
            <p:cNvPicPr>
              <a:picLocks noChangeAspect="1"/>
            </p:cNvPicPr>
            <p:nvPr/>
          </p:nvPicPr>
          <p:blipFill rotWithShape="1">
            <a:blip r:embed="rId3"/>
            <a:srcRect l="36989" t="15767" r="33217" b="9769"/>
            <a:stretch/>
          </p:blipFill>
          <p:spPr>
            <a:xfrm>
              <a:off x="7589938" y="904698"/>
              <a:ext cx="2724294" cy="5106755"/>
            </a:xfrm>
            <a:prstGeom prst="rect">
              <a:avLst/>
            </a:prstGeom>
          </p:spPr>
        </p:pic>
        <p:pic>
          <p:nvPicPr>
            <p:cNvPr id="36" name="Picture 35" descr="Graphical user interface, application&#10;&#10;Description automatically generated">
              <a:extLst>
                <a:ext uri="{FF2B5EF4-FFF2-40B4-BE49-F238E27FC236}">
                  <a16:creationId xmlns:a16="http://schemas.microsoft.com/office/drawing/2014/main" id="{2E8B303F-9243-93C6-54DB-B46D2B7BF03F}"/>
                </a:ext>
              </a:extLst>
            </p:cNvPr>
            <p:cNvPicPr>
              <a:picLocks noChangeAspect="1"/>
            </p:cNvPicPr>
            <p:nvPr/>
          </p:nvPicPr>
          <p:blipFill rotWithShape="1">
            <a:blip r:embed="rId4"/>
            <a:srcRect l="30756" t="8882" r="30274" b="12318"/>
            <a:stretch/>
          </p:blipFill>
          <p:spPr>
            <a:xfrm>
              <a:off x="7682623" y="1053702"/>
              <a:ext cx="2211362" cy="4471474"/>
            </a:xfrm>
            <a:prstGeom prst="rect">
              <a:avLst/>
            </a:prstGeom>
          </p:spPr>
        </p:pic>
      </p:grpSp>
      <p:pic>
        <p:nvPicPr>
          <p:cNvPr id="37" name="Picture 36" descr="Graphical user interface, text, application, chat or text message&#10;&#10;Description automatically generated">
            <a:extLst>
              <a:ext uri="{FF2B5EF4-FFF2-40B4-BE49-F238E27FC236}">
                <a16:creationId xmlns:a16="http://schemas.microsoft.com/office/drawing/2014/main" id="{DBEADCDA-6E35-2481-4D0F-91B0DE57AED3}"/>
              </a:ext>
            </a:extLst>
          </p:cNvPr>
          <p:cNvPicPr>
            <a:picLocks noChangeAspect="1"/>
          </p:cNvPicPr>
          <p:nvPr/>
        </p:nvPicPr>
        <p:blipFill rotWithShape="1">
          <a:blip r:embed="rId5"/>
          <a:srcRect l="14185" t="38945" r="14106" b="39058"/>
          <a:stretch/>
        </p:blipFill>
        <p:spPr>
          <a:xfrm>
            <a:off x="9609526" y="2713202"/>
            <a:ext cx="1993577" cy="1087698"/>
          </a:xfrm>
          <a:prstGeom prst="roundRect">
            <a:avLst>
              <a:gd name="adj" fmla="val 9008"/>
            </a:avLst>
          </a:prstGeom>
        </p:spPr>
      </p:pic>
      <p:pic>
        <p:nvPicPr>
          <p:cNvPr id="38" name="Picture 37" descr="Graphical user interface, application&#10;&#10;Description automatically generated">
            <a:extLst>
              <a:ext uri="{FF2B5EF4-FFF2-40B4-BE49-F238E27FC236}">
                <a16:creationId xmlns:a16="http://schemas.microsoft.com/office/drawing/2014/main" id="{67E08C8B-FFCC-85F8-BB87-D73168E3F0B3}"/>
              </a:ext>
            </a:extLst>
          </p:cNvPr>
          <p:cNvPicPr>
            <a:picLocks noChangeAspect="1"/>
          </p:cNvPicPr>
          <p:nvPr/>
        </p:nvPicPr>
        <p:blipFill rotWithShape="1">
          <a:blip r:embed="rId6"/>
          <a:srcRect l="36110" t="62071" r="59902" b="32842"/>
          <a:stretch/>
        </p:blipFill>
        <p:spPr>
          <a:xfrm>
            <a:off x="8764913" y="3425814"/>
            <a:ext cx="346091" cy="172526"/>
          </a:xfrm>
          <a:prstGeom prst="rect">
            <a:avLst/>
          </a:prstGeom>
        </p:spPr>
      </p:pic>
      <p:pic>
        <p:nvPicPr>
          <p:cNvPr id="39" name="Graphic 38" descr="Cursor with solid fill">
            <a:extLst>
              <a:ext uri="{FF2B5EF4-FFF2-40B4-BE49-F238E27FC236}">
                <a16:creationId xmlns:a16="http://schemas.microsoft.com/office/drawing/2014/main" id="{E49D7678-BB3E-843D-BF2D-D38CA500F0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55951" y="6964564"/>
            <a:ext cx="570776" cy="570776"/>
          </a:xfrm>
          <a:prstGeom prst="rect">
            <a:avLst/>
          </a:prstGeom>
        </p:spPr>
      </p:pic>
      <p:sp>
        <p:nvSpPr>
          <p:cNvPr id="4" name="Date Placeholder 2">
            <a:extLst>
              <a:ext uri="{FF2B5EF4-FFF2-40B4-BE49-F238E27FC236}">
                <a16:creationId xmlns:a16="http://schemas.microsoft.com/office/drawing/2014/main" id="{AA1455D7-8023-DAF1-4A1E-941CAB121D83}"/>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5" name="Date Placeholder 2">
            <a:extLst>
              <a:ext uri="{FF2B5EF4-FFF2-40B4-BE49-F238E27FC236}">
                <a16:creationId xmlns:a16="http://schemas.microsoft.com/office/drawing/2014/main" id="{CA033313-BF5A-7B05-3041-EB0EC1B7F36A}"/>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7" name="Footer Placeholder 3">
            <a:extLst>
              <a:ext uri="{FF2B5EF4-FFF2-40B4-BE49-F238E27FC236}">
                <a16:creationId xmlns:a16="http://schemas.microsoft.com/office/drawing/2014/main" id="{A43C470F-98CB-936F-B25C-1C33BFEC2E5D}"/>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8" name="Slide Number Placeholder 4">
            <a:extLst>
              <a:ext uri="{FF2B5EF4-FFF2-40B4-BE49-F238E27FC236}">
                <a16:creationId xmlns:a16="http://schemas.microsoft.com/office/drawing/2014/main" id="{98E7BCA7-771F-4332-190F-E49BF9EDB399}"/>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26</a:t>
            </a:fld>
            <a:endParaRPr lang="en-ZA"/>
          </a:p>
        </p:txBody>
      </p:sp>
    </p:spTree>
    <p:extLst>
      <p:ext uri="{BB962C8B-B14F-4D97-AF65-F5344CB8AC3E}">
        <p14:creationId xmlns:p14="http://schemas.microsoft.com/office/powerpoint/2010/main" val="399963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46000" decel="51000" fill="hold" nodeType="clickEffect">
                                  <p:stCondLst>
                                    <p:cond delay="0"/>
                                  </p:stCondLst>
                                  <p:childTnLst>
                                    <p:animMotion origin="layout" path="M -2.08333E-7 4.07407E-6 L 0.16094 -0.51875 " pathEditMode="relative" rAng="0" ptsTypes="AA">
                                      <p:cBhvr>
                                        <p:cTn id="16" dur="2000" fill="hold"/>
                                        <p:tgtEl>
                                          <p:spTgt spid="39"/>
                                        </p:tgtEl>
                                        <p:attrNameLst>
                                          <p:attrName>ppt_x</p:attrName>
                                          <p:attrName>ppt_y</p:attrName>
                                        </p:attrNameLst>
                                      </p:cBhvr>
                                      <p:rCtr x="8047" y="-25949"/>
                                    </p:animMotion>
                                  </p:childTnLst>
                                </p:cTn>
                              </p:par>
                            </p:childTnLst>
                          </p:cTn>
                        </p:par>
                        <p:par>
                          <p:cTn id="17" fill="hold">
                            <p:stCondLst>
                              <p:cond delay="2000"/>
                            </p:stCondLst>
                            <p:childTnLst>
                              <p:par>
                                <p:cTn id="18" presetID="22" presetClass="entr" presetSubtype="2" fill="hold" nodeType="after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500"/>
                                        <p:tgtEl>
                                          <p:spTgt spid="3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11">
            <a:extLst>
              <a:ext uri="{FF2B5EF4-FFF2-40B4-BE49-F238E27FC236}">
                <a16:creationId xmlns:a16="http://schemas.microsoft.com/office/drawing/2014/main" id="{43A67B2E-040D-2F06-ADA0-00FD0956BCD0}"/>
              </a:ext>
            </a:extLst>
          </p:cNvPr>
          <p:cNvSpPr>
            <a:spLocks/>
          </p:cNvSpPr>
          <p:nvPr/>
        </p:nvSpPr>
        <p:spPr>
          <a:xfrm>
            <a:off x="-59267" y="1876057"/>
            <a:ext cx="7463517" cy="3811701"/>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Apple Use Case 3</a:t>
            </a:r>
          </a:p>
        </p:txBody>
      </p:sp>
      <p:sp>
        <p:nvSpPr>
          <p:cNvPr id="2" name="Rectangle 1">
            <a:extLst>
              <a:ext uri="{FF2B5EF4-FFF2-40B4-BE49-F238E27FC236}">
                <a16:creationId xmlns:a16="http://schemas.microsoft.com/office/drawing/2014/main" id="{982FBFF6-93D9-D930-C884-79D09B09D33B}"/>
              </a:ext>
            </a:extLst>
          </p:cNvPr>
          <p:cNvSpPr/>
          <p:nvPr/>
        </p:nvSpPr>
        <p:spPr>
          <a:xfrm>
            <a:off x="526475" y="1072146"/>
            <a:ext cx="4389091"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Apple Watch Cellular Setup</a:t>
            </a:r>
          </a:p>
        </p:txBody>
      </p:sp>
      <p:sp>
        <p:nvSpPr>
          <p:cNvPr id="3" name="Text Placeholder 7">
            <a:extLst>
              <a:ext uri="{FF2B5EF4-FFF2-40B4-BE49-F238E27FC236}">
                <a16:creationId xmlns:a16="http://schemas.microsoft.com/office/drawing/2014/main" id="{0A42F3AA-A051-B74B-612C-65E06FBD027C}"/>
              </a:ext>
            </a:extLst>
          </p:cNvPr>
          <p:cNvSpPr txBox="1">
            <a:spLocks/>
          </p:cNvSpPr>
          <p:nvPr/>
        </p:nvSpPr>
        <p:spPr>
          <a:xfrm>
            <a:off x="526475" y="1913746"/>
            <a:ext cx="6134846" cy="3547254"/>
          </a:xfrm>
          <a:prstGeom prst="rect">
            <a:avLst/>
          </a:prstGeom>
        </p:spPr>
        <p:txBody>
          <a:bodyPr vert="horz" lIns="91440" tIns="45720" rIns="91440" bIns="45720" rtlCol="0" anchor="ctr">
            <a:normAutofit/>
          </a:bodyPr>
          <a:lstStyle>
            <a:defPPr>
              <a:defRPr lang="en-US"/>
            </a:defPPr>
            <a:lvl1pPr marL="0" algn="ctr" defTabSz="914300" rtl="0" eaLnBrk="1" latinLnBrk="0" hangingPunct="1">
              <a:defRPr sz="800" kern="1200">
                <a:solidFill>
                  <a:schemeClr val="bg1"/>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pPr algn="l"/>
            <a:r>
              <a:rPr lang="en-US" sz="1400">
                <a:latin typeface="Montserrat" panose="00000500000000000000" pitchFamily="2" charset="0"/>
              </a:rPr>
              <a:t>DES entitles an Apple Watch to use IMS services via iPhone</a:t>
            </a:r>
            <a:br>
              <a:rPr lang="en-US" sz="1400">
                <a:latin typeface="Montserrat" panose="00000500000000000000" pitchFamily="2" charset="0"/>
              </a:rPr>
            </a:br>
            <a:r>
              <a:rPr lang="en-US" sz="1400">
                <a:latin typeface="Montserrat" panose="00000500000000000000" pitchFamily="2" charset="0"/>
              </a:rPr>
              <a:t>paired through Bluetooth.</a:t>
            </a:r>
            <a:br>
              <a:rPr lang="en-US" sz="1400">
                <a:latin typeface="Montserrat" panose="00000500000000000000" pitchFamily="2" charset="0"/>
              </a:rPr>
            </a:br>
            <a:endParaRPr lang="en-US" sz="1400">
              <a:latin typeface="Montserrat" panose="00000500000000000000" pitchFamily="2" charset="0"/>
            </a:endParaRPr>
          </a:p>
          <a:p>
            <a:pPr marL="342900" indent="-342900" algn="l">
              <a:buFont typeface="+mj-lt"/>
              <a:buAutoNum type="arabicPeriod"/>
            </a:pPr>
            <a:r>
              <a:rPr lang="en-US" sz="1400">
                <a:latin typeface="Montserrat" panose="00000500000000000000" pitchFamily="2" charset="0"/>
              </a:rPr>
              <a:t>Subscriber pairs iPhone and Watch (Bluetooth).</a:t>
            </a:r>
          </a:p>
          <a:p>
            <a:pPr marL="342900" indent="-342900" algn="l">
              <a:buFont typeface="+mj-lt"/>
              <a:buAutoNum type="arabicPeriod"/>
            </a:pPr>
            <a:r>
              <a:rPr lang="en-US" sz="1400">
                <a:latin typeface="Montserrat" panose="00000500000000000000" pitchFamily="2" charset="0"/>
              </a:rPr>
              <a:t>Subscriber opens Apple Watch Application.</a:t>
            </a:r>
          </a:p>
          <a:p>
            <a:pPr marL="342900" indent="-342900" algn="l">
              <a:buFont typeface="+mj-lt"/>
              <a:buAutoNum type="arabicPeriod"/>
            </a:pPr>
            <a:r>
              <a:rPr lang="en-US" sz="1400">
                <a:latin typeface="Montserrat" panose="00000500000000000000" pitchFamily="2" charset="0"/>
              </a:rPr>
              <a:t>Subscriber taps “Setup Cellular”.</a:t>
            </a:r>
          </a:p>
          <a:p>
            <a:pPr marL="342900" indent="-342900" algn="l">
              <a:buFont typeface="+mj-lt"/>
              <a:buAutoNum type="arabicPeriod"/>
            </a:pPr>
            <a:r>
              <a:rPr lang="en-US" sz="1400">
                <a:latin typeface="Montserrat" panose="00000500000000000000" pitchFamily="2" charset="0"/>
              </a:rPr>
              <a:t>iPhone securely connects to DES.</a:t>
            </a:r>
          </a:p>
          <a:p>
            <a:pPr marL="342900" indent="-342900" algn="l">
              <a:buFont typeface="+mj-lt"/>
              <a:buAutoNum type="arabicPeriod"/>
            </a:pPr>
            <a:r>
              <a:rPr lang="en-US" sz="1400">
                <a:latin typeface="Montserrat" panose="00000500000000000000" pitchFamily="2" charset="0"/>
              </a:rPr>
              <a:t>DES checks if user is entitled to “Cellular Watch” Bundle</a:t>
            </a:r>
            <a:br>
              <a:rPr lang="en-US" sz="1400">
                <a:latin typeface="Montserrat" panose="00000500000000000000" pitchFamily="2" charset="0"/>
              </a:rPr>
            </a:br>
            <a:r>
              <a:rPr lang="en-US" sz="1400">
                <a:latin typeface="Montserrat" panose="00000500000000000000" pitchFamily="2" charset="0"/>
              </a:rPr>
              <a:t>Option.</a:t>
            </a:r>
          </a:p>
          <a:p>
            <a:pPr marL="342900" indent="-342900" algn="l">
              <a:buFont typeface="+mj-lt"/>
              <a:buAutoNum type="arabicPeriod"/>
            </a:pPr>
            <a:r>
              <a:rPr lang="en-US" sz="1400">
                <a:latin typeface="Montserrat" panose="00000500000000000000" pitchFamily="2" charset="0"/>
              </a:rPr>
              <a:t>If yes, Subscriber accepts T&amp;C and activates plan option.</a:t>
            </a:r>
          </a:p>
          <a:p>
            <a:pPr marL="342900" indent="-342900" algn="l">
              <a:buFont typeface="+mj-lt"/>
              <a:buAutoNum type="arabicPeriod"/>
            </a:pPr>
            <a:r>
              <a:rPr lang="en-US" sz="1400">
                <a:latin typeface="Montserrat" panose="00000500000000000000" pitchFamily="2" charset="0"/>
              </a:rPr>
              <a:t>DES requests the SM-DP+ server to release an eSIM profile.</a:t>
            </a:r>
          </a:p>
          <a:p>
            <a:pPr marL="342900" indent="-342900" algn="l">
              <a:buFont typeface="+mj-lt"/>
              <a:buAutoNum type="arabicPeriod"/>
            </a:pPr>
            <a:r>
              <a:rPr lang="en-US" sz="1400">
                <a:latin typeface="Montserrat" panose="00000500000000000000" pitchFamily="2" charset="0"/>
              </a:rPr>
              <a:t>DES informs iPhone to start eSIM profile download on the watch.</a:t>
            </a:r>
          </a:p>
          <a:p>
            <a:pPr marL="342900" indent="-342900" algn="l">
              <a:buFont typeface="+mj-lt"/>
              <a:buAutoNum type="arabicPeriod"/>
            </a:pPr>
            <a:r>
              <a:rPr lang="en-US" sz="1400">
                <a:latin typeface="Montserrat" panose="00000500000000000000" pitchFamily="2" charset="0"/>
              </a:rPr>
              <a:t>Apple Watch downloads and installs the profile from SM-DP+.</a:t>
            </a:r>
          </a:p>
        </p:txBody>
      </p:sp>
      <p:pic>
        <p:nvPicPr>
          <p:cNvPr id="5" name="Google Shape;98;p14">
            <a:extLst>
              <a:ext uri="{FF2B5EF4-FFF2-40B4-BE49-F238E27FC236}">
                <a16:creationId xmlns:a16="http://schemas.microsoft.com/office/drawing/2014/main" id="{9A2FB266-745C-0910-7A57-E651B489D031}"/>
              </a:ext>
            </a:extLst>
          </p:cNvPr>
          <p:cNvPicPr preferRelativeResize="0"/>
          <p:nvPr/>
        </p:nvPicPr>
        <p:blipFill rotWithShape="1">
          <a:blip r:embed="rId2"/>
          <a:srcRect l="-930" t="384" r="36195" b="1663"/>
          <a:stretch/>
        </p:blipFill>
        <p:spPr>
          <a:xfrm>
            <a:off x="6242304" y="-216001"/>
            <a:ext cx="5982564" cy="6584608"/>
          </a:xfrm>
          <a:custGeom>
            <a:avLst/>
            <a:gdLst/>
            <a:ahLst/>
            <a:cxnLst/>
            <a:rect l="l" t="t" r="r" b="b"/>
            <a:pathLst>
              <a:path w="21600" h="21600" extrusionOk="0">
                <a:moveTo>
                  <a:pt x="8131" y="0"/>
                </a:moveTo>
                <a:cubicBezTo>
                  <a:pt x="8421" y="1440"/>
                  <a:pt x="8569" y="2909"/>
                  <a:pt x="8568" y="4382"/>
                </a:cubicBezTo>
                <a:cubicBezTo>
                  <a:pt x="8568" y="11553"/>
                  <a:pt x="5165" y="17869"/>
                  <a:pt x="0" y="21566"/>
                </a:cubicBezTo>
                <a:lnTo>
                  <a:pt x="0" y="21600"/>
                </a:lnTo>
                <a:lnTo>
                  <a:pt x="21600" y="21600"/>
                </a:lnTo>
                <a:lnTo>
                  <a:pt x="21600" y="0"/>
                </a:lnTo>
                <a:lnTo>
                  <a:pt x="8131" y="0"/>
                </a:lnTo>
                <a:close/>
              </a:path>
            </a:pathLst>
          </a:custGeom>
          <a:solidFill>
            <a:srgbClr val="FFFFFF"/>
          </a:solidFill>
          <a:ln>
            <a:noFill/>
          </a:ln>
        </p:spPr>
      </p:pic>
      <p:pic>
        <p:nvPicPr>
          <p:cNvPr id="7" name="Picture 6">
            <a:extLst>
              <a:ext uri="{FF2B5EF4-FFF2-40B4-BE49-F238E27FC236}">
                <a16:creationId xmlns:a16="http://schemas.microsoft.com/office/drawing/2014/main" id="{C3CD7DB8-7A2E-5558-DB9A-59B97FB5BBC7}"/>
              </a:ext>
            </a:extLst>
          </p:cNvPr>
          <p:cNvPicPr>
            <a:picLocks noChangeAspect="1"/>
          </p:cNvPicPr>
          <p:nvPr/>
        </p:nvPicPr>
        <p:blipFill rotWithShape="1">
          <a:blip r:embed="rId3"/>
          <a:srcRect l="5201" t="6696" r="73052" b="12425"/>
          <a:stretch/>
        </p:blipFill>
        <p:spPr>
          <a:xfrm>
            <a:off x="7231601" y="643420"/>
            <a:ext cx="2064497" cy="4047295"/>
          </a:xfrm>
          <a:prstGeom prst="roundRect">
            <a:avLst>
              <a:gd name="adj" fmla="val 14728"/>
            </a:avLst>
          </a:prstGeom>
          <a:effectLst>
            <a:outerShdw blurRad="293495"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2D12A279-97DF-36F7-F6ED-E8A8A7C95F4A}"/>
              </a:ext>
            </a:extLst>
          </p:cNvPr>
          <p:cNvGrpSpPr/>
          <p:nvPr/>
        </p:nvGrpSpPr>
        <p:grpSpPr>
          <a:xfrm>
            <a:off x="8357066" y="2167284"/>
            <a:ext cx="2064497" cy="4047295"/>
            <a:chOff x="8357066" y="2167284"/>
            <a:chExt cx="2064497" cy="4047295"/>
          </a:xfrm>
        </p:grpSpPr>
        <p:sp>
          <p:nvSpPr>
            <p:cNvPr id="13" name="Rectangle 12">
              <a:extLst>
                <a:ext uri="{FF2B5EF4-FFF2-40B4-BE49-F238E27FC236}">
                  <a16:creationId xmlns:a16="http://schemas.microsoft.com/office/drawing/2014/main" id="{66E38372-9E5D-404E-DFEC-DE44294AF555}"/>
                </a:ext>
              </a:extLst>
            </p:cNvPr>
            <p:cNvSpPr/>
            <p:nvPr/>
          </p:nvSpPr>
          <p:spPr>
            <a:xfrm>
              <a:off x="8534400" y="2458941"/>
              <a:ext cx="1709828" cy="3643726"/>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F490CDAD-FF40-77C3-CDB7-1D5A734098F3}"/>
                </a:ext>
              </a:extLst>
            </p:cNvPr>
            <p:cNvGrpSpPr/>
            <p:nvPr/>
          </p:nvGrpSpPr>
          <p:grpSpPr>
            <a:xfrm>
              <a:off x="8357066" y="2167284"/>
              <a:ext cx="2064497" cy="4047295"/>
              <a:chOff x="7589597" y="1466994"/>
              <a:chExt cx="2064497" cy="4047296"/>
            </a:xfrm>
          </p:grpSpPr>
          <p:pic>
            <p:nvPicPr>
              <p:cNvPr id="9" name="Picture 8">
                <a:extLst>
                  <a:ext uri="{FF2B5EF4-FFF2-40B4-BE49-F238E27FC236}">
                    <a16:creationId xmlns:a16="http://schemas.microsoft.com/office/drawing/2014/main" id="{A69A6E37-9390-F273-76F8-A2B6C50AF947}"/>
                  </a:ext>
                </a:extLst>
              </p:cNvPr>
              <p:cNvPicPr>
                <a:picLocks noChangeAspect="1"/>
              </p:cNvPicPr>
              <p:nvPr/>
            </p:nvPicPr>
            <p:blipFill rotWithShape="1">
              <a:blip r:embed="rId3"/>
              <a:srcRect l="5201" t="6696" r="73052" b="12425"/>
              <a:stretch/>
            </p:blipFill>
            <p:spPr>
              <a:xfrm>
                <a:off x="7589597" y="1466994"/>
                <a:ext cx="2064497" cy="4047296"/>
              </a:xfrm>
              <a:prstGeom prst="roundRect">
                <a:avLst>
                  <a:gd name="adj" fmla="val 14728"/>
                </a:avLst>
              </a:prstGeom>
              <a:effectLst>
                <a:outerShdw blurRad="423544" dist="38100" dir="2700000" algn="tl" rotWithShape="0">
                  <a:prstClr val="black">
                    <a:alpha val="40000"/>
                  </a:prstClr>
                </a:outerShdw>
              </a:effectLst>
            </p:spPr>
          </p:pic>
          <p:pic>
            <p:nvPicPr>
              <p:cNvPr id="10" name="Picture 9" descr="A picture containing text, electronics, cellphone, remote control&#10;&#10;Description automatically generated">
                <a:extLst>
                  <a:ext uri="{FF2B5EF4-FFF2-40B4-BE49-F238E27FC236}">
                    <a16:creationId xmlns:a16="http://schemas.microsoft.com/office/drawing/2014/main" id="{88A6A908-2366-7EC3-BC24-5B6A1FB07EB9}"/>
                  </a:ext>
                </a:extLst>
              </p:cNvPr>
              <p:cNvPicPr>
                <a:picLocks noChangeAspect="1"/>
              </p:cNvPicPr>
              <p:nvPr/>
            </p:nvPicPr>
            <p:blipFill>
              <a:blip r:embed="rId4"/>
              <a:stretch>
                <a:fillRect/>
              </a:stretch>
            </p:blipFill>
            <p:spPr>
              <a:xfrm>
                <a:off x="7696869" y="1758651"/>
                <a:ext cx="1757074" cy="3643727"/>
              </a:xfrm>
              <a:prstGeom prst="rect">
                <a:avLst/>
              </a:prstGeom>
            </p:spPr>
          </p:pic>
        </p:grpSp>
      </p:grpSp>
      <p:sp>
        <p:nvSpPr>
          <p:cNvPr id="4" name="Date Placeholder 2">
            <a:extLst>
              <a:ext uri="{FF2B5EF4-FFF2-40B4-BE49-F238E27FC236}">
                <a16:creationId xmlns:a16="http://schemas.microsoft.com/office/drawing/2014/main" id="{5BA5FE50-D35A-CC20-5F06-846C82C9A28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1" name="Date Placeholder 2">
            <a:extLst>
              <a:ext uri="{FF2B5EF4-FFF2-40B4-BE49-F238E27FC236}">
                <a16:creationId xmlns:a16="http://schemas.microsoft.com/office/drawing/2014/main" id="{4423FF08-0CFD-9CF1-65D2-E1AF2E0F01C2}"/>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6" name="Footer Placeholder 3">
            <a:extLst>
              <a:ext uri="{FF2B5EF4-FFF2-40B4-BE49-F238E27FC236}">
                <a16:creationId xmlns:a16="http://schemas.microsoft.com/office/drawing/2014/main" id="{FF617AF7-BF0A-A6B3-AE2B-98A3E8E12D28}"/>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7" name="Slide Number Placeholder 4">
            <a:extLst>
              <a:ext uri="{FF2B5EF4-FFF2-40B4-BE49-F238E27FC236}">
                <a16:creationId xmlns:a16="http://schemas.microsoft.com/office/drawing/2014/main" id="{3E840A6E-BDEF-A379-5B25-1DFB86B34DC2}"/>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27</a:t>
            </a:fld>
            <a:endParaRPr lang="en-ZA"/>
          </a:p>
        </p:txBody>
      </p:sp>
    </p:spTree>
    <p:extLst>
      <p:ext uri="{BB962C8B-B14F-4D97-AF65-F5344CB8AC3E}">
        <p14:creationId xmlns:p14="http://schemas.microsoft.com/office/powerpoint/2010/main" val="19706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11">
            <a:extLst>
              <a:ext uri="{FF2B5EF4-FFF2-40B4-BE49-F238E27FC236}">
                <a16:creationId xmlns:a16="http://schemas.microsoft.com/office/drawing/2014/main" id="{43A67B2E-040D-2F06-ADA0-00FD0956BCD0}"/>
              </a:ext>
            </a:extLst>
          </p:cNvPr>
          <p:cNvSpPr>
            <a:spLocks/>
          </p:cNvSpPr>
          <p:nvPr/>
        </p:nvSpPr>
        <p:spPr>
          <a:xfrm>
            <a:off x="-59267" y="1876057"/>
            <a:ext cx="7487784" cy="3811701"/>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Apple Use Case 3</a:t>
            </a:r>
          </a:p>
        </p:txBody>
      </p:sp>
      <p:sp>
        <p:nvSpPr>
          <p:cNvPr id="2" name="Rectangle 1">
            <a:extLst>
              <a:ext uri="{FF2B5EF4-FFF2-40B4-BE49-F238E27FC236}">
                <a16:creationId xmlns:a16="http://schemas.microsoft.com/office/drawing/2014/main" id="{982FBFF6-93D9-D930-C884-79D09B09D33B}"/>
              </a:ext>
            </a:extLst>
          </p:cNvPr>
          <p:cNvSpPr/>
          <p:nvPr/>
        </p:nvSpPr>
        <p:spPr>
          <a:xfrm>
            <a:off x="526475" y="1072146"/>
            <a:ext cx="4533036"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Apple Watch Cellular Setup: User Perspective</a:t>
            </a:r>
          </a:p>
        </p:txBody>
      </p:sp>
      <p:sp>
        <p:nvSpPr>
          <p:cNvPr id="3" name="Text Placeholder 7">
            <a:extLst>
              <a:ext uri="{FF2B5EF4-FFF2-40B4-BE49-F238E27FC236}">
                <a16:creationId xmlns:a16="http://schemas.microsoft.com/office/drawing/2014/main" id="{0A42F3AA-A051-B74B-612C-65E06FBD027C}"/>
              </a:ext>
            </a:extLst>
          </p:cNvPr>
          <p:cNvSpPr txBox="1">
            <a:spLocks/>
          </p:cNvSpPr>
          <p:nvPr/>
        </p:nvSpPr>
        <p:spPr>
          <a:xfrm>
            <a:off x="547206" y="1522833"/>
            <a:ext cx="4886108" cy="3547254"/>
          </a:xfrm>
          <a:prstGeom prst="rect">
            <a:avLst/>
          </a:prstGeom>
        </p:spPr>
        <p:txBody>
          <a:bodyPr vert="horz" lIns="91440" tIns="45720" rIns="91440" bIns="45720" rtlCol="0" anchor="ctr">
            <a:normAutofit/>
          </a:bodyPr>
          <a:lstStyle>
            <a:defPPr>
              <a:defRPr lang="en-US"/>
            </a:defPPr>
            <a:lvl1pPr marL="0" algn="ctr" defTabSz="914300" rtl="0" eaLnBrk="1" latinLnBrk="0" hangingPunct="1">
              <a:defRPr sz="800" kern="1200">
                <a:solidFill>
                  <a:schemeClr val="bg1"/>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pPr marL="342900" indent="-342900" algn="l">
              <a:buFont typeface="+mj-lt"/>
              <a:buAutoNum type="arabicPeriod"/>
            </a:pPr>
            <a:r>
              <a:rPr lang="en-US" sz="1400">
                <a:latin typeface="Montserrat" panose="00000500000000000000" pitchFamily="2" charset="0"/>
              </a:rPr>
              <a:t>Subscriber buys a new Apple Watch</a:t>
            </a:r>
          </a:p>
          <a:p>
            <a:pPr marL="342900" indent="-342900" algn="l">
              <a:buFont typeface="+mj-lt"/>
              <a:buAutoNum type="arabicPeriod"/>
            </a:pPr>
            <a:r>
              <a:rPr lang="en-US" sz="1400">
                <a:latin typeface="Montserrat" panose="00000500000000000000" pitchFamily="2" charset="0"/>
              </a:rPr>
              <a:t>User downloads Apple Watch App</a:t>
            </a:r>
          </a:p>
          <a:p>
            <a:pPr marL="342900" indent="-342900" algn="l">
              <a:buFont typeface="+mj-lt"/>
              <a:buAutoNum type="arabicPeriod"/>
            </a:pPr>
            <a:r>
              <a:rPr lang="en-US" sz="1400">
                <a:latin typeface="Montserrat" panose="00000500000000000000" pitchFamily="2" charset="0"/>
              </a:rPr>
              <a:t>User pairs his watch with device through Bluetooth</a:t>
            </a:r>
          </a:p>
          <a:p>
            <a:pPr marL="342900" indent="-342900" algn="l">
              <a:buFont typeface="+mj-lt"/>
              <a:buAutoNum type="arabicPeriod"/>
            </a:pPr>
            <a:r>
              <a:rPr lang="en-US" sz="1400">
                <a:latin typeface="Montserrat" panose="00000500000000000000" pitchFamily="2" charset="0"/>
              </a:rPr>
              <a:t>User can immediately setup their watch cellular connection</a:t>
            </a:r>
          </a:p>
          <a:p>
            <a:pPr marL="342900" indent="-342900" algn="l">
              <a:buFont typeface="+mj-lt"/>
              <a:buAutoNum type="arabicPeriod"/>
            </a:pPr>
            <a:r>
              <a:rPr lang="en-US" sz="1400">
                <a:latin typeface="Montserrat" panose="00000500000000000000" pitchFamily="2" charset="0"/>
              </a:rPr>
              <a:t>User can also setup later through Apple Watch app cellular menu</a:t>
            </a:r>
          </a:p>
        </p:txBody>
      </p:sp>
      <p:grpSp>
        <p:nvGrpSpPr>
          <p:cNvPr id="103" name="Google Shape;2119;p55">
            <a:extLst>
              <a:ext uri="{FF2B5EF4-FFF2-40B4-BE49-F238E27FC236}">
                <a16:creationId xmlns:a16="http://schemas.microsoft.com/office/drawing/2014/main" id="{98DE98AB-DAE2-3D39-3C11-EDB1066CC530}"/>
              </a:ext>
            </a:extLst>
          </p:cNvPr>
          <p:cNvGrpSpPr/>
          <p:nvPr/>
        </p:nvGrpSpPr>
        <p:grpSpPr>
          <a:xfrm>
            <a:off x="7614597" y="837676"/>
            <a:ext cx="2587797" cy="4973655"/>
            <a:chOff x="2712100" y="995325"/>
            <a:chExt cx="2250800" cy="3838600"/>
          </a:xfrm>
          <a:solidFill>
            <a:schemeClr val="tx1">
              <a:alpha val="18893"/>
            </a:schemeClr>
          </a:solidFill>
        </p:grpSpPr>
        <p:sp>
          <p:nvSpPr>
            <p:cNvPr id="104" name="Google Shape;2120;p55">
              <a:extLst>
                <a:ext uri="{FF2B5EF4-FFF2-40B4-BE49-F238E27FC236}">
                  <a16:creationId xmlns:a16="http://schemas.microsoft.com/office/drawing/2014/main" id="{E37D6841-F306-A9E0-21ED-C7AFA40254DA}"/>
                </a:ext>
              </a:extLst>
            </p:cNvPr>
            <p:cNvSpPr/>
            <p:nvPr/>
          </p:nvSpPr>
          <p:spPr>
            <a:xfrm>
              <a:off x="2784650" y="995325"/>
              <a:ext cx="2107375" cy="3838600"/>
            </a:xfrm>
            <a:custGeom>
              <a:avLst/>
              <a:gdLst/>
              <a:ahLst/>
              <a:cxnLst/>
              <a:rect l="l" t="t" r="r" b="b"/>
              <a:pathLst>
                <a:path w="84295" h="153544" extrusionOk="0">
                  <a:moveTo>
                    <a:pt x="7873" y="0"/>
                  </a:moveTo>
                  <a:cubicBezTo>
                    <a:pt x="3503" y="0"/>
                    <a:pt x="1" y="3503"/>
                    <a:pt x="1" y="7839"/>
                  </a:cubicBezTo>
                  <a:lnTo>
                    <a:pt x="1" y="145771"/>
                  </a:lnTo>
                  <a:cubicBezTo>
                    <a:pt x="1" y="147873"/>
                    <a:pt x="835" y="149841"/>
                    <a:pt x="2269" y="151275"/>
                  </a:cubicBezTo>
                  <a:cubicBezTo>
                    <a:pt x="3670" y="152676"/>
                    <a:pt x="5638" y="153544"/>
                    <a:pt x="7806" y="153544"/>
                  </a:cubicBezTo>
                  <a:lnTo>
                    <a:pt x="76455" y="153544"/>
                  </a:lnTo>
                  <a:cubicBezTo>
                    <a:pt x="80792" y="153544"/>
                    <a:pt x="84294" y="150041"/>
                    <a:pt x="84294" y="145705"/>
                  </a:cubicBezTo>
                  <a:lnTo>
                    <a:pt x="84294" y="7839"/>
                  </a:lnTo>
                  <a:cubicBezTo>
                    <a:pt x="84294" y="4770"/>
                    <a:pt x="82593" y="2169"/>
                    <a:pt x="80091" y="834"/>
                  </a:cubicBezTo>
                  <a:cubicBezTo>
                    <a:pt x="79024" y="267"/>
                    <a:pt x="77823" y="0"/>
                    <a:pt x="765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21;p55">
              <a:extLst>
                <a:ext uri="{FF2B5EF4-FFF2-40B4-BE49-F238E27FC236}">
                  <a16:creationId xmlns:a16="http://schemas.microsoft.com/office/drawing/2014/main" id="{777F7A2B-F219-93D0-7FA5-9C56A9B60373}"/>
                </a:ext>
              </a:extLst>
            </p:cNvPr>
            <p:cNvSpPr/>
            <p:nvPr/>
          </p:nvSpPr>
          <p:spPr>
            <a:xfrm>
              <a:off x="2841375" y="1017000"/>
              <a:ext cx="2050650" cy="3816925"/>
            </a:xfrm>
            <a:custGeom>
              <a:avLst/>
              <a:gdLst/>
              <a:ahLst/>
              <a:cxnLst/>
              <a:rect l="l" t="t" r="r" b="b"/>
              <a:pathLst>
                <a:path w="82026" h="152677" extrusionOk="0">
                  <a:moveTo>
                    <a:pt x="77756" y="1"/>
                  </a:moveTo>
                  <a:lnTo>
                    <a:pt x="0" y="150408"/>
                  </a:lnTo>
                  <a:cubicBezTo>
                    <a:pt x="1401" y="151809"/>
                    <a:pt x="3369" y="152677"/>
                    <a:pt x="5537" y="152677"/>
                  </a:cubicBezTo>
                  <a:lnTo>
                    <a:pt x="74186" y="152677"/>
                  </a:lnTo>
                  <a:cubicBezTo>
                    <a:pt x="78523" y="152677"/>
                    <a:pt x="82025" y="149174"/>
                    <a:pt x="82025" y="144838"/>
                  </a:cubicBezTo>
                  <a:lnTo>
                    <a:pt x="82025" y="6972"/>
                  </a:lnTo>
                  <a:cubicBezTo>
                    <a:pt x="82025" y="3903"/>
                    <a:pt x="80324" y="1302"/>
                    <a:pt x="777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2;p55">
              <a:extLst>
                <a:ext uri="{FF2B5EF4-FFF2-40B4-BE49-F238E27FC236}">
                  <a16:creationId xmlns:a16="http://schemas.microsoft.com/office/drawing/2014/main" id="{7E94ED69-B298-3B28-E159-C30A7ED40F3D}"/>
                </a:ext>
              </a:extLst>
            </p:cNvPr>
            <p:cNvSpPr/>
            <p:nvPr/>
          </p:nvSpPr>
          <p:spPr>
            <a:xfrm>
              <a:off x="2712100" y="1924325"/>
              <a:ext cx="71750" cy="457025"/>
            </a:xfrm>
            <a:custGeom>
              <a:avLst/>
              <a:gdLst/>
              <a:ahLst/>
              <a:cxnLst/>
              <a:rect l="l" t="t" r="r" b="b"/>
              <a:pathLst>
                <a:path w="2870" h="18281" extrusionOk="0">
                  <a:moveTo>
                    <a:pt x="2469" y="0"/>
                  </a:moveTo>
                  <a:cubicBezTo>
                    <a:pt x="1102" y="0"/>
                    <a:pt x="1" y="1134"/>
                    <a:pt x="1" y="2469"/>
                  </a:cubicBezTo>
                  <a:lnTo>
                    <a:pt x="1" y="15812"/>
                  </a:lnTo>
                  <a:cubicBezTo>
                    <a:pt x="1" y="17213"/>
                    <a:pt x="1135" y="18280"/>
                    <a:pt x="2469" y="18280"/>
                  </a:cubicBezTo>
                  <a:lnTo>
                    <a:pt x="2636" y="18280"/>
                  </a:lnTo>
                  <a:cubicBezTo>
                    <a:pt x="2803" y="18280"/>
                    <a:pt x="2870" y="18213"/>
                    <a:pt x="2870" y="18047"/>
                  </a:cubicBezTo>
                  <a:lnTo>
                    <a:pt x="2870" y="267"/>
                  </a:lnTo>
                  <a:cubicBezTo>
                    <a:pt x="2870" y="134"/>
                    <a:pt x="2769" y="0"/>
                    <a:pt x="26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3;p55">
              <a:extLst>
                <a:ext uri="{FF2B5EF4-FFF2-40B4-BE49-F238E27FC236}">
                  <a16:creationId xmlns:a16="http://schemas.microsoft.com/office/drawing/2014/main" id="{2E3A656F-207C-DE39-39EE-8E01F395BB2F}"/>
                </a:ext>
              </a:extLst>
            </p:cNvPr>
            <p:cNvSpPr/>
            <p:nvPr/>
          </p:nvSpPr>
          <p:spPr>
            <a:xfrm>
              <a:off x="4891175" y="1924325"/>
              <a:ext cx="71725" cy="457025"/>
            </a:xfrm>
            <a:custGeom>
              <a:avLst/>
              <a:gdLst/>
              <a:ahLst/>
              <a:cxnLst/>
              <a:rect l="l" t="t" r="r" b="b"/>
              <a:pathLst>
                <a:path w="2869" h="18281" extrusionOk="0">
                  <a:moveTo>
                    <a:pt x="234" y="0"/>
                  </a:moveTo>
                  <a:cubicBezTo>
                    <a:pt x="100" y="0"/>
                    <a:pt x="0" y="134"/>
                    <a:pt x="0" y="267"/>
                  </a:cubicBezTo>
                  <a:lnTo>
                    <a:pt x="0" y="18047"/>
                  </a:lnTo>
                  <a:cubicBezTo>
                    <a:pt x="0" y="18213"/>
                    <a:pt x="67" y="18280"/>
                    <a:pt x="234" y="18280"/>
                  </a:cubicBezTo>
                  <a:lnTo>
                    <a:pt x="400" y="18280"/>
                  </a:lnTo>
                  <a:cubicBezTo>
                    <a:pt x="1735" y="18280"/>
                    <a:pt x="2869" y="17213"/>
                    <a:pt x="2869" y="15812"/>
                  </a:cubicBezTo>
                  <a:lnTo>
                    <a:pt x="2869" y="2469"/>
                  </a:lnTo>
                  <a:cubicBezTo>
                    <a:pt x="2869" y="1134"/>
                    <a:pt x="1768" y="0"/>
                    <a:pt x="4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24;p55">
              <a:extLst>
                <a:ext uri="{FF2B5EF4-FFF2-40B4-BE49-F238E27FC236}">
                  <a16:creationId xmlns:a16="http://schemas.microsoft.com/office/drawing/2014/main" id="{9F2FDFA8-B984-B970-9C8B-8DDD428623BB}"/>
                </a:ext>
              </a:extLst>
            </p:cNvPr>
            <p:cNvSpPr/>
            <p:nvPr/>
          </p:nvSpPr>
          <p:spPr>
            <a:xfrm>
              <a:off x="2712100" y="2441350"/>
              <a:ext cx="71750" cy="457025"/>
            </a:xfrm>
            <a:custGeom>
              <a:avLst/>
              <a:gdLst/>
              <a:ahLst/>
              <a:cxnLst/>
              <a:rect l="l" t="t" r="r" b="b"/>
              <a:pathLst>
                <a:path w="2870" h="18281" extrusionOk="0">
                  <a:moveTo>
                    <a:pt x="2469" y="1"/>
                  </a:moveTo>
                  <a:cubicBezTo>
                    <a:pt x="1102" y="1"/>
                    <a:pt x="1" y="1135"/>
                    <a:pt x="1" y="2469"/>
                  </a:cubicBezTo>
                  <a:lnTo>
                    <a:pt x="1" y="15812"/>
                  </a:lnTo>
                  <a:cubicBezTo>
                    <a:pt x="1" y="17213"/>
                    <a:pt x="1135" y="18281"/>
                    <a:pt x="2469" y="18281"/>
                  </a:cubicBezTo>
                  <a:lnTo>
                    <a:pt x="2636" y="18281"/>
                  </a:lnTo>
                  <a:cubicBezTo>
                    <a:pt x="2803" y="18281"/>
                    <a:pt x="2870" y="18214"/>
                    <a:pt x="2870" y="17980"/>
                  </a:cubicBezTo>
                  <a:lnTo>
                    <a:pt x="2870" y="268"/>
                  </a:lnTo>
                  <a:cubicBezTo>
                    <a:pt x="2870" y="134"/>
                    <a:pt x="2769" y="1"/>
                    <a:pt x="2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25;p55">
              <a:extLst>
                <a:ext uri="{FF2B5EF4-FFF2-40B4-BE49-F238E27FC236}">
                  <a16:creationId xmlns:a16="http://schemas.microsoft.com/office/drawing/2014/main" id="{40D9F06F-3EC9-5EC4-E5EF-3DA7AB119559}"/>
                </a:ext>
              </a:extLst>
            </p:cNvPr>
            <p:cNvSpPr/>
            <p:nvPr/>
          </p:nvSpPr>
          <p:spPr>
            <a:xfrm>
              <a:off x="3246650" y="1067050"/>
              <a:ext cx="1183375" cy="197650"/>
            </a:xfrm>
            <a:custGeom>
              <a:avLst/>
              <a:gdLst/>
              <a:ahLst/>
              <a:cxnLst/>
              <a:rect l="l" t="t" r="r" b="b"/>
              <a:pathLst>
                <a:path w="47335" h="7906" extrusionOk="0">
                  <a:moveTo>
                    <a:pt x="3737" y="0"/>
                  </a:moveTo>
                  <a:cubicBezTo>
                    <a:pt x="1669" y="0"/>
                    <a:pt x="1" y="1668"/>
                    <a:pt x="1" y="3703"/>
                  </a:cubicBezTo>
                  <a:lnTo>
                    <a:pt x="1" y="4203"/>
                  </a:lnTo>
                  <a:cubicBezTo>
                    <a:pt x="1" y="6238"/>
                    <a:pt x="1669" y="7906"/>
                    <a:pt x="3737" y="7906"/>
                  </a:cubicBezTo>
                  <a:lnTo>
                    <a:pt x="43599" y="7906"/>
                  </a:lnTo>
                  <a:cubicBezTo>
                    <a:pt x="45633" y="7906"/>
                    <a:pt x="47335" y="6238"/>
                    <a:pt x="47301" y="4203"/>
                  </a:cubicBezTo>
                  <a:lnTo>
                    <a:pt x="47301" y="3703"/>
                  </a:lnTo>
                  <a:cubicBezTo>
                    <a:pt x="47301" y="1668"/>
                    <a:pt x="45633" y="0"/>
                    <a:pt x="435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26;p55">
              <a:extLst>
                <a:ext uri="{FF2B5EF4-FFF2-40B4-BE49-F238E27FC236}">
                  <a16:creationId xmlns:a16="http://schemas.microsoft.com/office/drawing/2014/main" id="{A3C5F466-C388-15B9-0CC1-EC92AF14E078}"/>
                </a:ext>
              </a:extLst>
            </p:cNvPr>
            <p:cNvSpPr/>
            <p:nvPr/>
          </p:nvSpPr>
          <p:spPr>
            <a:xfrm>
              <a:off x="3434300" y="1128750"/>
              <a:ext cx="708850" cy="48400"/>
            </a:xfrm>
            <a:custGeom>
              <a:avLst/>
              <a:gdLst/>
              <a:ahLst/>
              <a:cxnLst/>
              <a:rect l="l" t="t" r="r" b="b"/>
              <a:pathLst>
                <a:path w="28354" h="1936" extrusionOk="0">
                  <a:moveTo>
                    <a:pt x="934" y="1"/>
                  </a:moveTo>
                  <a:cubicBezTo>
                    <a:pt x="434" y="1"/>
                    <a:pt x="0" y="401"/>
                    <a:pt x="0" y="901"/>
                  </a:cubicBezTo>
                  <a:lnTo>
                    <a:pt x="0" y="1035"/>
                  </a:lnTo>
                  <a:cubicBezTo>
                    <a:pt x="0" y="1535"/>
                    <a:pt x="434" y="1935"/>
                    <a:pt x="934" y="1935"/>
                  </a:cubicBezTo>
                  <a:lnTo>
                    <a:pt x="27453" y="1935"/>
                  </a:lnTo>
                  <a:cubicBezTo>
                    <a:pt x="27953" y="1935"/>
                    <a:pt x="28354" y="1535"/>
                    <a:pt x="28354" y="1035"/>
                  </a:cubicBezTo>
                  <a:lnTo>
                    <a:pt x="28354" y="901"/>
                  </a:lnTo>
                  <a:cubicBezTo>
                    <a:pt x="28354" y="401"/>
                    <a:pt x="27953" y="1"/>
                    <a:pt x="27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27;p55">
              <a:extLst>
                <a:ext uri="{FF2B5EF4-FFF2-40B4-BE49-F238E27FC236}">
                  <a16:creationId xmlns:a16="http://schemas.microsoft.com/office/drawing/2014/main" id="{181FBC5D-3CAB-0DCA-5ED0-4C81A71C38D6}"/>
                </a:ext>
              </a:extLst>
            </p:cNvPr>
            <p:cNvSpPr/>
            <p:nvPr/>
          </p:nvSpPr>
          <p:spPr>
            <a:xfrm>
              <a:off x="4258200" y="1122075"/>
              <a:ext cx="58400" cy="58400"/>
            </a:xfrm>
            <a:custGeom>
              <a:avLst/>
              <a:gdLst/>
              <a:ahLst/>
              <a:cxnLst/>
              <a:rect l="l" t="t" r="r" b="b"/>
              <a:pathLst>
                <a:path w="2336" h="2336" extrusionOk="0">
                  <a:moveTo>
                    <a:pt x="1168" y="1"/>
                  </a:moveTo>
                  <a:cubicBezTo>
                    <a:pt x="535" y="1"/>
                    <a:pt x="1" y="501"/>
                    <a:pt x="1" y="1168"/>
                  </a:cubicBezTo>
                  <a:cubicBezTo>
                    <a:pt x="1" y="1802"/>
                    <a:pt x="501" y="2336"/>
                    <a:pt x="1168" y="2336"/>
                  </a:cubicBezTo>
                  <a:cubicBezTo>
                    <a:pt x="1769" y="2336"/>
                    <a:pt x="2336" y="1835"/>
                    <a:pt x="2336" y="1168"/>
                  </a:cubicBezTo>
                  <a:cubicBezTo>
                    <a:pt x="2336" y="501"/>
                    <a:pt x="1802" y="1"/>
                    <a:pt x="1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roup 111">
            <a:extLst>
              <a:ext uri="{FF2B5EF4-FFF2-40B4-BE49-F238E27FC236}">
                <a16:creationId xmlns:a16="http://schemas.microsoft.com/office/drawing/2014/main" id="{E947E09E-45F1-7A85-3AD3-FFD0214577C2}"/>
              </a:ext>
            </a:extLst>
          </p:cNvPr>
          <p:cNvGrpSpPr/>
          <p:nvPr/>
        </p:nvGrpSpPr>
        <p:grpSpPr>
          <a:xfrm>
            <a:off x="7895177" y="817841"/>
            <a:ext cx="2639681" cy="5174901"/>
            <a:chOff x="1171316" y="784426"/>
            <a:chExt cx="2639681" cy="5174901"/>
          </a:xfrm>
        </p:grpSpPr>
        <p:pic>
          <p:nvPicPr>
            <p:cNvPr id="113" name="Picture 112">
              <a:extLst>
                <a:ext uri="{FF2B5EF4-FFF2-40B4-BE49-F238E27FC236}">
                  <a16:creationId xmlns:a16="http://schemas.microsoft.com/office/drawing/2014/main" id="{27164DAF-FD96-7D10-8398-5355936C37A3}"/>
                </a:ext>
              </a:extLst>
            </p:cNvPr>
            <p:cNvPicPr>
              <a:picLocks noChangeAspect="1"/>
            </p:cNvPicPr>
            <p:nvPr/>
          </p:nvPicPr>
          <p:blipFill rotWithShape="1">
            <a:blip r:embed="rId2"/>
            <a:srcRect l="5201" t="6696" r="73052" b="12425"/>
            <a:stretch/>
          </p:blipFill>
          <p:spPr>
            <a:xfrm>
              <a:off x="1171316" y="784426"/>
              <a:ext cx="2639681" cy="5174901"/>
            </a:xfrm>
            <a:prstGeom prst="roundRect">
              <a:avLst>
                <a:gd name="adj" fmla="val 14728"/>
              </a:avLst>
            </a:prstGeom>
          </p:spPr>
        </p:pic>
        <p:pic>
          <p:nvPicPr>
            <p:cNvPr id="114" name="Picture 113" descr="Graphical user interface, application&#10;&#10;Description automatically generated">
              <a:extLst>
                <a:ext uri="{FF2B5EF4-FFF2-40B4-BE49-F238E27FC236}">
                  <a16:creationId xmlns:a16="http://schemas.microsoft.com/office/drawing/2014/main" id="{00C72C22-BA3E-9721-DD43-BDEB668E54FD}"/>
                </a:ext>
              </a:extLst>
            </p:cNvPr>
            <p:cNvPicPr>
              <a:picLocks noChangeAspect="1"/>
            </p:cNvPicPr>
            <p:nvPr/>
          </p:nvPicPr>
          <p:blipFill rotWithShape="1">
            <a:blip r:embed="rId3"/>
            <a:srcRect l="38953" t="12308" r="38905" b="7738"/>
            <a:stretch/>
          </p:blipFill>
          <p:spPr>
            <a:xfrm>
              <a:off x="1325104" y="1132378"/>
              <a:ext cx="2308983" cy="4689956"/>
            </a:xfrm>
            <a:prstGeom prst="roundRect">
              <a:avLst>
                <a:gd name="adj" fmla="val 7151"/>
              </a:avLst>
            </a:prstGeom>
          </p:spPr>
        </p:pic>
      </p:grpSp>
      <p:grpSp>
        <p:nvGrpSpPr>
          <p:cNvPr id="115" name="Group 114">
            <a:extLst>
              <a:ext uri="{FF2B5EF4-FFF2-40B4-BE49-F238E27FC236}">
                <a16:creationId xmlns:a16="http://schemas.microsoft.com/office/drawing/2014/main" id="{53EC1AC4-2A55-6584-180E-4531084EE761}"/>
              </a:ext>
            </a:extLst>
          </p:cNvPr>
          <p:cNvGrpSpPr/>
          <p:nvPr/>
        </p:nvGrpSpPr>
        <p:grpSpPr>
          <a:xfrm>
            <a:off x="8040126" y="1142271"/>
            <a:ext cx="2333981" cy="4765393"/>
            <a:chOff x="1300106" y="1128033"/>
            <a:chExt cx="2333981" cy="4765393"/>
          </a:xfrm>
        </p:grpSpPr>
        <p:sp>
          <p:nvSpPr>
            <p:cNvPr id="116" name="Rounded Rectangle 7">
              <a:extLst>
                <a:ext uri="{FF2B5EF4-FFF2-40B4-BE49-F238E27FC236}">
                  <a16:creationId xmlns:a16="http://schemas.microsoft.com/office/drawing/2014/main" id="{27487620-B9C9-0EB0-D343-4EA5F5B30793}"/>
                </a:ext>
              </a:extLst>
            </p:cNvPr>
            <p:cNvSpPr/>
            <p:nvPr/>
          </p:nvSpPr>
          <p:spPr>
            <a:xfrm>
              <a:off x="1300106" y="1128033"/>
              <a:ext cx="2322551" cy="4765393"/>
            </a:xfrm>
            <a:prstGeom prst="roundRect">
              <a:avLst>
                <a:gd name="adj" fmla="val 9432"/>
              </a:avLst>
            </a:prstGeom>
            <a:solidFill>
              <a:srgbClr val="14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grpSp>
          <p:nvGrpSpPr>
            <p:cNvPr id="117" name="Group 116">
              <a:extLst>
                <a:ext uri="{FF2B5EF4-FFF2-40B4-BE49-F238E27FC236}">
                  <a16:creationId xmlns:a16="http://schemas.microsoft.com/office/drawing/2014/main" id="{5D8FE5AC-26A1-E70F-32EB-9290407C6EB2}"/>
                </a:ext>
              </a:extLst>
            </p:cNvPr>
            <p:cNvGrpSpPr/>
            <p:nvPr/>
          </p:nvGrpSpPr>
          <p:grpSpPr>
            <a:xfrm>
              <a:off x="1311536" y="1178205"/>
              <a:ext cx="2322551" cy="4283145"/>
              <a:chOff x="1311536" y="1178205"/>
              <a:chExt cx="2322551" cy="4283145"/>
            </a:xfrm>
          </p:grpSpPr>
          <p:pic>
            <p:nvPicPr>
              <p:cNvPr id="118" name="Picture 117" descr="A screenshot of a cell phone&#10;&#10;Description automatically generated with medium confidence">
                <a:extLst>
                  <a:ext uri="{FF2B5EF4-FFF2-40B4-BE49-F238E27FC236}">
                    <a16:creationId xmlns:a16="http://schemas.microsoft.com/office/drawing/2014/main" id="{D337182B-8B1E-D68D-C037-91096A517365}"/>
                  </a:ext>
                </a:extLst>
              </p:cNvPr>
              <p:cNvPicPr>
                <a:picLocks noChangeAspect="1"/>
              </p:cNvPicPr>
              <p:nvPr/>
            </p:nvPicPr>
            <p:blipFill rotWithShape="1">
              <a:blip r:embed="rId4"/>
              <a:srcRect l="4337" t="26416" r="4441" b="10895"/>
              <a:stretch/>
            </p:blipFill>
            <p:spPr>
              <a:xfrm>
                <a:off x="1366221" y="2180579"/>
                <a:ext cx="2267866" cy="3280771"/>
              </a:xfrm>
              <a:prstGeom prst="rect">
                <a:avLst/>
              </a:prstGeom>
            </p:spPr>
          </p:pic>
          <p:pic>
            <p:nvPicPr>
              <p:cNvPr id="119" name="Picture 118" descr="A screenshot of a cell phone&#10;&#10;Description automatically generated with medium confidence">
                <a:extLst>
                  <a:ext uri="{FF2B5EF4-FFF2-40B4-BE49-F238E27FC236}">
                    <a16:creationId xmlns:a16="http://schemas.microsoft.com/office/drawing/2014/main" id="{D2ADAB60-7246-11D8-1E6D-7871E1AC90CC}"/>
                  </a:ext>
                </a:extLst>
              </p:cNvPr>
              <p:cNvPicPr>
                <a:picLocks noChangeAspect="1"/>
              </p:cNvPicPr>
              <p:nvPr/>
            </p:nvPicPr>
            <p:blipFill rotWithShape="1">
              <a:blip r:embed="rId4"/>
              <a:srcRect l="4337" t="11493" r="4441" b="74570"/>
              <a:stretch/>
            </p:blipFill>
            <p:spPr>
              <a:xfrm>
                <a:off x="1311536" y="1178205"/>
                <a:ext cx="2322551" cy="746969"/>
              </a:xfrm>
              <a:prstGeom prst="rect">
                <a:avLst/>
              </a:prstGeom>
            </p:spPr>
          </p:pic>
        </p:grpSp>
      </p:grpSp>
      <p:pic>
        <p:nvPicPr>
          <p:cNvPr id="120" name="Picture 119">
            <a:extLst>
              <a:ext uri="{FF2B5EF4-FFF2-40B4-BE49-F238E27FC236}">
                <a16:creationId xmlns:a16="http://schemas.microsoft.com/office/drawing/2014/main" id="{BA1961A8-E5C7-9C23-0C58-D5F82B1A5B8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935070">
            <a:off x="11179720" y="7509376"/>
            <a:ext cx="1394897" cy="6845068"/>
          </a:xfrm>
          <a:prstGeom prst="rect">
            <a:avLst/>
          </a:prstGeom>
        </p:spPr>
      </p:pic>
      <p:grpSp>
        <p:nvGrpSpPr>
          <p:cNvPr id="121" name="Group 120">
            <a:extLst>
              <a:ext uri="{FF2B5EF4-FFF2-40B4-BE49-F238E27FC236}">
                <a16:creationId xmlns:a16="http://schemas.microsoft.com/office/drawing/2014/main" id="{2CE4B2DA-94C9-2A93-66CF-546B293F509B}"/>
              </a:ext>
            </a:extLst>
          </p:cNvPr>
          <p:cNvGrpSpPr/>
          <p:nvPr/>
        </p:nvGrpSpPr>
        <p:grpSpPr>
          <a:xfrm>
            <a:off x="8051457" y="1126840"/>
            <a:ext cx="2338942" cy="4689956"/>
            <a:chOff x="1614253" y="1091894"/>
            <a:chExt cx="2338942" cy="4689956"/>
          </a:xfrm>
        </p:grpSpPr>
        <p:sp>
          <p:nvSpPr>
            <p:cNvPr id="122" name="Rounded Rectangle 38">
              <a:extLst>
                <a:ext uri="{FF2B5EF4-FFF2-40B4-BE49-F238E27FC236}">
                  <a16:creationId xmlns:a16="http://schemas.microsoft.com/office/drawing/2014/main" id="{756C87D8-93DE-3AA9-286E-1280F76A2381}"/>
                </a:ext>
              </a:extLst>
            </p:cNvPr>
            <p:cNvSpPr/>
            <p:nvPr/>
          </p:nvSpPr>
          <p:spPr>
            <a:xfrm>
              <a:off x="1644212" y="1091894"/>
              <a:ext cx="2308983" cy="4689956"/>
            </a:xfrm>
            <a:prstGeom prst="roundRect">
              <a:avLst>
                <a:gd name="adj" fmla="val 5472"/>
              </a:avLst>
            </a:pr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23" name="Picture 122" descr="A screenshot of a cell phone&#10;&#10;Description automatically generated with medium confidence">
              <a:extLst>
                <a:ext uri="{FF2B5EF4-FFF2-40B4-BE49-F238E27FC236}">
                  <a16:creationId xmlns:a16="http://schemas.microsoft.com/office/drawing/2014/main" id="{55189895-4DCA-B60D-0559-3623848D1C5A}"/>
                </a:ext>
              </a:extLst>
            </p:cNvPr>
            <p:cNvPicPr>
              <a:picLocks noChangeAspect="1"/>
            </p:cNvPicPr>
            <p:nvPr/>
          </p:nvPicPr>
          <p:blipFill rotWithShape="1">
            <a:blip r:embed="rId6"/>
            <a:srcRect l="4369" t="11583" r="4182" b="22142"/>
            <a:stretch/>
          </p:blipFill>
          <p:spPr>
            <a:xfrm>
              <a:off x="1614253" y="1184968"/>
              <a:ext cx="2299898" cy="3417888"/>
            </a:xfrm>
            <a:prstGeom prst="rect">
              <a:avLst/>
            </a:prstGeom>
          </p:spPr>
        </p:pic>
        <p:pic>
          <p:nvPicPr>
            <p:cNvPr id="124" name="Picture 123" descr="A screenshot of a cell phone&#10;&#10;Description automatically generated with medium confidence">
              <a:extLst>
                <a:ext uri="{FF2B5EF4-FFF2-40B4-BE49-F238E27FC236}">
                  <a16:creationId xmlns:a16="http://schemas.microsoft.com/office/drawing/2014/main" id="{749A9EF3-3C50-7C4E-687B-AE7E8E067F81}"/>
                </a:ext>
              </a:extLst>
            </p:cNvPr>
            <p:cNvPicPr>
              <a:picLocks noChangeAspect="1"/>
            </p:cNvPicPr>
            <p:nvPr/>
          </p:nvPicPr>
          <p:blipFill rotWithShape="1">
            <a:blip r:embed="rId6"/>
            <a:srcRect l="4369" t="82802" r="4182" b="10610"/>
            <a:stretch/>
          </p:blipFill>
          <p:spPr>
            <a:xfrm>
              <a:off x="1703954" y="5347148"/>
              <a:ext cx="2181032" cy="322213"/>
            </a:xfrm>
            <a:prstGeom prst="rect">
              <a:avLst/>
            </a:prstGeom>
          </p:spPr>
        </p:pic>
      </p:grpSp>
      <p:pic>
        <p:nvPicPr>
          <p:cNvPr id="125" name="Picture 124">
            <a:extLst>
              <a:ext uri="{FF2B5EF4-FFF2-40B4-BE49-F238E27FC236}">
                <a16:creationId xmlns:a16="http://schemas.microsoft.com/office/drawing/2014/main" id="{96D3A0AC-71EB-4BF6-700D-6F5A70CA327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935070">
            <a:off x="12522030" y="7289539"/>
            <a:ext cx="1394897" cy="6845068"/>
          </a:xfrm>
          <a:prstGeom prst="rect">
            <a:avLst/>
          </a:prstGeom>
        </p:spPr>
      </p:pic>
      <p:grpSp>
        <p:nvGrpSpPr>
          <p:cNvPr id="126" name="Group 125">
            <a:extLst>
              <a:ext uri="{FF2B5EF4-FFF2-40B4-BE49-F238E27FC236}">
                <a16:creationId xmlns:a16="http://schemas.microsoft.com/office/drawing/2014/main" id="{DE5DEB0F-3F91-D706-590E-ED7BD87055FB}"/>
              </a:ext>
            </a:extLst>
          </p:cNvPr>
          <p:cNvGrpSpPr/>
          <p:nvPr/>
        </p:nvGrpSpPr>
        <p:grpSpPr>
          <a:xfrm>
            <a:off x="2799459" y="4773933"/>
            <a:ext cx="4286187" cy="1448444"/>
            <a:chOff x="3861353" y="4521636"/>
            <a:chExt cx="4286187" cy="1448444"/>
          </a:xfrm>
          <a:solidFill>
            <a:schemeClr val="tx1"/>
          </a:solidFill>
        </p:grpSpPr>
        <p:sp>
          <p:nvSpPr>
            <p:cNvPr id="127" name="Rounded Rectangle 61">
              <a:extLst>
                <a:ext uri="{FF2B5EF4-FFF2-40B4-BE49-F238E27FC236}">
                  <a16:creationId xmlns:a16="http://schemas.microsoft.com/office/drawing/2014/main" id="{7B8BC53F-E811-65EF-4BD2-80E0E022B153}"/>
                </a:ext>
              </a:extLst>
            </p:cNvPr>
            <p:cNvSpPr/>
            <p:nvPr/>
          </p:nvSpPr>
          <p:spPr>
            <a:xfrm>
              <a:off x="3861353" y="4521636"/>
              <a:ext cx="4286187" cy="144844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28" name="Content Placeholder 2">
              <a:extLst>
                <a:ext uri="{FF2B5EF4-FFF2-40B4-BE49-F238E27FC236}">
                  <a16:creationId xmlns:a16="http://schemas.microsoft.com/office/drawing/2014/main" id="{5B8EB7E3-FFC9-7F5B-8C4E-C5D5B68DF060}"/>
                </a:ext>
              </a:extLst>
            </p:cNvPr>
            <p:cNvSpPr txBox="1">
              <a:spLocks/>
            </p:cNvSpPr>
            <p:nvPr/>
          </p:nvSpPr>
          <p:spPr>
            <a:xfrm>
              <a:off x="4336821" y="4790386"/>
              <a:ext cx="2986866" cy="1017471"/>
            </a:xfrm>
            <a:prstGeom prst="rect">
              <a:avLst/>
            </a:prstGeom>
            <a:grpFill/>
          </p:spPr>
          <p:txBody>
            <a:bodyPr>
              <a:normAutofit lnSpcReduction="10000"/>
            </a:bodyPr>
            <a:lstStyle>
              <a:lvl1pPr marL="0" indent="0" algn="l" defTabSz="914377" rtl="0" eaLnBrk="1" latinLnBrk="0" hangingPunct="1">
                <a:lnSpc>
                  <a:spcPct val="90000"/>
                </a:lnSpc>
                <a:spcBef>
                  <a:spcPts val="1000"/>
                </a:spcBef>
                <a:buFont typeface="Arial" panose="020B0604020202020204" pitchFamily="34" charset="0"/>
                <a:buNone/>
                <a:defRPr sz="3000" b="1" kern="1200">
                  <a:solidFill>
                    <a:srgbClr val="9C4596"/>
                  </a:solidFill>
                  <a:latin typeface="Helvetica" pitchFamily="2" charset="0"/>
                  <a:ea typeface="Roboto" pitchFamily="2" charset="0"/>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kern="1200">
                  <a:solidFill>
                    <a:schemeClr val="accent2">
                      <a:lumMod val="50000"/>
                    </a:schemeClr>
                  </a:solidFill>
                  <a:latin typeface="Helvetica" pitchFamily="2" charset="0"/>
                  <a:ea typeface="Roboto" pitchFamily="2" charset="0"/>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chemeClr val="accent2">
                      <a:lumMod val="50000"/>
                    </a:schemeClr>
                  </a:solidFill>
                  <a:latin typeface="Helvetica" pitchFamily="2" charset="0"/>
                  <a:ea typeface="Roboto" pitchFamily="2" charset="0"/>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accent2">
                      <a:lumMod val="50000"/>
                    </a:schemeClr>
                  </a:solidFill>
                  <a:latin typeface="Helvetica" pitchFamily="2" charset="0"/>
                  <a:ea typeface="Roboto" pitchFamily="2" charset="0"/>
                  <a:cs typeface="+mn-cs"/>
                </a:defRPr>
              </a:lvl4pPr>
              <a:lvl5pPr marL="1828755" indent="0" algn="l" defTabSz="914377" rtl="0" eaLnBrk="1" latinLnBrk="0" hangingPunct="1">
                <a:lnSpc>
                  <a:spcPct val="90000"/>
                </a:lnSpc>
                <a:spcBef>
                  <a:spcPts val="500"/>
                </a:spcBef>
                <a:buFont typeface="Arial" panose="020B0604020202020204" pitchFamily="34" charset="0"/>
                <a:buNone/>
                <a:defRPr sz="1400" kern="1200">
                  <a:solidFill>
                    <a:schemeClr val="accent2">
                      <a:lumMod val="50000"/>
                    </a:schemeClr>
                  </a:solidFill>
                  <a:latin typeface="Helvetica" pitchFamily="2" charset="0"/>
                  <a:ea typeface="Roboto"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500">
                  <a:solidFill>
                    <a:schemeClr val="bg1"/>
                  </a:solidFill>
                </a:rPr>
                <a:t>eSIM profile is installed on watch automatically</a:t>
              </a:r>
            </a:p>
            <a:p>
              <a:pPr fontAlgn="auto">
                <a:spcAft>
                  <a:spcPts val="0"/>
                </a:spcAft>
              </a:pPr>
              <a:r>
                <a:rPr lang="en-US" sz="1500">
                  <a:solidFill>
                    <a:schemeClr val="bg1"/>
                  </a:solidFill>
                </a:rPr>
                <a:t>Watch can now connect to mobile network.</a:t>
              </a:r>
            </a:p>
            <a:p>
              <a:pPr marL="342900" indent="-342900" fontAlgn="auto">
                <a:spcAft>
                  <a:spcPts val="0"/>
                </a:spcAft>
                <a:buFont typeface="+mj-lt"/>
                <a:buAutoNum type="arabicPeriod"/>
              </a:pPr>
              <a:endParaRPr lang="en-US" sz="1500">
                <a:solidFill>
                  <a:schemeClr val="bg1"/>
                </a:solidFill>
              </a:endParaRPr>
            </a:p>
          </p:txBody>
        </p:sp>
      </p:grpSp>
      <p:pic>
        <p:nvPicPr>
          <p:cNvPr id="129" name="Picture 128">
            <a:extLst>
              <a:ext uri="{FF2B5EF4-FFF2-40B4-BE49-F238E27FC236}">
                <a16:creationId xmlns:a16="http://schemas.microsoft.com/office/drawing/2014/main" id="{BECD5D28-12F0-81F0-D483-8ABF97BEAB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935070">
            <a:off x="13551165" y="7336224"/>
            <a:ext cx="1394897" cy="6845068"/>
          </a:xfrm>
          <a:prstGeom prst="rect">
            <a:avLst/>
          </a:prstGeom>
        </p:spPr>
      </p:pic>
      <p:grpSp>
        <p:nvGrpSpPr>
          <p:cNvPr id="130" name="Group 129">
            <a:extLst>
              <a:ext uri="{FF2B5EF4-FFF2-40B4-BE49-F238E27FC236}">
                <a16:creationId xmlns:a16="http://schemas.microsoft.com/office/drawing/2014/main" id="{C7E63D63-9540-8026-6267-738959A3EC55}"/>
              </a:ext>
            </a:extLst>
          </p:cNvPr>
          <p:cNvGrpSpPr/>
          <p:nvPr/>
        </p:nvGrpSpPr>
        <p:grpSpPr>
          <a:xfrm>
            <a:off x="8037950" y="1195375"/>
            <a:ext cx="2327214" cy="4644943"/>
            <a:chOff x="1589142" y="1110244"/>
            <a:chExt cx="2327214" cy="4644943"/>
          </a:xfrm>
        </p:grpSpPr>
        <p:sp>
          <p:nvSpPr>
            <p:cNvPr id="131" name="Rounded Rectangle 28">
              <a:extLst>
                <a:ext uri="{FF2B5EF4-FFF2-40B4-BE49-F238E27FC236}">
                  <a16:creationId xmlns:a16="http://schemas.microsoft.com/office/drawing/2014/main" id="{8266E9D0-17DD-4962-B4B2-CEF50DCCCC74}"/>
                </a:ext>
              </a:extLst>
            </p:cNvPr>
            <p:cNvSpPr/>
            <p:nvPr/>
          </p:nvSpPr>
          <p:spPr>
            <a:xfrm>
              <a:off x="1591732" y="1110244"/>
              <a:ext cx="2324624" cy="4644943"/>
            </a:xfrm>
            <a:prstGeom prst="roundRect">
              <a:avLst>
                <a:gd name="adj" fmla="val 83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32" name="Picture 131" descr="A picture containing text&#10;&#10;Description automatically generated">
              <a:extLst>
                <a:ext uri="{FF2B5EF4-FFF2-40B4-BE49-F238E27FC236}">
                  <a16:creationId xmlns:a16="http://schemas.microsoft.com/office/drawing/2014/main" id="{269BF2FE-82B8-0CBC-E007-E201480954AB}"/>
                </a:ext>
              </a:extLst>
            </p:cNvPr>
            <p:cNvPicPr>
              <a:picLocks noChangeAspect="1"/>
            </p:cNvPicPr>
            <p:nvPr/>
          </p:nvPicPr>
          <p:blipFill rotWithShape="1">
            <a:blip r:embed="rId7"/>
            <a:srcRect l="11768" t="11583" r="4150" b="11254"/>
            <a:stretch/>
          </p:blipFill>
          <p:spPr>
            <a:xfrm>
              <a:off x="1589142" y="1238522"/>
              <a:ext cx="2319952" cy="4365817"/>
            </a:xfrm>
            <a:prstGeom prst="roundRect">
              <a:avLst>
                <a:gd name="adj" fmla="val 10890"/>
              </a:avLst>
            </a:prstGeom>
          </p:spPr>
        </p:pic>
      </p:grpSp>
      <p:grpSp>
        <p:nvGrpSpPr>
          <p:cNvPr id="133" name="Group 132">
            <a:extLst>
              <a:ext uri="{FF2B5EF4-FFF2-40B4-BE49-F238E27FC236}">
                <a16:creationId xmlns:a16="http://schemas.microsoft.com/office/drawing/2014/main" id="{2E76E7EA-45E7-5459-B0D9-6B83388E46E1}"/>
              </a:ext>
            </a:extLst>
          </p:cNvPr>
          <p:cNvGrpSpPr/>
          <p:nvPr/>
        </p:nvGrpSpPr>
        <p:grpSpPr>
          <a:xfrm>
            <a:off x="8098451" y="1321463"/>
            <a:ext cx="2239617" cy="4479589"/>
            <a:chOff x="1655263" y="1286517"/>
            <a:chExt cx="2239617" cy="4479589"/>
          </a:xfrm>
        </p:grpSpPr>
        <p:pic>
          <p:nvPicPr>
            <p:cNvPr id="134" name="Picture 133" descr="Graphical user interface, text, application&#10;&#10;Description automatically generated">
              <a:extLst>
                <a:ext uri="{FF2B5EF4-FFF2-40B4-BE49-F238E27FC236}">
                  <a16:creationId xmlns:a16="http://schemas.microsoft.com/office/drawing/2014/main" id="{24F6C62F-043F-30BC-A438-2FD9A573D21B}"/>
                </a:ext>
              </a:extLst>
            </p:cNvPr>
            <p:cNvPicPr>
              <a:picLocks noChangeAspect="1"/>
            </p:cNvPicPr>
            <p:nvPr/>
          </p:nvPicPr>
          <p:blipFill rotWithShape="1">
            <a:blip r:embed="rId8"/>
            <a:srcRect l="4886" t="11079" r="3912" b="41219"/>
            <a:stretch/>
          </p:blipFill>
          <p:spPr>
            <a:xfrm>
              <a:off x="1667288" y="1286517"/>
              <a:ext cx="2227592" cy="2389142"/>
            </a:xfrm>
            <a:prstGeom prst="rect">
              <a:avLst/>
            </a:prstGeom>
          </p:spPr>
        </p:pic>
        <p:pic>
          <p:nvPicPr>
            <p:cNvPr id="135" name="Picture 134" descr="Graphical user interface, text, application&#10;&#10;Description automatically generated">
              <a:extLst>
                <a:ext uri="{FF2B5EF4-FFF2-40B4-BE49-F238E27FC236}">
                  <a16:creationId xmlns:a16="http://schemas.microsoft.com/office/drawing/2014/main" id="{4191843F-67D8-11D9-4F6E-C6A0A27970B6}"/>
                </a:ext>
              </a:extLst>
            </p:cNvPr>
            <p:cNvPicPr>
              <a:picLocks noChangeAspect="1"/>
            </p:cNvPicPr>
            <p:nvPr/>
          </p:nvPicPr>
          <p:blipFill rotWithShape="1">
            <a:blip r:embed="rId8"/>
            <a:srcRect l="4886" t="58094" r="3912" b="11050"/>
            <a:stretch/>
          </p:blipFill>
          <p:spPr>
            <a:xfrm>
              <a:off x="1655263" y="4220679"/>
              <a:ext cx="2227592" cy="1545427"/>
            </a:xfrm>
            <a:prstGeom prst="roundRect">
              <a:avLst/>
            </a:prstGeom>
          </p:spPr>
        </p:pic>
      </p:grpSp>
      <p:grpSp>
        <p:nvGrpSpPr>
          <p:cNvPr id="136" name="Group 135">
            <a:extLst>
              <a:ext uri="{FF2B5EF4-FFF2-40B4-BE49-F238E27FC236}">
                <a16:creationId xmlns:a16="http://schemas.microsoft.com/office/drawing/2014/main" id="{D7FE5822-6C16-E8F7-5C6F-CBC7E63EAA56}"/>
              </a:ext>
            </a:extLst>
          </p:cNvPr>
          <p:cNvGrpSpPr/>
          <p:nvPr/>
        </p:nvGrpSpPr>
        <p:grpSpPr>
          <a:xfrm>
            <a:off x="8048965" y="1210914"/>
            <a:ext cx="2324624" cy="4644943"/>
            <a:chOff x="1603573" y="1175968"/>
            <a:chExt cx="2324624" cy="4644943"/>
          </a:xfrm>
        </p:grpSpPr>
        <p:sp>
          <p:nvSpPr>
            <p:cNvPr id="137" name="Rounded Rectangle 52">
              <a:extLst>
                <a:ext uri="{FF2B5EF4-FFF2-40B4-BE49-F238E27FC236}">
                  <a16:creationId xmlns:a16="http://schemas.microsoft.com/office/drawing/2014/main" id="{4A97EF9D-B27B-E496-B4CD-BA98C93CB469}"/>
                </a:ext>
              </a:extLst>
            </p:cNvPr>
            <p:cNvSpPr/>
            <p:nvPr/>
          </p:nvSpPr>
          <p:spPr>
            <a:xfrm>
              <a:off x="1603573" y="1175968"/>
              <a:ext cx="2324624" cy="4644943"/>
            </a:xfrm>
            <a:prstGeom prst="roundRect">
              <a:avLst>
                <a:gd name="adj" fmla="val 83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38" name="Picture 137" descr="Graphical user interface, text, application&#10;&#10;Description automatically generated">
              <a:extLst>
                <a:ext uri="{FF2B5EF4-FFF2-40B4-BE49-F238E27FC236}">
                  <a16:creationId xmlns:a16="http://schemas.microsoft.com/office/drawing/2014/main" id="{09902C07-159D-38E7-EA8F-D14CBBA09435}"/>
                </a:ext>
              </a:extLst>
            </p:cNvPr>
            <p:cNvPicPr>
              <a:picLocks noChangeAspect="1"/>
            </p:cNvPicPr>
            <p:nvPr/>
          </p:nvPicPr>
          <p:blipFill rotWithShape="1">
            <a:blip r:embed="rId9"/>
            <a:srcRect l="4258" t="11318" r="4088" b="32661"/>
            <a:stretch/>
          </p:blipFill>
          <p:spPr>
            <a:xfrm>
              <a:off x="1655963" y="1302273"/>
              <a:ext cx="2223292" cy="2786567"/>
            </a:xfrm>
            <a:prstGeom prst="rect">
              <a:avLst/>
            </a:prstGeom>
          </p:spPr>
        </p:pic>
        <p:pic>
          <p:nvPicPr>
            <p:cNvPr id="139" name="Picture 138" descr="Graphical user interface, text, application&#10;&#10;Description automatically generated">
              <a:extLst>
                <a:ext uri="{FF2B5EF4-FFF2-40B4-BE49-F238E27FC236}">
                  <a16:creationId xmlns:a16="http://schemas.microsoft.com/office/drawing/2014/main" id="{013F80A9-1D02-5670-3BC1-44DBA5BA9DD0}"/>
                </a:ext>
              </a:extLst>
            </p:cNvPr>
            <p:cNvPicPr>
              <a:picLocks noChangeAspect="1"/>
            </p:cNvPicPr>
            <p:nvPr/>
          </p:nvPicPr>
          <p:blipFill rotWithShape="1">
            <a:blip r:embed="rId9"/>
            <a:srcRect l="4258" t="67923" r="4088" b="12481"/>
            <a:stretch/>
          </p:blipFill>
          <p:spPr>
            <a:xfrm>
              <a:off x="1668843" y="4602587"/>
              <a:ext cx="2223292" cy="974755"/>
            </a:xfrm>
            <a:prstGeom prst="rect">
              <a:avLst/>
            </a:prstGeom>
          </p:spPr>
        </p:pic>
      </p:grpSp>
      <p:pic>
        <p:nvPicPr>
          <p:cNvPr id="140" name="Picture 139">
            <a:extLst>
              <a:ext uri="{FF2B5EF4-FFF2-40B4-BE49-F238E27FC236}">
                <a16:creationId xmlns:a16="http://schemas.microsoft.com/office/drawing/2014/main" id="{5BD09E18-D8C9-5EC7-3A41-C5C6ED647F6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935070">
            <a:off x="15206650" y="8259338"/>
            <a:ext cx="1394897" cy="6845068"/>
          </a:xfrm>
          <a:prstGeom prst="rect">
            <a:avLst/>
          </a:prstGeom>
        </p:spPr>
      </p:pic>
      <p:pic>
        <p:nvPicPr>
          <p:cNvPr id="141" name="Picture 140">
            <a:extLst>
              <a:ext uri="{FF2B5EF4-FFF2-40B4-BE49-F238E27FC236}">
                <a16:creationId xmlns:a16="http://schemas.microsoft.com/office/drawing/2014/main" id="{6D17F6BF-8FDF-8771-EE10-F08FE54D98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935070">
            <a:off x="15359050" y="8411738"/>
            <a:ext cx="1394897" cy="6845068"/>
          </a:xfrm>
          <a:prstGeom prst="rect">
            <a:avLst/>
          </a:prstGeom>
        </p:spPr>
      </p:pic>
      <p:grpSp>
        <p:nvGrpSpPr>
          <p:cNvPr id="142" name="Group 141">
            <a:extLst>
              <a:ext uri="{FF2B5EF4-FFF2-40B4-BE49-F238E27FC236}">
                <a16:creationId xmlns:a16="http://schemas.microsoft.com/office/drawing/2014/main" id="{E4FF46D3-7A84-ED1C-6100-94376D7CE6D6}"/>
              </a:ext>
            </a:extLst>
          </p:cNvPr>
          <p:cNvGrpSpPr/>
          <p:nvPr/>
        </p:nvGrpSpPr>
        <p:grpSpPr>
          <a:xfrm>
            <a:off x="8037950" y="1190973"/>
            <a:ext cx="2336157" cy="4667988"/>
            <a:chOff x="-2314014" y="7850825"/>
            <a:chExt cx="2336157" cy="4667988"/>
          </a:xfrm>
        </p:grpSpPr>
        <p:sp>
          <p:nvSpPr>
            <p:cNvPr id="143" name="Rounded Rectangle 55">
              <a:extLst>
                <a:ext uri="{FF2B5EF4-FFF2-40B4-BE49-F238E27FC236}">
                  <a16:creationId xmlns:a16="http://schemas.microsoft.com/office/drawing/2014/main" id="{F00B3CD7-8702-998F-EBF4-1377B8F14819}"/>
                </a:ext>
              </a:extLst>
            </p:cNvPr>
            <p:cNvSpPr/>
            <p:nvPr/>
          </p:nvSpPr>
          <p:spPr>
            <a:xfrm>
              <a:off x="-2314014" y="7850825"/>
              <a:ext cx="2336157" cy="4667988"/>
            </a:xfrm>
            <a:prstGeom prst="roundRect">
              <a:avLst>
                <a:gd name="adj" fmla="val 8386"/>
              </a:avLst>
            </a:prstGeom>
            <a:solidFill>
              <a:srgbClr val="1C1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44" name="Picture 143" descr="A screenshot of a cell phone&#10;&#10;Description automatically generated with medium confidence">
              <a:extLst>
                <a:ext uri="{FF2B5EF4-FFF2-40B4-BE49-F238E27FC236}">
                  <a16:creationId xmlns:a16="http://schemas.microsoft.com/office/drawing/2014/main" id="{1BF70481-6979-8E83-1819-802ABF925799}"/>
                </a:ext>
              </a:extLst>
            </p:cNvPr>
            <p:cNvPicPr>
              <a:picLocks noChangeAspect="1"/>
            </p:cNvPicPr>
            <p:nvPr/>
          </p:nvPicPr>
          <p:blipFill rotWithShape="1">
            <a:blip r:embed="rId10"/>
            <a:srcRect l="5353" t="12011" r="4857" b="16431"/>
            <a:stretch/>
          </p:blipFill>
          <p:spPr>
            <a:xfrm>
              <a:off x="-2241885" y="7926500"/>
              <a:ext cx="2122522" cy="3468637"/>
            </a:xfrm>
            <a:prstGeom prst="rect">
              <a:avLst/>
            </a:prstGeom>
          </p:spPr>
        </p:pic>
        <p:pic>
          <p:nvPicPr>
            <p:cNvPr id="145" name="Picture 144" descr="A screenshot of a cell phone&#10;&#10;Description automatically generated with medium confidence">
              <a:extLst>
                <a:ext uri="{FF2B5EF4-FFF2-40B4-BE49-F238E27FC236}">
                  <a16:creationId xmlns:a16="http://schemas.microsoft.com/office/drawing/2014/main" id="{71AEEA65-BABA-0076-19CD-B828DD88DEA9}"/>
                </a:ext>
              </a:extLst>
            </p:cNvPr>
            <p:cNvPicPr>
              <a:picLocks noChangeAspect="1"/>
            </p:cNvPicPr>
            <p:nvPr/>
          </p:nvPicPr>
          <p:blipFill rotWithShape="1">
            <a:blip r:embed="rId10"/>
            <a:srcRect l="4389" t="83234" r="3144" b="10574"/>
            <a:stretch/>
          </p:blipFill>
          <p:spPr>
            <a:xfrm>
              <a:off x="-2283624" y="12006457"/>
              <a:ext cx="2301698" cy="316033"/>
            </a:xfrm>
            <a:prstGeom prst="rect">
              <a:avLst/>
            </a:prstGeom>
          </p:spPr>
        </p:pic>
      </p:grpSp>
      <p:pic>
        <p:nvPicPr>
          <p:cNvPr id="146" name="Picture 145" descr="A picture containing remote, black, dark&#10;&#10;Description automatically generated">
            <a:extLst>
              <a:ext uri="{FF2B5EF4-FFF2-40B4-BE49-F238E27FC236}">
                <a16:creationId xmlns:a16="http://schemas.microsoft.com/office/drawing/2014/main" id="{76DF6E38-BB90-E156-7B98-9436132A4BD0}"/>
              </a:ext>
            </a:extLst>
          </p:cNvPr>
          <p:cNvPicPr>
            <a:picLocks noChangeAspect="1"/>
          </p:cNvPicPr>
          <p:nvPr/>
        </p:nvPicPr>
        <p:blipFill>
          <a:blip r:embed="rId11"/>
          <a:stretch>
            <a:fillRect/>
          </a:stretch>
        </p:blipFill>
        <p:spPr>
          <a:xfrm>
            <a:off x="5224701" y="3256096"/>
            <a:ext cx="3473499" cy="3473499"/>
          </a:xfrm>
          <a:prstGeom prst="rect">
            <a:avLst/>
          </a:prstGeom>
        </p:spPr>
      </p:pic>
      <p:sp>
        <p:nvSpPr>
          <p:cNvPr id="4" name="Date Placeholder 2">
            <a:extLst>
              <a:ext uri="{FF2B5EF4-FFF2-40B4-BE49-F238E27FC236}">
                <a16:creationId xmlns:a16="http://schemas.microsoft.com/office/drawing/2014/main" id="{CA5B9123-B537-7599-B18B-7977ECE4934D}"/>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5" name="Date Placeholder 2">
            <a:extLst>
              <a:ext uri="{FF2B5EF4-FFF2-40B4-BE49-F238E27FC236}">
                <a16:creationId xmlns:a16="http://schemas.microsoft.com/office/drawing/2014/main" id="{C412E3E4-BC2E-D8E4-AECB-63B0565DC645}"/>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7" name="Footer Placeholder 3">
            <a:extLst>
              <a:ext uri="{FF2B5EF4-FFF2-40B4-BE49-F238E27FC236}">
                <a16:creationId xmlns:a16="http://schemas.microsoft.com/office/drawing/2014/main" id="{510661F8-5A79-C1B7-B611-EC19E2C7883B}"/>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8" name="Slide Number Placeholder 4">
            <a:extLst>
              <a:ext uri="{FF2B5EF4-FFF2-40B4-BE49-F238E27FC236}">
                <a16:creationId xmlns:a16="http://schemas.microsoft.com/office/drawing/2014/main" id="{034FB159-11D2-5D95-852F-4167F51A5508}"/>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28</a:t>
            </a:fld>
            <a:endParaRPr lang="en-ZA"/>
          </a:p>
        </p:txBody>
      </p:sp>
    </p:spTree>
    <p:extLst>
      <p:ext uri="{BB962C8B-B14F-4D97-AF65-F5344CB8AC3E}">
        <p14:creationId xmlns:p14="http://schemas.microsoft.com/office/powerpoint/2010/main" val="346922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p:tgtEl>
                                          <p:spTgt spid="103"/>
                                        </p:tgtEl>
                                        <p:attrNameLst>
                                          <p:attrName>ppt_x</p:attrName>
                                        </p:attrNameLst>
                                      </p:cBhvr>
                                      <p:tavLst>
                                        <p:tav tm="0">
                                          <p:val>
                                            <p:strVal val="#ppt_x-#ppt_w*1.125000"/>
                                          </p:val>
                                        </p:tav>
                                        <p:tav tm="100000">
                                          <p:val>
                                            <p:strVal val="#ppt_x"/>
                                          </p:val>
                                        </p:tav>
                                      </p:tavLst>
                                    </p:anim>
                                    <p:animEffect transition="in" filter="wipe(right)">
                                      <p:cBhvr>
                                        <p:cTn id="8" dur="500"/>
                                        <p:tgtEl>
                                          <p:spTgt spid="103"/>
                                        </p:tgtEl>
                                      </p:cBhvr>
                                    </p:animEffect>
                                  </p:childTnLst>
                                </p:cTn>
                              </p:par>
                              <p:par>
                                <p:cTn id="9" presetID="12" presetClass="entr" presetSubtype="8" fill="hold" nodeType="withEffect">
                                  <p:stCondLst>
                                    <p:cond delay="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500"/>
                                        <p:tgtEl>
                                          <p:spTgt spid="112"/>
                                        </p:tgtEl>
                                        <p:attrNameLst>
                                          <p:attrName>ppt_x</p:attrName>
                                        </p:attrNameLst>
                                      </p:cBhvr>
                                      <p:tavLst>
                                        <p:tav tm="0">
                                          <p:val>
                                            <p:strVal val="#ppt_x-#ppt_w*1.125000"/>
                                          </p:val>
                                        </p:tav>
                                        <p:tav tm="100000">
                                          <p:val>
                                            <p:strVal val="#ppt_x"/>
                                          </p:val>
                                        </p:tav>
                                      </p:tavLst>
                                    </p:anim>
                                    <p:animEffect transition="in" filter="wipe(right)">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7123 -0.17407 L -0.19688 -0.55625 " pathEditMode="relative" rAng="0" ptsTypes="AA">
                                      <p:cBhvr>
                                        <p:cTn id="16" dur="2000" fill="hold"/>
                                        <p:tgtEl>
                                          <p:spTgt spid="120"/>
                                        </p:tgtEl>
                                        <p:attrNameLst>
                                          <p:attrName>ppt_x</p:attrName>
                                          <p:attrName>ppt_y</p:attrName>
                                        </p:attrNameLst>
                                      </p:cBhvr>
                                      <p:rCtr x="-6289" y="-19120"/>
                                    </p:animMotion>
                                  </p:childTnLst>
                                </p:cTn>
                              </p:par>
                            </p:childTnLst>
                          </p:cTn>
                        </p:par>
                        <p:par>
                          <p:cTn id="17" fill="hold">
                            <p:stCondLst>
                              <p:cond delay="2000"/>
                            </p:stCondLst>
                            <p:childTnLst>
                              <p:par>
                                <p:cTn id="18" presetID="22" presetClass="exit" presetSubtype="4" fill="hold" nodeType="afterEffect">
                                  <p:stCondLst>
                                    <p:cond delay="0"/>
                                  </p:stCondLst>
                                  <p:childTnLst>
                                    <p:animEffect transition="out" filter="wipe(down)">
                                      <p:cBhvr>
                                        <p:cTn id="19" dur="500"/>
                                        <p:tgtEl>
                                          <p:spTgt spid="120"/>
                                        </p:tgtEl>
                                      </p:cBhvr>
                                    </p:animEffect>
                                    <p:set>
                                      <p:cBhvr>
                                        <p:cTn id="20" dur="1" fill="hold">
                                          <p:stCondLst>
                                            <p:cond delay="499"/>
                                          </p:stCondLst>
                                        </p:cTn>
                                        <p:tgtEl>
                                          <p:spTgt spid="120"/>
                                        </p:tgtEl>
                                        <p:attrNameLst>
                                          <p:attrName>style.visibility</p:attrName>
                                        </p:attrNameLst>
                                      </p:cBhvr>
                                      <p:to>
                                        <p:strVal val="hidden"/>
                                      </p:to>
                                    </p:set>
                                  </p:childTnLst>
                                </p:cTn>
                              </p:par>
                              <p:par>
                                <p:cTn id="21" presetID="22" presetClass="entr" presetSubtype="4" fill="hold" nodeType="withEffect">
                                  <p:stCondLst>
                                    <p:cond delay="500"/>
                                  </p:stCondLst>
                                  <p:childTnLst>
                                    <p:set>
                                      <p:cBhvr>
                                        <p:cTn id="22" dur="1" fill="hold">
                                          <p:stCondLst>
                                            <p:cond delay="0"/>
                                          </p:stCondLst>
                                        </p:cTn>
                                        <p:tgtEl>
                                          <p:spTgt spid="115"/>
                                        </p:tgtEl>
                                        <p:attrNameLst>
                                          <p:attrName>style.visibility</p:attrName>
                                        </p:attrNameLst>
                                      </p:cBhvr>
                                      <p:to>
                                        <p:strVal val="visible"/>
                                      </p:to>
                                    </p:set>
                                    <p:animEffect transition="in" filter="wipe(down)">
                                      <p:cBhvr>
                                        <p:cTn id="23" dur="500"/>
                                        <p:tgtEl>
                                          <p:spTgt spid="115"/>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5208 -0.16736 L -0.24752 -0.50648 " pathEditMode="relative" rAng="0" ptsTypes="AA">
                                      <p:cBhvr>
                                        <p:cTn id="27" dur="2000" fill="hold"/>
                                        <p:tgtEl>
                                          <p:spTgt spid="125"/>
                                        </p:tgtEl>
                                        <p:attrNameLst>
                                          <p:attrName>ppt_x</p:attrName>
                                          <p:attrName>ppt_y</p:attrName>
                                        </p:attrNameLst>
                                      </p:cBhvr>
                                      <p:rCtr x="-9779" y="-16968"/>
                                    </p:animMotion>
                                  </p:childTnLst>
                                </p:cTn>
                              </p:par>
                            </p:childTnLst>
                          </p:cTn>
                        </p:par>
                        <p:par>
                          <p:cTn id="28" fill="hold">
                            <p:stCondLst>
                              <p:cond delay="2000"/>
                            </p:stCondLst>
                            <p:childTnLst>
                              <p:par>
                                <p:cTn id="29" presetID="22" presetClass="exit" presetSubtype="4" fill="hold" nodeType="afterEffect">
                                  <p:stCondLst>
                                    <p:cond delay="0"/>
                                  </p:stCondLst>
                                  <p:childTnLst>
                                    <p:animEffect transition="out" filter="wipe(down)">
                                      <p:cBhvr>
                                        <p:cTn id="30" dur="500"/>
                                        <p:tgtEl>
                                          <p:spTgt spid="125"/>
                                        </p:tgtEl>
                                      </p:cBhvr>
                                    </p:animEffect>
                                    <p:set>
                                      <p:cBhvr>
                                        <p:cTn id="31" dur="1" fill="hold">
                                          <p:stCondLst>
                                            <p:cond delay="499"/>
                                          </p:stCondLst>
                                        </p:cTn>
                                        <p:tgtEl>
                                          <p:spTgt spid="125"/>
                                        </p:tgtEl>
                                        <p:attrNameLst>
                                          <p:attrName>style.visibility</p:attrName>
                                        </p:attrNameLst>
                                      </p:cBhvr>
                                      <p:to>
                                        <p:strVal val="hidden"/>
                                      </p:to>
                                    </p:se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wipe(down)">
                                      <p:cBhvr>
                                        <p:cTn id="35" dur="500"/>
                                        <p:tgtEl>
                                          <p:spTgt spid="121"/>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4948 -0.27361 L -0.34102 -0.83356 " pathEditMode="relative" rAng="0" ptsTypes="AA">
                                      <p:cBhvr>
                                        <p:cTn id="39" dur="2000" fill="hold"/>
                                        <p:tgtEl>
                                          <p:spTgt spid="129"/>
                                        </p:tgtEl>
                                        <p:attrNameLst>
                                          <p:attrName>ppt_x</p:attrName>
                                          <p:attrName>ppt_y</p:attrName>
                                        </p:attrNameLst>
                                      </p:cBhvr>
                                      <p:rCtr x="-14583" y="-28009"/>
                                    </p:animMotion>
                                  </p:childTnLst>
                                </p:cTn>
                              </p:par>
                            </p:childTnLst>
                          </p:cTn>
                        </p:par>
                        <p:par>
                          <p:cTn id="40" fill="hold">
                            <p:stCondLst>
                              <p:cond delay="2000"/>
                            </p:stCondLst>
                            <p:childTnLst>
                              <p:par>
                                <p:cTn id="41" presetID="22" presetClass="exit" presetSubtype="4" fill="hold" nodeType="afterEffect">
                                  <p:stCondLst>
                                    <p:cond delay="0"/>
                                  </p:stCondLst>
                                  <p:childTnLst>
                                    <p:animEffect transition="out" filter="wipe(down)">
                                      <p:cBhvr>
                                        <p:cTn id="42" dur="500"/>
                                        <p:tgtEl>
                                          <p:spTgt spid="129"/>
                                        </p:tgtEl>
                                      </p:cBhvr>
                                    </p:animEffect>
                                    <p:set>
                                      <p:cBhvr>
                                        <p:cTn id="43" dur="1" fill="hold">
                                          <p:stCondLst>
                                            <p:cond delay="499"/>
                                          </p:stCondLst>
                                        </p:cTn>
                                        <p:tgtEl>
                                          <p:spTgt spid="129"/>
                                        </p:tgtEl>
                                        <p:attrNameLst>
                                          <p:attrName>style.visibility</p:attrName>
                                        </p:attrNameLst>
                                      </p:cBhvr>
                                      <p:to>
                                        <p:strVal val="hidden"/>
                                      </p:to>
                                    </p:set>
                                  </p:childTnLst>
                                </p:cTn>
                              </p:par>
                              <p:par>
                                <p:cTn id="44" presetID="22" presetClass="entr" presetSubtype="4" fill="hold" nodeType="withEffect">
                                  <p:stCondLst>
                                    <p:cond delay="500"/>
                                  </p:stCondLst>
                                  <p:childTnLst>
                                    <p:set>
                                      <p:cBhvr>
                                        <p:cTn id="45" dur="1" fill="hold">
                                          <p:stCondLst>
                                            <p:cond delay="0"/>
                                          </p:stCondLst>
                                        </p:cTn>
                                        <p:tgtEl>
                                          <p:spTgt spid="130"/>
                                        </p:tgtEl>
                                        <p:attrNameLst>
                                          <p:attrName>style.visibility</p:attrName>
                                        </p:attrNameLst>
                                      </p:cBhvr>
                                      <p:to>
                                        <p:strVal val="visible"/>
                                      </p:to>
                                    </p:set>
                                    <p:animEffect transition="in" filter="wipe(down)">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33"/>
                                        </p:tgtEl>
                                        <p:attrNameLst>
                                          <p:attrName>style.visibility</p:attrName>
                                        </p:attrNameLst>
                                      </p:cBhvr>
                                      <p:to>
                                        <p:strVal val="visible"/>
                                      </p:to>
                                    </p:set>
                                    <p:animEffect transition="in" filter="wipe(down)">
                                      <p:cBhvr>
                                        <p:cTn id="51" dur="500"/>
                                        <p:tgtEl>
                                          <p:spTgt spid="133"/>
                                        </p:tgtEl>
                                      </p:cBhvr>
                                    </p:animEffect>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0.18451 -0.14236 L -0.4655 -0.46157 " pathEditMode="relative" rAng="0" ptsTypes="AA">
                                      <p:cBhvr>
                                        <p:cTn id="55" dur="2000" fill="hold"/>
                                        <p:tgtEl>
                                          <p:spTgt spid="140"/>
                                        </p:tgtEl>
                                        <p:attrNameLst>
                                          <p:attrName>ppt_x</p:attrName>
                                          <p:attrName>ppt_y</p:attrName>
                                        </p:attrNameLst>
                                      </p:cBhvr>
                                      <p:rCtr x="-14049" y="-15972"/>
                                    </p:animMotion>
                                  </p:childTnLst>
                                </p:cTn>
                              </p:par>
                            </p:childTnLst>
                          </p:cTn>
                        </p:par>
                        <p:par>
                          <p:cTn id="56" fill="hold">
                            <p:stCondLst>
                              <p:cond delay="2000"/>
                            </p:stCondLst>
                            <p:childTnLst>
                              <p:par>
                                <p:cTn id="57" presetID="22" presetClass="exit" presetSubtype="4" fill="hold" nodeType="afterEffect">
                                  <p:stCondLst>
                                    <p:cond delay="0"/>
                                  </p:stCondLst>
                                  <p:childTnLst>
                                    <p:animEffect transition="out" filter="wipe(down)">
                                      <p:cBhvr>
                                        <p:cTn id="58" dur="500"/>
                                        <p:tgtEl>
                                          <p:spTgt spid="140"/>
                                        </p:tgtEl>
                                      </p:cBhvr>
                                    </p:animEffect>
                                    <p:set>
                                      <p:cBhvr>
                                        <p:cTn id="59" dur="1" fill="hold">
                                          <p:stCondLst>
                                            <p:cond delay="499"/>
                                          </p:stCondLst>
                                        </p:cTn>
                                        <p:tgtEl>
                                          <p:spTgt spid="140"/>
                                        </p:tgtEl>
                                        <p:attrNameLst>
                                          <p:attrName>style.visibility</p:attrName>
                                        </p:attrNameLst>
                                      </p:cBhvr>
                                      <p:to>
                                        <p:strVal val="hidden"/>
                                      </p:to>
                                    </p:set>
                                  </p:childTnLst>
                                </p:cTn>
                              </p:par>
                              <p:par>
                                <p:cTn id="60" presetID="22" presetClass="entr" presetSubtype="4" fill="hold" nodeType="withEffect">
                                  <p:stCondLst>
                                    <p:cond delay="500"/>
                                  </p:stCondLst>
                                  <p:childTnLst>
                                    <p:set>
                                      <p:cBhvr>
                                        <p:cTn id="61" dur="1" fill="hold">
                                          <p:stCondLst>
                                            <p:cond delay="0"/>
                                          </p:stCondLst>
                                        </p:cTn>
                                        <p:tgtEl>
                                          <p:spTgt spid="136"/>
                                        </p:tgtEl>
                                        <p:attrNameLst>
                                          <p:attrName>style.visibility</p:attrName>
                                        </p:attrNameLst>
                                      </p:cBhvr>
                                      <p:to>
                                        <p:strVal val="visible"/>
                                      </p:to>
                                    </p:set>
                                    <p:animEffect transition="in" filter="wipe(down)">
                                      <p:cBhvr>
                                        <p:cTn id="62" dur="500"/>
                                        <p:tgtEl>
                                          <p:spTgt spid="136"/>
                                        </p:tgtEl>
                                      </p:cBhvr>
                                    </p:animEffec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18451 -0.14236 L -0.47032 -0.50162 " pathEditMode="relative" rAng="0" ptsTypes="AA">
                                      <p:cBhvr>
                                        <p:cTn id="66" dur="2000" fill="hold"/>
                                        <p:tgtEl>
                                          <p:spTgt spid="141"/>
                                        </p:tgtEl>
                                        <p:attrNameLst>
                                          <p:attrName>ppt_x</p:attrName>
                                          <p:attrName>ppt_y</p:attrName>
                                        </p:attrNameLst>
                                      </p:cBhvr>
                                      <p:rCtr x="-14297" y="-17963"/>
                                    </p:animMotion>
                                  </p:childTnLst>
                                </p:cTn>
                              </p:par>
                            </p:childTnLst>
                          </p:cTn>
                        </p:par>
                        <p:par>
                          <p:cTn id="67" fill="hold">
                            <p:stCondLst>
                              <p:cond delay="2000"/>
                            </p:stCondLst>
                            <p:childTnLst>
                              <p:par>
                                <p:cTn id="68" presetID="22" presetClass="exit" presetSubtype="4" fill="hold" nodeType="afterEffect">
                                  <p:stCondLst>
                                    <p:cond delay="0"/>
                                  </p:stCondLst>
                                  <p:childTnLst>
                                    <p:animEffect transition="out" filter="wipe(down)">
                                      <p:cBhvr>
                                        <p:cTn id="69" dur="500"/>
                                        <p:tgtEl>
                                          <p:spTgt spid="141"/>
                                        </p:tgtEl>
                                      </p:cBhvr>
                                    </p:animEffect>
                                    <p:set>
                                      <p:cBhvr>
                                        <p:cTn id="70" dur="1" fill="hold">
                                          <p:stCondLst>
                                            <p:cond delay="499"/>
                                          </p:stCondLst>
                                        </p:cTn>
                                        <p:tgtEl>
                                          <p:spTgt spid="141"/>
                                        </p:tgtEl>
                                        <p:attrNameLst>
                                          <p:attrName>style.visibility</p:attrName>
                                        </p:attrNameLst>
                                      </p:cBhvr>
                                      <p:to>
                                        <p:strVal val="hidden"/>
                                      </p:to>
                                    </p:set>
                                  </p:childTnLst>
                                </p:cTn>
                              </p:par>
                            </p:childTnLst>
                          </p:cTn>
                        </p:par>
                        <p:par>
                          <p:cTn id="71" fill="hold">
                            <p:stCondLst>
                              <p:cond delay="2500"/>
                            </p:stCondLst>
                            <p:childTnLst>
                              <p:par>
                                <p:cTn id="72" presetID="22" presetClass="entr" presetSubtype="4" fill="hold" nodeType="afterEffect">
                                  <p:stCondLst>
                                    <p:cond delay="0"/>
                                  </p:stCondLst>
                                  <p:childTnLst>
                                    <p:set>
                                      <p:cBhvr>
                                        <p:cTn id="73" dur="1" fill="hold">
                                          <p:stCondLst>
                                            <p:cond delay="0"/>
                                          </p:stCondLst>
                                        </p:cTn>
                                        <p:tgtEl>
                                          <p:spTgt spid="142"/>
                                        </p:tgtEl>
                                        <p:attrNameLst>
                                          <p:attrName>style.visibility</p:attrName>
                                        </p:attrNameLst>
                                      </p:cBhvr>
                                      <p:to>
                                        <p:strVal val="visible"/>
                                      </p:to>
                                    </p:set>
                                    <p:animEffect transition="in" filter="wipe(down)">
                                      <p:cBhvr>
                                        <p:cTn id="74" dur="500"/>
                                        <p:tgtEl>
                                          <p:spTgt spid="142"/>
                                        </p:tgtEl>
                                      </p:cBhvr>
                                    </p:animEffect>
                                  </p:childTnLst>
                                </p:cTn>
                              </p:par>
                            </p:childTnLst>
                          </p:cTn>
                        </p:par>
                        <p:par>
                          <p:cTn id="75" fill="hold">
                            <p:stCondLst>
                              <p:cond delay="3000"/>
                            </p:stCondLst>
                            <p:childTnLst>
                              <p:par>
                                <p:cTn id="76" presetID="12" presetClass="entr" presetSubtype="4" fill="hold" nodeType="afterEffect">
                                  <p:stCondLst>
                                    <p:cond delay="0"/>
                                  </p:stCondLst>
                                  <p:childTnLst>
                                    <p:set>
                                      <p:cBhvr>
                                        <p:cTn id="77" dur="1" fill="hold">
                                          <p:stCondLst>
                                            <p:cond delay="0"/>
                                          </p:stCondLst>
                                        </p:cTn>
                                        <p:tgtEl>
                                          <p:spTgt spid="146"/>
                                        </p:tgtEl>
                                        <p:attrNameLst>
                                          <p:attrName>style.visibility</p:attrName>
                                        </p:attrNameLst>
                                      </p:cBhvr>
                                      <p:to>
                                        <p:strVal val="visible"/>
                                      </p:to>
                                    </p:set>
                                    <p:anim calcmode="lin" valueType="num">
                                      <p:cBhvr additive="base">
                                        <p:cTn id="78" dur="1000"/>
                                        <p:tgtEl>
                                          <p:spTgt spid="146"/>
                                        </p:tgtEl>
                                        <p:attrNameLst>
                                          <p:attrName>ppt_y</p:attrName>
                                        </p:attrNameLst>
                                      </p:cBhvr>
                                      <p:tavLst>
                                        <p:tav tm="0">
                                          <p:val>
                                            <p:strVal val="#ppt_y+#ppt_h*1.125000"/>
                                          </p:val>
                                        </p:tav>
                                        <p:tav tm="100000">
                                          <p:val>
                                            <p:strVal val="#ppt_y"/>
                                          </p:val>
                                        </p:tav>
                                      </p:tavLst>
                                    </p:anim>
                                    <p:animEffect transition="in" filter="wipe(up)">
                                      <p:cBhvr>
                                        <p:cTn id="79" dur="1000"/>
                                        <p:tgtEl>
                                          <p:spTgt spid="14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26"/>
                                        </p:tgtEl>
                                        <p:attrNameLst>
                                          <p:attrName>style.visibility</p:attrName>
                                        </p:attrNameLst>
                                      </p:cBhvr>
                                      <p:to>
                                        <p:strVal val="visible"/>
                                      </p:to>
                                    </p:set>
                                    <p:animEffect transition="in" filter="fade">
                                      <p:cBhvr>
                                        <p:cTn id="8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5" y="1517959"/>
            <a:ext cx="12329273" cy="4762191"/>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Apple Use Case 3</a:t>
            </a:r>
          </a:p>
        </p:txBody>
      </p:sp>
      <p:sp>
        <p:nvSpPr>
          <p:cNvPr id="3" name="Rectangle 2">
            <a:extLst>
              <a:ext uri="{FF2B5EF4-FFF2-40B4-BE49-F238E27FC236}">
                <a16:creationId xmlns:a16="http://schemas.microsoft.com/office/drawing/2014/main" id="{BA39D566-6B86-B088-0D33-EE8BC09D0D9C}"/>
              </a:ext>
            </a:extLst>
          </p:cNvPr>
          <p:cNvSpPr/>
          <p:nvPr/>
        </p:nvSpPr>
        <p:spPr>
          <a:xfrm>
            <a:off x="526475" y="1072146"/>
            <a:ext cx="4533036"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Apple Watch entitlement work-flow</a:t>
            </a:r>
          </a:p>
        </p:txBody>
      </p:sp>
      <p:cxnSp>
        <p:nvCxnSpPr>
          <p:cNvPr id="5" name="Straight Connector 4">
            <a:extLst>
              <a:ext uri="{FF2B5EF4-FFF2-40B4-BE49-F238E27FC236}">
                <a16:creationId xmlns:a16="http://schemas.microsoft.com/office/drawing/2014/main" id="{C902DB92-B0FD-142B-9230-EA6F59E70EAB}"/>
              </a:ext>
            </a:extLst>
          </p:cNvPr>
          <p:cNvCxnSpPr>
            <a:cxnSpLocks/>
          </p:cNvCxnSpPr>
          <p:nvPr/>
        </p:nvCxnSpPr>
        <p:spPr>
          <a:xfrm>
            <a:off x="10348254" y="2325663"/>
            <a:ext cx="0" cy="3960000"/>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8C6E0DB-2F09-10C3-45D0-D8FC7545800F}"/>
              </a:ext>
            </a:extLst>
          </p:cNvPr>
          <p:cNvCxnSpPr>
            <a:cxnSpLocks/>
          </p:cNvCxnSpPr>
          <p:nvPr/>
        </p:nvCxnSpPr>
        <p:spPr>
          <a:xfrm>
            <a:off x="8400770" y="2352075"/>
            <a:ext cx="0" cy="3740750"/>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88DB96-C905-027A-C0F0-9DD0420A87F8}"/>
              </a:ext>
            </a:extLst>
          </p:cNvPr>
          <p:cNvCxnSpPr>
            <a:cxnSpLocks/>
          </p:cNvCxnSpPr>
          <p:nvPr/>
        </p:nvCxnSpPr>
        <p:spPr>
          <a:xfrm>
            <a:off x="6183887" y="2325663"/>
            <a:ext cx="0" cy="3767162"/>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97245C-3158-EF02-00A9-FAD61CAACD19}"/>
              </a:ext>
            </a:extLst>
          </p:cNvPr>
          <p:cNvCxnSpPr>
            <a:cxnSpLocks/>
          </p:cNvCxnSpPr>
          <p:nvPr/>
        </p:nvCxnSpPr>
        <p:spPr>
          <a:xfrm>
            <a:off x="3458464" y="2325663"/>
            <a:ext cx="0" cy="3767162"/>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79286B-782A-52B2-5FE1-40519ED15FFE}"/>
              </a:ext>
            </a:extLst>
          </p:cNvPr>
          <p:cNvCxnSpPr>
            <a:cxnSpLocks/>
          </p:cNvCxnSpPr>
          <p:nvPr/>
        </p:nvCxnSpPr>
        <p:spPr>
          <a:xfrm>
            <a:off x="1730264" y="2325363"/>
            <a:ext cx="0" cy="3767462"/>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Pentagon 44">
            <a:extLst>
              <a:ext uri="{FF2B5EF4-FFF2-40B4-BE49-F238E27FC236}">
                <a16:creationId xmlns:a16="http://schemas.microsoft.com/office/drawing/2014/main" id="{2348BB11-33D3-B747-41A2-8BF89FD7D821}"/>
              </a:ext>
            </a:extLst>
          </p:cNvPr>
          <p:cNvSpPr/>
          <p:nvPr/>
        </p:nvSpPr>
        <p:spPr>
          <a:xfrm>
            <a:off x="1075944" y="1700212"/>
            <a:ext cx="3155140" cy="616711"/>
          </a:xfrm>
          <a:prstGeom prst="homePlate">
            <a:avLst>
              <a:gd name="adj" fmla="val 13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11" name="Pentagon 43">
            <a:extLst>
              <a:ext uri="{FF2B5EF4-FFF2-40B4-BE49-F238E27FC236}">
                <a16:creationId xmlns:a16="http://schemas.microsoft.com/office/drawing/2014/main" id="{89CB0D8C-D68F-EF19-4330-B8CE5FE6797B}"/>
              </a:ext>
            </a:extLst>
          </p:cNvPr>
          <p:cNvSpPr/>
          <p:nvPr/>
        </p:nvSpPr>
        <p:spPr>
          <a:xfrm flipH="1">
            <a:off x="5596574" y="1719072"/>
            <a:ext cx="5511099" cy="622484"/>
          </a:xfrm>
          <a:prstGeom prst="homePlate">
            <a:avLst>
              <a:gd name="adj" fmla="val 13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14" name="TextBox 13">
            <a:extLst>
              <a:ext uri="{FF2B5EF4-FFF2-40B4-BE49-F238E27FC236}">
                <a16:creationId xmlns:a16="http://schemas.microsoft.com/office/drawing/2014/main" id="{9DD2EC56-DA17-98AE-1F7B-0F16DB81A0C1}"/>
              </a:ext>
            </a:extLst>
          </p:cNvPr>
          <p:cNvSpPr txBox="1"/>
          <p:nvPr/>
        </p:nvSpPr>
        <p:spPr>
          <a:xfrm>
            <a:off x="5922389" y="2039280"/>
            <a:ext cx="567784" cy="307777"/>
          </a:xfrm>
          <a:prstGeom prst="rect">
            <a:avLst/>
          </a:prstGeom>
          <a:noFill/>
        </p:spPr>
        <p:txBody>
          <a:bodyPr wrap="none" rtlCol="0">
            <a:spAutoFit/>
          </a:bodyPr>
          <a:lstStyle/>
          <a:p>
            <a:pPr algn="ctr"/>
            <a:r>
              <a:rPr lang="en-US" sz="1400" b="1">
                <a:solidFill>
                  <a:schemeClr val="bg1"/>
                </a:solidFill>
                <a:latin typeface="Montserrat" panose="00000500000000000000" pitchFamily="2" charset="0"/>
              </a:rPr>
              <a:t>DES</a:t>
            </a:r>
          </a:p>
        </p:txBody>
      </p:sp>
      <p:sp>
        <p:nvSpPr>
          <p:cNvPr id="16" name="TextBox 15">
            <a:extLst>
              <a:ext uri="{FF2B5EF4-FFF2-40B4-BE49-F238E27FC236}">
                <a16:creationId xmlns:a16="http://schemas.microsoft.com/office/drawing/2014/main" id="{83F2A5B2-6D4F-976F-770B-773D8E934B6E}"/>
              </a:ext>
            </a:extLst>
          </p:cNvPr>
          <p:cNvSpPr txBox="1"/>
          <p:nvPr/>
        </p:nvSpPr>
        <p:spPr>
          <a:xfrm>
            <a:off x="7942331" y="2039281"/>
            <a:ext cx="926857" cy="307777"/>
          </a:xfrm>
          <a:prstGeom prst="rect">
            <a:avLst/>
          </a:prstGeom>
          <a:noFill/>
        </p:spPr>
        <p:txBody>
          <a:bodyPr wrap="none" rtlCol="0">
            <a:spAutoFit/>
          </a:bodyPr>
          <a:lstStyle/>
          <a:p>
            <a:pPr algn="ctr"/>
            <a:r>
              <a:rPr lang="en-US" sz="1400" b="1">
                <a:solidFill>
                  <a:schemeClr val="bg1"/>
                </a:solidFill>
                <a:latin typeface="Montserrat" panose="00000500000000000000" pitchFamily="2" charset="0"/>
              </a:rPr>
              <a:t>SM-DP+</a:t>
            </a:r>
          </a:p>
        </p:txBody>
      </p:sp>
      <p:sp>
        <p:nvSpPr>
          <p:cNvPr id="17" name="TextBox 16">
            <a:extLst>
              <a:ext uri="{FF2B5EF4-FFF2-40B4-BE49-F238E27FC236}">
                <a16:creationId xmlns:a16="http://schemas.microsoft.com/office/drawing/2014/main" id="{951BE3F7-6705-5C8C-0EC4-5D7E21E490F6}"/>
              </a:ext>
            </a:extLst>
          </p:cNvPr>
          <p:cNvSpPr txBox="1"/>
          <p:nvPr/>
        </p:nvSpPr>
        <p:spPr>
          <a:xfrm>
            <a:off x="9692463" y="2025495"/>
            <a:ext cx="1311578" cy="307777"/>
          </a:xfrm>
          <a:prstGeom prst="rect">
            <a:avLst/>
          </a:prstGeom>
          <a:noFill/>
        </p:spPr>
        <p:txBody>
          <a:bodyPr wrap="none" rtlCol="0">
            <a:spAutoFit/>
          </a:bodyPr>
          <a:lstStyle/>
          <a:p>
            <a:pPr algn="ctr"/>
            <a:r>
              <a:rPr lang="en-US" sz="1400" b="1">
                <a:solidFill>
                  <a:schemeClr val="bg1"/>
                </a:solidFill>
                <a:latin typeface="Montserrat" panose="00000500000000000000" pitchFamily="2" charset="0"/>
              </a:rPr>
              <a:t>WEBSHEET </a:t>
            </a:r>
          </a:p>
        </p:txBody>
      </p:sp>
      <p:cxnSp>
        <p:nvCxnSpPr>
          <p:cNvPr id="21" name="Straight Arrow Connector 20">
            <a:extLst>
              <a:ext uri="{FF2B5EF4-FFF2-40B4-BE49-F238E27FC236}">
                <a16:creationId xmlns:a16="http://schemas.microsoft.com/office/drawing/2014/main" id="{A10AF46D-C9B2-C658-A54C-F79230D1660E}"/>
              </a:ext>
            </a:extLst>
          </p:cNvPr>
          <p:cNvCxnSpPr>
            <a:cxnSpLocks/>
          </p:cNvCxnSpPr>
          <p:nvPr/>
        </p:nvCxnSpPr>
        <p:spPr>
          <a:xfrm>
            <a:off x="1774714" y="2571441"/>
            <a:ext cx="1683750"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A541A5E-DFCB-3F1F-F628-28AA51D97EB8}"/>
              </a:ext>
            </a:extLst>
          </p:cNvPr>
          <p:cNvSpPr txBox="1"/>
          <p:nvPr/>
        </p:nvSpPr>
        <p:spPr>
          <a:xfrm>
            <a:off x="1956913" y="2302871"/>
            <a:ext cx="1321196" cy="246221"/>
          </a:xfrm>
          <a:prstGeom prst="rect">
            <a:avLst/>
          </a:prstGeom>
          <a:noFill/>
        </p:spPr>
        <p:txBody>
          <a:bodyPr wrap="none" rtlCol="0">
            <a:spAutoFit/>
          </a:bodyPr>
          <a:lstStyle/>
          <a:p>
            <a:pPr algn="ctr"/>
            <a:r>
              <a:rPr lang="en-US" sz="1000">
                <a:solidFill>
                  <a:schemeClr val="bg1"/>
                </a:solidFill>
                <a:latin typeface="Montserrat" panose="00000500000000000000" pitchFamily="2" charset="0"/>
              </a:rPr>
              <a:t>Bluetooth pairing</a:t>
            </a:r>
          </a:p>
        </p:txBody>
      </p:sp>
      <p:sp>
        <p:nvSpPr>
          <p:cNvPr id="25" name="TextBox 24">
            <a:extLst>
              <a:ext uri="{FF2B5EF4-FFF2-40B4-BE49-F238E27FC236}">
                <a16:creationId xmlns:a16="http://schemas.microsoft.com/office/drawing/2014/main" id="{84D87D11-FD11-4B3D-861F-FC7119DE6F35}"/>
              </a:ext>
            </a:extLst>
          </p:cNvPr>
          <p:cNvSpPr txBox="1"/>
          <p:nvPr/>
        </p:nvSpPr>
        <p:spPr>
          <a:xfrm>
            <a:off x="3411414" y="2825557"/>
            <a:ext cx="2768707" cy="246221"/>
          </a:xfrm>
          <a:prstGeom prst="rect">
            <a:avLst/>
          </a:prstGeom>
          <a:noFill/>
        </p:spPr>
        <p:txBody>
          <a:bodyPr wrap="none" rtlCol="0">
            <a:spAutoFit/>
          </a:bodyPr>
          <a:lstStyle/>
          <a:p>
            <a:pPr algn="ctr"/>
            <a:r>
              <a:rPr lang="en-US" sz="1000">
                <a:solidFill>
                  <a:schemeClr val="bg1"/>
                </a:solidFill>
                <a:latin typeface="Montserrat" panose="00000500000000000000" pitchFamily="2" charset="0"/>
              </a:rPr>
              <a:t>Checks Entitlements to activate services</a:t>
            </a:r>
          </a:p>
        </p:txBody>
      </p:sp>
      <p:cxnSp>
        <p:nvCxnSpPr>
          <p:cNvPr id="26" name="Straight Arrow Connector 25">
            <a:extLst>
              <a:ext uri="{FF2B5EF4-FFF2-40B4-BE49-F238E27FC236}">
                <a16:creationId xmlns:a16="http://schemas.microsoft.com/office/drawing/2014/main" id="{475D9DCC-858A-5997-3023-36B22B891049}"/>
              </a:ext>
            </a:extLst>
          </p:cNvPr>
          <p:cNvCxnSpPr>
            <a:cxnSpLocks/>
          </p:cNvCxnSpPr>
          <p:nvPr/>
        </p:nvCxnSpPr>
        <p:spPr>
          <a:xfrm>
            <a:off x="3458464" y="3133334"/>
            <a:ext cx="2716150" cy="0"/>
          </a:xfrm>
          <a:prstGeom prst="straightConnector1">
            <a:avLst/>
          </a:prstGeom>
          <a:ln w="19050">
            <a:solidFill>
              <a:schemeClr val="accent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A18F494-D281-2538-713E-7A50D592B2C6}"/>
              </a:ext>
            </a:extLst>
          </p:cNvPr>
          <p:cNvSpPr txBox="1"/>
          <p:nvPr/>
        </p:nvSpPr>
        <p:spPr>
          <a:xfrm>
            <a:off x="6345440" y="4666950"/>
            <a:ext cx="1951175" cy="246221"/>
          </a:xfrm>
          <a:prstGeom prst="rect">
            <a:avLst/>
          </a:prstGeom>
          <a:noFill/>
        </p:spPr>
        <p:txBody>
          <a:bodyPr wrap="none" rtlCol="0">
            <a:spAutoFit/>
          </a:bodyPr>
          <a:lstStyle/>
          <a:p>
            <a:pPr algn="ctr"/>
            <a:r>
              <a:rPr lang="en-US" sz="1000">
                <a:solidFill>
                  <a:schemeClr val="bg1"/>
                </a:solidFill>
                <a:latin typeface="Montserrat" panose="00000500000000000000" pitchFamily="2" charset="0"/>
              </a:rPr>
              <a:t>New eSIM Profile Allocation</a:t>
            </a:r>
          </a:p>
        </p:txBody>
      </p:sp>
      <p:cxnSp>
        <p:nvCxnSpPr>
          <p:cNvPr id="28" name="Straight Arrow Connector 27">
            <a:extLst>
              <a:ext uri="{FF2B5EF4-FFF2-40B4-BE49-F238E27FC236}">
                <a16:creationId xmlns:a16="http://schemas.microsoft.com/office/drawing/2014/main" id="{3FEFEED9-EC19-35F0-7C94-8F5125475AC9}"/>
              </a:ext>
            </a:extLst>
          </p:cNvPr>
          <p:cNvCxnSpPr>
            <a:cxnSpLocks/>
          </p:cNvCxnSpPr>
          <p:nvPr/>
        </p:nvCxnSpPr>
        <p:spPr>
          <a:xfrm>
            <a:off x="6183887" y="4923708"/>
            <a:ext cx="2184397"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E6B7A43-10AD-7EB2-6568-CD10E5E974EF}"/>
              </a:ext>
            </a:extLst>
          </p:cNvPr>
          <p:cNvCxnSpPr>
            <a:cxnSpLocks/>
          </p:cNvCxnSpPr>
          <p:nvPr/>
        </p:nvCxnSpPr>
        <p:spPr>
          <a:xfrm flipH="1">
            <a:off x="1772787" y="5401454"/>
            <a:ext cx="6637486"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029B108-A051-0917-D31F-C0F751E9D5B9}"/>
              </a:ext>
            </a:extLst>
          </p:cNvPr>
          <p:cNvSpPr/>
          <p:nvPr/>
        </p:nvSpPr>
        <p:spPr>
          <a:xfrm>
            <a:off x="3638384" y="5142365"/>
            <a:ext cx="2265364" cy="246221"/>
          </a:xfrm>
          <a:prstGeom prst="rect">
            <a:avLst/>
          </a:prstGeom>
        </p:spPr>
        <p:txBody>
          <a:bodyPr wrap="none">
            <a:spAutoFit/>
          </a:bodyPr>
          <a:lstStyle/>
          <a:p>
            <a:pPr algn="ctr"/>
            <a:r>
              <a:rPr lang="en-US" sz="1000">
                <a:solidFill>
                  <a:schemeClr val="bg1"/>
                </a:solidFill>
                <a:latin typeface="Montserrat" panose="00000500000000000000" pitchFamily="2" charset="0"/>
              </a:rPr>
              <a:t>Download allocated eSIM Profile</a:t>
            </a:r>
          </a:p>
        </p:txBody>
      </p:sp>
      <p:sp>
        <p:nvSpPr>
          <p:cNvPr id="31" name="TextBox 30">
            <a:extLst>
              <a:ext uri="{FF2B5EF4-FFF2-40B4-BE49-F238E27FC236}">
                <a16:creationId xmlns:a16="http://schemas.microsoft.com/office/drawing/2014/main" id="{40CB2405-D8AB-CF9C-3FFF-EB856670D835}"/>
              </a:ext>
            </a:extLst>
          </p:cNvPr>
          <p:cNvSpPr txBox="1"/>
          <p:nvPr/>
        </p:nvSpPr>
        <p:spPr>
          <a:xfrm>
            <a:off x="6152025" y="3219857"/>
            <a:ext cx="2247730" cy="246221"/>
          </a:xfrm>
          <a:prstGeom prst="rect">
            <a:avLst/>
          </a:prstGeom>
          <a:noFill/>
        </p:spPr>
        <p:txBody>
          <a:bodyPr wrap="none" rtlCol="0">
            <a:spAutoFit/>
          </a:bodyPr>
          <a:lstStyle/>
          <a:p>
            <a:pPr algn="ctr"/>
            <a:r>
              <a:rPr lang="en-US" sz="1000">
                <a:solidFill>
                  <a:schemeClr val="bg1"/>
                </a:solidFill>
                <a:latin typeface="Montserrat" panose="00000500000000000000" pitchFamily="2" charset="0"/>
              </a:rPr>
              <a:t>Subscription Display &amp; Selection</a:t>
            </a:r>
          </a:p>
        </p:txBody>
      </p:sp>
      <p:cxnSp>
        <p:nvCxnSpPr>
          <p:cNvPr id="32" name="Straight Arrow Connector 31">
            <a:extLst>
              <a:ext uri="{FF2B5EF4-FFF2-40B4-BE49-F238E27FC236}">
                <a16:creationId xmlns:a16="http://schemas.microsoft.com/office/drawing/2014/main" id="{5F09DABF-DC06-03EC-FE5F-E659A43C67CB}"/>
              </a:ext>
            </a:extLst>
          </p:cNvPr>
          <p:cNvCxnSpPr>
            <a:cxnSpLocks/>
          </p:cNvCxnSpPr>
          <p:nvPr/>
        </p:nvCxnSpPr>
        <p:spPr>
          <a:xfrm>
            <a:off x="3465563" y="3461590"/>
            <a:ext cx="6863904"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2D6FD76-93C7-4D3A-D411-635B549FC0F4}"/>
              </a:ext>
            </a:extLst>
          </p:cNvPr>
          <p:cNvCxnSpPr>
            <a:cxnSpLocks/>
          </p:cNvCxnSpPr>
          <p:nvPr/>
        </p:nvCxnSpPr>
        <p:spPr>
          <a:xfrm flipH="1">
            <a:off x="3469439" y="3801268"/>
            <a:ext cx="6860028"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64B80EB-A2B8-EF68-EA9C-2B9952102FAB}"/>
              </a:ext>
            </a:extLst>
          </p:cNvPr>
          <p:cNvSpPr/>
          <p:nvPr/>
        </p:nvSpPr>
        <p:spPr>
          <a:xfrm>
            <a:off x="6150528" y="3582190"/>
            <a:ext cx="2178802" cy="246221"/>
          </a:xfrm>
          <a:prstGeom prst="rect">
            <a:avLst/>
          </a:prstGeom>
        </p:spPr>
        <p:txBody>
          <a:bodyPr wrap="none" lIns="91440" tIns="45720" rIns="91440" bIns="45720" anchor="t">
            <a:spAutoFit/>
          </a:bodyPr>
          <a:lstStyle/>
          <a:p>
            <a:pPr algn="ctr"/>
            <a:r>
              <a:rPr lang="en-US" sz="1000">
                <a:solidFill>
                  <a:schemeClr val="bg1"/>
                </a:solidFill>
                <a:latin typeface="Montserrat" panose="00000500000000000000" pitchFamily="2" charset="0"/>
                <a:cs typeface="Helvetica"/>
              </a:rPr>
              <a:t>T&amp;C and price plans presented </a:t>
            </a:r>
            <a:endParaRPr lang="en-US" sz="1000">
              <a:solidFill>
                <a:schemeClr val="bg1"/>
              </a:solidFill>
              <a:latin typeface="Montserrat" panose="00000500000000000000" pitchFamily="2" charset="0"/>
            </a:endParaRPr>
          </a:p>
        </p:txBody>
      </p:sp>
      <p:cxnSp>
        <p:nvCxnSpPr>
          <p:cNvPr id="35" name="Straight Arrow Connector 34">
            <a:extLst>
              <a:ext uri="{FF2B5EF4-FFF2-40B4-BE49-F238E27FC236}">
                <a16:creationId xmlns:a16="http://schemas.microsoft.com/office/drawing/2014/main" id="{38827979-B5B6-30C7-E5EF-3B302927ACAF}"/>
              </a:ext>
            </a:extLst>
          </p:cNvPr>
          <p:cNvCxnSpPr>
            <a:cxnSpLocks/>
          </p:cNvCxnSpPr>
          <p:nvPr/>
        </p:nvCxnSpPr>
        <p:spPr>
          <a:xfrm>
            <a:off x="3463028" y="4151677"/>
            <a:ext cx="6866439"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5BEE9822-F8FD-A37F-A8F8-0CF78FE0C2C2}"/>
              </a:ext>
            </a:extLst>
          </p:cNvPr>
          <p:cNvSpPr/>
          <p:nvPr/>
        </p:nvSpPr>
        <p:spPr>
          <a:xfrm>
            <a:off x="5784275" y="3902282"/>
            <a:ext cx="2869695" cy="246221"/>
          </a:xfrm>
          <a:prstGeom prst="rect">
            <a:avLst/>
          </a:prstGeom>
        </p:spPr>
        <p:txBody>
          <a:bodyPr wrap="none">
            <a:spAutoFit/>
          </a:bodyPr>
          <a:lstStyle/>
          <a:p>
            <a:pPr algn="ctr"/>
            <a:r>
              <a:rPr lang="en-US" sz="1000">
                <a:solidFill>
                  <a:schemeClr val="bg1"/>
                </a:solidFill>
                <a:latin typeface="Montserrat" panose="00000500000000000000" pitchFamily="2" charset="0"/>
              </a:rPr>
              <a:t>T&amp;C and price plans accepted by the user </a:t>
            </a:r>
          </a:p>
        </p:txBody>
      </p:sp>
      <p:cxnSp>
        <p:nvCxnSpPr>
          <p:cNvPr id="37" name="Straight Arrow Connector 36">
            <a:extLst>
              <a:ext uri="{FF2B5EF4-FFF2-40B4-BE49-F238E27FC236}">
                <a16:creationId xmlns:a16="http://schemas.microsoft.com/office/drawing/2014/main" id="{5B30443A-91E8-95B6-712F-12EE335D6DEE}"/>
              </a:ext>
            </a:extLst>
          </p:cNvPr>
          <p:cNvCxnSpPr>
            <a:cxnSpLocks/>
          </p:cNvCxnSpPr>
          <p:nvPr/>
        </p:nvCxnSpPr>
        <p:spPr>
          <a:xfrm flipH="1">
            <a:off x="6201585" y="5737769"/>
            <a:ext cx="2208688"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E477CEC-A2DD-BDEF-3197-8B1502F82E5E}"/>
              </a:ext>
            </a:extLst>
          </p:cNvPr>
          <p:cNvSpPr/>
          <p:nvPr/>
        </p:nvSpPr>
        <p:spPr>
          <a:xfrm>
            <a:off x="6293891" y="5471156"/>
            <a:ext cx="1963999" cy="246221"/>
          </a:xfrm>
          <a:prstGeom prst="rect">
            <a:avLst/>
          </a:prstGeom>
        </p:spPr>
        <p:txBody>
          <a:bodyPr wrap="none">
            <a:spAutoFit/>
          </a:bodyPr>
          <a:lstStyle/>
          <a:p>
            <a:pPr algn="ctr"/>
            <a:r>
              <a:rPr lang="en-US" sz="1000">
                <a:solidFill>
                  <a:schemeClr val="bg1"/>
                </a:solidFill>
                <a:latin typeface="Montserrat" panose="00000500000000000000" pitchFamily="2" charset="0"/>
              </a:rPr>
              <a:t>Profile Download Complete</a:t>
            </a:r>
          </a:p>
        </p:txBody>
      </p:sp>
      <p:sp>
        <p:nvSpPr>
          <p:cNvPr id="39" name="TextBox 38">
            <a:extLst>
              <a:ext uri="{FF2B5EF4-FFF2-40B4-BE49-F238E27FC236}">
                <a16:creationId xmlns:a16="http://schemas.microsoft.com/office/drawing/2014/main" id="{6B48E591-92AC-D0A9-C6C3-CD0040BCEBAF}"/>
              </a:ext>
            </a:extLst>
          </p:cNvPr>
          <p:cNvSpPr txBox="1"/>
          <p:nvPr/>
        </p:nvSpPr>
        <p:spPr>
          <a:xfrm>
            <a:off x="3020284" y="2041529"/>
            <a:ext cx="848310" cy="307777"/>
          </a:xfrm>
          <a:prstGeom prst="rect">
            <a:avLst/>
          </a:prstGeom>
          <a:noFill/>
        </p:spPr>
        <p:txBody>
          <a:bodyPr wrap="none" rtlCol="0">
            <a:spAutoFit/>
          </a:bodyPr>
          <a:lstStyle/>
          <a:p>
            <a:pPr algn="ctr"/>
            <a:r>
              <a:rPr lang="en-US" sz="1400" b="1">
                <a:solidFill>
                  <a:schemeClr val="bg1"/>
                </a:solidFill>
                <a:latin typeface="Montserrat" panose="00000500000000000000" pitchFamily="2" charset="0"/>
              </a:rPr>
              <a:t>iPhone</a:t>
            </a:r>
          </a:p>
        </p:txBody>
      </p:sp>
      <p:sp>
        <p:nvSpPr>
          <p:cNvPr id="40" name="TextBox 39">
            <a:extLst>
              <a:ext uri="{FF2B5EF4-FFF2-40B4-BE49-F238E27FC236}">
                <a16:creationId xmlns:a16="http://schemas.microsoft.com/office/drawing/2014/main" id="{67C6E081-5294-0D85-41E6-D1C693E0DF90}"/>
              </a:ext>
            </a:extLst>
          </p:cNvPr>
          <p:cNvSpPr txBox="1"/>
          <p:nvPr/>
        </p:nvSpPr>
        <p:spPr>
          <a:xfrm>
            <a:off x="1314851" y="2040637"/>
            <a:ext cx="862737" cy="307777"/>
          </a:xfrm>
          <a:prstGeom prst="rect">
            <a:avLst/>
          </a:prstGeom>
          <a:noFill/>
        </p:spPr>
        <p:txBody>
          <a:bodyPr wrap="none" rtlCol="0">
            <a:spAutoFit/>
          </a:bodyPr>
          <a:lstStyle/>
          <a:p>
            <a:pPr algn="ctr"/>
            <a:r>
              <a:rPr lang="en-US" sz="1400" b="1">
                <a:solidFill>
                  <a:schemeClr val="bg1"/>
                </a:solidFill>
                <a:latin typeface="Montserrat" panose="00000500000000000000" pitchFamily="2" charset="0"/>
              </a:rPr>
              <a:t>Watch </a:t>
            </a:r>
          </a:p>
        </p:txBody>
      </p:sp>
      <p:sp>
        <p:nvSpPr>
          <p:cNvPr id="41" name="TextBox 40">
            <a:extLst>
              <a:ext uri="{FF2B5EF4-FFF2-40B4-BE49-F238E27FC236}">
                <a16:creationId xmlns:a16="http://schemas.microsoft.com/office/drawing/2014/main" id="{5CD5605E-7DB3-B1E5-EE16-92DD82BBF50C}"/>
              </a:ext>
            </a:extLst>
          </p:cNvPr>
          <p:cNvSpPr txBox="1"/>
          <p:nvPr/>
        </p:nvSpPr>
        <p:spPr>
          <a:xfrm>
            <a:off x="6752113" y="4339597"/>
            <a:ext cx="2920858" cy="246221"/>
          </a:xfrm>
          <a:prstGeom prst="rect">
            <a:avLst/>
          </a:prstGeom>
          <a:noFill/>
        </p:spPr>
        <p:txBody>
          <a:bodyPr wrap="square" rtlCol="0">
            <a:spAutoFit/>
          </a:bodyPr>
          <a:lstStyle/>
          <a:p>
            <a:pPr algn="ctr"/>
            <a:r>
              <a:rPr lang="en-US" sz="1000">
                <a:solidFill>
                  <a:schemeClr val="bg1"/>
                </a:solidFill>
                <a:latin typeface="Montserrat" panose="00000500000000000000" pitchFamily="2" charset="0"/>
              </a:rPr>
              <a:t>eSIM Profile Selection Request</a:t>
            </a:r>
          </a:p>
        </p:txBody>
      </p:sp>
      <p:cxnSp>
        <p:nvCxnSpPr>
          <p:cNvPr id="42" name="Straight Arrow Connector 41">
            <a:extLst>
              <a:ext uri="{FF2B5EF4-FFF2-40B4-BE49-F238E27FC236}">
                <a16:creationId xmlns:a16="http://schemas.microsoft.com/office/drawing/2014/main" id="{AF0063C2-7DD9-9441-F891-75044DDF6DAC}"/>
              </a:ext>
            </a:extLst>
          </p:cNvPr>
          <p:cNvCxnSpPr>
            <a:cxnSpLocks/>
          </p:cNvCxnSpPr>
          <p:nvPr/>
        </p:nvCxnSpPr>
        <p:spPr>
          <a:xfrm>
            <a:off x="6174614" y="4597247"/>
            <a:ext cx="4125396" cy="0"/>
          </a:xfrm>
          <a:prstGeom prst="straightConnector1">
            <a:avLst/>
          </a:prstGeom>
          <a:ln w="1905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2923F1C-05D0-CB6C-7EF9-F72CE2E18DAF}"/>
              </a:ext>
            </a:extLst>
          </p:cNvPr>
          <p:cNvCxnSpPr>
            <a:cxnSpLocks/>
          </p:cNvCxnSpPr>
          <p:nvPr/>
        </p:nvCxnSpPr>
        <p:spPr>
          <a:xfrm>
            <a:off x="1740424" y="6095925"/>
            <a:ext cx="1731524"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636B1DB-F886-7C44-C65D-17EB8A55EA49}"/>
              </a:ext>
            </a:extLst>
          </p:cNvPr>
          <p:cNvSpPr txBox="1"/>
          <p:nvPr/>
        </p:nvSpPr>
        <p:spPr>
          <a:xfrm>
            <a:off x="2061527" y="5611210"/>
            <a:ext cx="1173718" cy="400110"/>
          </a:xfrm>
          <a:prstGeom prst="rect">
            <a:avLst/>
          </a:prstGeom>
          <a:noFill/>
        </p:spPr>
        <p:txBody>
          <a:bodyPr wrap="none" rtlCol="0">
            <a:spAutoFit/>
          </a:bodyPr>
          <a:lstStyle/>
          <a:p>
            <a:pPr algn="ctr"/>
            <a:r>
              <a:rPr lang="en-US" sz="1000">
                <a:solidFill>
                  <a:schemeClr val="bg1"/>
                </a:solidFill>
                <a:latin typeface="Montserrat" panose="00000500000000000000" pitchFamily="2" charset="0"/>
              </a:rPr>
              <a:t>Watch can use </a:t>
            </a:r>
          </a:p>
          <a:p>
            <a:pPr algn="ctr"/>
            <a:r>
              <a:rPr lang="en-US" sz="1000">
                <a:solidFill>
                  <a:schemeClr val="bg1"/>
                </a:solidFill>
                <a:latin typeface="Montserrat" panose="00000500000000000000" pitchFamily="2" charset="0"/>
              </a:rPr>
              <a:t>IMS Services</a:t>
            </a:r>
          </a:p>
        </p:txBody>
      </p:sp>
      <p:sp>
        <p:nvSpPr>
          <p:cNvPr id="45" name="TextBox 44">
            <a:extLst>
              <a:ext uri="{FF2B5EF4-FFF2-40B4-BE49-F238E27FC236}">
                <a16:creationId xmlns:a16="http://schemas.microsoft.com/office/drawing/2014/main" id="{E9779B20-8CF0-7CEC-9F7A-29B5CC266867}"/>
              </a:ext>
            </a:extLst>
          </p:cNvPr>
          <p:cNvSpPr txBox="1"/>
          <p:nvPr/>
        </p:nvSpPr>
        <p:spPr>
          <a:xfrm>
            <a:off x="3564542" y="2457834"/>
            <a:ext cx="2553904" cy="246221"/>
          </a:xfrm>
          <a:prstGeom prst="rect">
            <a:avLst/>
          </a:prstGeom>
          <a:noFill/>
        </p:spPr>
        <p:txBody>
          <a:bodyPr wrap="none" rtlCol="0">
            <a:spAutoFit/>
          </a:bodyPr>
          <a:lstStyle/>
          <a:p>
            <a:pPr algn="ctr"/>
            <a:r>
              <a:rPr lang="en-US" sz="1000">
                <a:solidFill>
                  <a:schemeClr val="bg1"/>
                </a:solidFill>
                <a:latin typeface="Montserrat" panose="00000500000000000000" pitchFamily="2" charset="0"/>
              </a:rPr>
              <a:t>Apple Watch App: Tap Setup Cellular</a:t>
            </a:r>
          </a:p>
        </p:txBody>
      </p:sp>
      <p:cxnSp>
        <p:nvCxnSpPr>
          <p:cNvPr id="46" name="Straight Arrow Connector 45">
            <a:extLst>
              <a:ext uri="{FF2B5EF4-FFF2-40B4-BE49-F238E27FC236}">
                <a16:creationId xmlns:a16="http://schemas.microsoft.com/office/drawing/2014/main" id="{9DAE9642-1B0B-FD76-D7DB-55273C9E28C2}"/>
              </a:ext>
            </a:extLst>
          </p:cNvPr>
          <p:cNvCxnSpPr>
            <a:cxnSpLocks/>
          </p:cNvCxnSpPr>
          <p:nvPr/>
        </p:nvCxnSpPr>
        <p:spPr>
          <a:xfrm>
            <a:off x="3490426" y="2765611"/>
            <a:ext cx="2716150" cy="0"/>
          </a:xfrm>
          <a:prstGeom prst="straightConnector1">
            <a:avLst/>
          </a:prstGeom>
          <a:ln w="19050">
            <a:solidFill>
              <a:schemeClr val="accent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pic>
        <p:nvPicPr>
          <p:cNvPr id="47" name="Graphic 46">
            <a:extLst>
              <a:ext uri="{FF2B5EF4-FFF2-40B4-BE49-F238E27FC236}">
                <a16:creationId xmlns:a16="http://schemas.microsoft.com/office/drawing/2014/main" id="{6FB8FBB0-4D16-E53D-783D-8A05A8907C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059" y="1759033"/>
            <a:ext cx="338457" cy="338457"/>
          </a:xfrm>
          <a:prstGeom prst="rect">
            <a:avLst/>
          </a:prstGeom>
        </p:spPr>
      </p:pic>
      <p:pic>
        <p:nvPicPr>
          <p:cNvPr id="48" name="Graphic 47">
            <a:extLst>
              <a:ext uri="{FF2B5EF4-FFF2-40B4-BE49-F238E27FC236}">
                <a16:creationId xmlns:a16="http://schemas.microsoft.com/office/drawing/2014/main" id="{2ED52CD1-3A24-CD1E-AAA6-3D485566C7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3705" y="1760991"/>
            <a:ext cx="328175" cy="328175"/>
          </a:xfrm>
          <a:prstGeom prst="rect">
            <a:avLst/>
          </a:prstGeom>
        </p:spPr>
      </p:pic>
      <p:pic>
        <p:nvPicPr>
          <p:cNvPr id="49" name="Graphic 48" descr="Server outline">
            <a:extLst>
              <a:ext uri="{FF2B5EF4-FFF2-40B4-BE49-F238E27FC236}">
                <a16:creationId xmlns:a16="http://schemas.microsoft.com/office/drawing/2014/main" id="{CFC62A60-A2E0-E8B0-7BAF-EFF99B31F0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07516" y="1736789"/>
            <a:ext cx="412353" cy="412353"/>
          </a:xfrm>
          <a:prstGeom prst="rect">
            <a:avLst/>
          </a:prstGeom>
        </p:spPr>
      </p:pic>
      <p:pic>
        <p:nvPicPr>
          <p:cNvPr id="50" name="Graphic 49" descr="Server outline">
            <a:extLst>
              <a:ext uri="{FF2B5EF4-FFF2-40B4-BE49-F238E27FC236}">
                <a16:creationId xmlns:a16="http://schemas.microsoft.com/office/drawing/2014/main" id="{3DABF53C-9374-3EED-5D9F-8AF9825DCF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4274" y="1736789"/>
            <a:ext cx="412353" cy="412353"/>
          </a:xfrm>
          <a:prstGeom prst="rect">
            <a:avLst/>
          </a:prstGeom>
        </p:spPr>
      </p:pic>
      <p:pic>
        <p:nvPicPr>
          <p:cNvPr id="51" name="Graphic 50" descr="Server outline">
            <a:extLst>
              <a:ext uri="{FF2B5EF4-FFF2-40B4-BE49-F238E27FC236}">
                <a16:creationId xmlns:a16="http://schemas.microsoft.com/office/drawing/2014/main" id="{205234B0-F199-C78A-3495-CAEBAB7D17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2546" y="1736789"/>
            <a:ext cx="412353" cy="412353"/>
          </a:xfrm>
          <a:prstGeom prst="rect">
            <a:avLst/>
          </a:prstGeom>
        </p:spPr>
      </p:pic>
      <p:sp>
        <p:nvSpPr>
          <p:cNvPr id="2" name="Date Placeholder 2">
            <a:extLst>
              <a:ext uri="{FF2B5EF4-FFF2-40B4-BE49-F238E27FC236}">
                <a16:creationId xmlns:a16="http://schemas.microsoft.com/office/drawing/2014/main" id="{E55808C6-72C6-A8B8-227E-EBB001D892C3}"/>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4" name="Date Placeholder 2">
            <a:extLst>
              <a:ext uri="{FF2B5EF4-FFF2-40B4-BE49-F238E27FC236}">
                <a16:creationId xmlns:a16="http://schemas.microsoft.com/office/drawing/2014/main" id="{B5D7A606-8442-452A-D9A0-92F99BFA7571}"/>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22" name="Footer Placeholder 3">
            <a:extLst>
              <a:ext uri="{FF2B5EF4-FFF2-40B4-BE49-F238E27FC236}">
                <a16:creationId xmlns:a16="http://schemas.microsoft.com/office/drawing/2014/main" id="{45A01B5E-F17A-A4AE-F338-65A17ADF8780}"/>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4" name="Slide Number Placeholder 4">
            <a:extLst>
              <a:ext uri="{FF2B5EF4-FFF2-40B4-BE49-F238E27FC236}">
                <a16:creationId xmlns:a16="http://schemas.microsoft.com/office/drawing/2014/main" id="{837D4CBD-CC5C-D59B-E5C6-EC1767F71D3D}"/>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29</a:t>
            </a:fld>
            <a:endParaRPr lang="en-ZA"/>
          </a:p>
        </p:txBody>
      </p:sp>
    </p:spTree>
    <p:extLst>
      <p:ext uri="{BB962C8B-B14F-4D97-AF65-F5344CB8AC3E}">
        <p14:creationId xmlns:p14="http://schemas.microsoft.com/office/powerpoint/2010/main" val="219738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4" y="1974850"/>
            <a:ext cx="9083154" cy="3323298"/>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US" sz="2800"/>
              <a:t>O</a:t>
            </a:r>
            <a:r>
              <a:rPr lang="en-GB" sz="2800"/>
              <a:t>ur Vision</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a:t>
            </a:fld>
            <a:endParaRPr lang="en-ZA"/>
          </a:p>
        </p:txBody>
      </p:sp>
      <p:sp>
        <p:nvSpPr>
          <p:cNvPr id="2" name="Content Placeholder 7">
            <a:extLst>
              <a:ext uri="{FF2B5EF4-FFF2-40B4-BE49-F238E27FC236}">
                <a16:creationId xmlns:a16="http://schemas.microsoft.com/office/drawing/2014/main" id="{04E9F9CA-E8CD-1B79-C18A-5AF00A9671FD}"/>
              </a:ext>
            </a:extLst>
          </p:cNvPr>
          <p:cNvSpPr>
            <a:spLocks noGrp="1"/>
          </p:cNvSpPr>
          <p:nvPr>
            <p:ph sz="half" idx="1"/>
          </p:nvPr>
        </p:nvSpPr>
        <p:spPr>
          <a:xfrm>
            <a:off x="526475" y="2399641"/>
            <a:ext cx="6179125" cy="3155023"/>
          </a:xfrm>
        </p:spPr>
        <p:txBody>
          <a:bodyPr>
            <a:normAutofit/>
          </a:bodyPr>
          <a:lstStyle/>
          <a:p>
            <a:pPr>
              <a:lnSpc>
                <a:spcPct val="100000"/>
              </a:lnSpc>
            </a:pPr>
            <a:r>
              <a:rPr lang="en-US" sz="1400"/>
              <a:t>We provide a </a:t>
            </a:r>
            <a:r>
              <a:rPr lang="en-US" sz="1400" b="1"/>
              <a:t>seamless experience </a:t>
            </a:r>
            <a:r>
              <a:rPr lang="en-US" sz="1400"/>
              <a:t>for subscribers of major </a:t>
            </a:r>
            <a:r>
              <a:rPr lang="en-US" sz="1400" b="1"/>
              <a:t>Communication Service Providers</a:t>
            </a:r>
            <a:r>
              <a:rPr lang="en-US" sz="1400"/>
              <a:t>.</a:t>
            </a:r>
            <a:endParaRPr lang="en-US" sz="1400" b="1"/>
          </a:p>
          <a:p>
            <a:pPr>
              <a:lnSpc>
                <a:spcPct val="100000"/>
              </a:lnSpc>
            </a:pPr>
            <a:endParaRPr lang="en-US" sz="1400"/>
          </a:p>
          <a:p>
            <a:pPr>
              <a:lnSpc>
                <a:spcPct val="100000"/>
              </a:lnSpc>
            </a:pPr>
            <a:r>
              <a:rPr lang="en-US" sz="1400"/>
              <a:t>We offer a range of capabilities covering </a:t>
            </a:r>
            <a:r>
              <a:rPr lang="en-US" sz="1400" b="1"/>
              <a:t>Mobile</a:t>
            </a:r>
            <a:r>
              <a:rPr lang="en-US" sz="1400"/>
              <a:t>, </a:t>
            </a:r>
            <a:r>
              <a:rPr lang="en-US" sz="1400" b="1"/>
              <a:t>Tablets</a:t>
            </a:r>
            <a:r>
              <a:rPr lang="en-US" sz="1400"/>
              <a:t>, </a:t>
            </a:r>
            <a:r>
              <a:rPr lang="en-US" sz="1400" b="1"/>
              <a:t>Wearables</a:t>
            </a:r>
            <a:r>
              <a:rPr lang="en-US" sz="1400"/>
              <a:t>, </a:t>
            </a:r>
            <a:r>
              <a:rPr lang="en-US" sz="1400" b="1"/>
              <a:t>Broadband</a:t>
            </a:r>
            <a:r>
              <a:rPr lang="en-US" sz="1400"/>
              <a:t>, </a:t>
            </a:r>
            <a:r>
              <a:rPr lang="en-US" sz="1400" b="1"/>
              <a:t>IoT</a:t>
            </a:r>
            <a:r>
              <a:rPr lang="en-US" sz="1400"/>
              <a:t> and </a:t>
            </a:r>
            <a:r>
              <a:rPr lang="en-US" sz="1400" b="1"/>
              <a:t>Subscriber Management</a:t>
            </a:r>
            <a:r>
              <a:rPr lang="en-US" sz="1400"/>
              <a:t>.</a:t>
            </a:r>
            <a:endParaRPr lang="en-US" sz="1400" b="1"/>
          </a:p>
          <a:p>
            <a:pPr>
              <a:lnSpc>
                <a:spcPct val="100000"/>
              </a:lnSpc>
            </a:pPr>
            <a:endParaRPr lang="en-US" sz="1400"/>
          </a:p>
          <a:p>
            <a:pPr>
              <a:lnSpc>
                <a:spcPct val="100000"/>
              </a:lnSpc>
            </a:pPr>
            <a:r>
              <a:rPr lang="en-US" sz="1400"/>
              <a:t>These enable operators to correctly </a:t>
            </a:r>
            <a:r>
              <a:rPr lang="en-US" sz="1400" b="1"/>
              <a:t>detect</a:t>
            </a:r>
            <a:r>
              <a:rPr lang="en-US" sz="1400"/>
              <a:t>, </a:t>
            </a:r>
            <a:r>
              <a:rPr lang="en-US" sz="1400" b="1"/>
              <a:t>identify</a:t>
            </a:r>
            <a:r>
              <a:rPr lang="en-US" sz="1400"/>
              <a:t> and </a:t>
            </a:r>
            <a:r>
              <a:rPr lang="en-US" sz="1400" b="1"/>
              <a:t>configure</a:t>
            </a:r>
            <a:r>
              <a:rPr lang="en-US" sz="1400"/>
              <a:t> </a:t>
            </a:r>
            <a:r>
              <a:rPr lang="en-US" sz="1400" b="1"/>
              <a:t>subscriber devices</a:t>
            </a:r>
            <a:r>
              <a:rPr lang="en-US" sz="1400"/>
              <a:t>, and perform analysis to highlight </a:t>
            </a:r>
            <a:r>
              <a:rPr lang="en-US" sz="1400" b="1"/>
              <a:t>monetization &amp; efficiency opportunities</a:t>
            </a:r>
            <a:r>
              <a:rPr lang="en-US" sz="1400"/>
              <a:t>.</a:t>
            </a:r>
            <a:endParaRPr lang="en-US" sz="1400" b="1"/>
          </a:p>
        </p:txBody>
      </p:sp>
      <p:pic>
        <p:nvPicPr>
          <p:cNvPr id="3" name="Picture 2">
            <a:extLst>
              <a:ext uri="{FF2B5EF4-FFF2-40B4-BE49-F238E27FC236}">
                <a16:creationId xmlns:a16="http://schemas.microsoft.com/office/drawing/2014/main" id="{1E4A3FEF-98F0-D217-9BED-22C58663BD2E}"/>
              </a:ext>
            </a:extLst>
          </p:cNvPr>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3964" t="20987" r="32229" b="553"/>
          <a:stretch/>
        </p:blipFill>
        <p:spPr>
          <a:xfrm>
            <a:off x="7825740" y="1981784"/>
            <a:ext cx="4366260" cy="3316364"/>
          </a:xfrm>
          <a:prstGeom prst="rect">
            <a:avLst/>
          </a:prstGeom>
          <a:effectLst/>
        </p:spPr>
      </p:pic>
      <p:sp>
        <p:nvSpPr>
          <p:cNvPr id="5" name="Rectangle 4">
            <a:extLst>
              <a:ext uri="{FF2B5EF4-FFF2-40B4-BE49-F238E27FC236}">
                <a16:creationId xmlns:a16="http://schemas.microsoft.com/office/drawing/2014/main" id="{F02C87B0-B8C5-EA52-0042-11F1148CA19D}"/>
              </a:ext>
            </a:extLst>
          </p:cNvPr>
          <p:cNvSpPr/>
          <p:nvPr/>
        </p:nvSpPr>
        <p:spPr>
          <a:xfrm>
            <a:off x="7821930" y="1974850"/>
            <a:ext cx="480060" cy="3323298"/>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027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5" y="1517959"/>
            <a:ext cx="12329273" cy="4762191"/>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US" sz="2800"/>
              <a:t>Apple Use Cases: Network integration</a:t>
            </a:r>
          </a:p>
        </p:txBody>
      </p:sp>
      <p:sp>
        <p:nvSpPr>
          <p:cNvPr id="3" name="Rectangle 2">
            <a:extLst>
              <a:ext uri="{FF2B5EF4-FFF2-40B4-BE49-F238E27FC236}">
                <a16:creationId xmlns:a16="http://schemas.microsoft.com/office/drawing/2014/main" id="{BA39D566-6B86-B088-0D33-EE8BC09D0D9C}"/>
              </a:ext>
            </a:extLst>
          </p:cNvPr>
          <p:cNvSpPr/>
          <p:nvPr/>
        </p:nvSpPr>
        <p:spPr>
          <a:xfrm>
            <a:off x="526475" y="1072146"/>
            <a:ext cx="4533036"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IMS services entitlement with Apple specifications</a:t>
            </a:r>
          </a:p>
        </p:txBody>
      </p:sp>
      <p:grpSp>
        <p:nvGrpSpPr>
          <p:cNvPr id="2" name="Group 1">
            <a:extLst>
              <a:ext uri="{FF2B5EF4-FFF2-40B4-BE49-F238E27FC236}">
                <a16:creationId xmlns:a16="http://schemas.microsoft.com/office/drawing/2014/main" id="{F6A0A129-1D9F-5E48-6C15-B3C35BF9DCD1}"/>
              </a:ext>
            </a:extLst>
          </p:cNvPr>
          <p:cNvGrpSpPr/>
          <p:nvPr/>
        </p:nvGrpSpPr>
        <p:grpSpPr>
          <a:xfrm>
            <a:off x="1008205" y="1955453"/>
            <a:ext cx="10033870" cy="4324697"/>
            <a:chOff x="564542" y="1676686"/>
            <a:chExt cx="10033870" cy="4324697"/>
          </a:xfrm>
        </p:grpSpPr>
        <p:sp>
          <p:nvSpPr>
            <p:cNvPr id="4" name="Right Arrow 4">
              <a:extLst>
                <a:ext uri="{FF2B5EF4-FFF2-40B4-BE49-F238E27FC236}">
                  <a16:creationId xmlns:a16="http://schemas.microsoft.com/office/drawing/2014/main" id="{E6B007CE-7EC1-E65E-FFA9-E9C1D9B5258F}"/>
                </a:ext>
              </a:extLst>
            </p:cNvPr>
            <p:cNvSpPr/>
            <p:nvPr/>
          </p:nvSpPr>
          <p:spPr>
            <a:xfrm>
              <a:off x="3306586" y="4344966"/>
              <a:ext cx="1342803" cy="625571"/>
            </a:xfrm>
            <a:prstGeom prst="rightArrow">
              <a:avLst>
                <a:gd name="adj1" fmla="val 4323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bg1"/>
                </a:solidFill>
                <a:latin typeface="Montserrat" panose="00000500000000000000" pitchFamily="2" charset="0"/>
              </a:endParaRPr>
            </a:p>
          </p:txBody>
        </p:sp>
        <p:pic>
          <p:nvPicPr>
            <p:cNvPr id="22" name="Graphic 21" descr="Server outline">
              <a:extLst>
                <a:ext uri="{FF2B5EF4-FFF2-40B4-BE49-F238E27FC236}">
                  <a16:creationId xmlns:a16="http://schemas.microsoft.com/office/drawing/2014/main" id="{79ABACEE-578A-B91B-28A4-2B9467F1DC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59132" y="4865022"/>
              <a:ext cx="696029" cy="698690"/>
            </a:xfrm>
            <a:prstGeom prst="rect">
              <a:avLst/>
            </a:prstGeom>
          </p:spPr>
        </p:pic>
        <p:pic>
          <p:nvPicPr>
            <p:cNvPr id="24" name="Graphic 23" descr="Cloud outline">
              <a:extLst>
                <a:ext uri="{FF2B5EF4-FFF2-40B4-BE49-F238E27FC236}">
                  <a16:creationId xmlns:a16="http://schemas.microsoft.com/office/drawing/2014/main" id="{865F28EB-C650-A349-F016-767A2EE910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561" y="4200848"/>
              <a:ext cx="1793676" cy="1800535"/>
            </a:xfrm>
            <a:prstGeom prst="rect">
              <a:avLst/>
            </a:prstGeom>
          </p:spPr>
        </p:pic>
        <p:cxnSp>
          <p:nvCxnSpPr>
            <p:cNvPr id="52" name="Elbow Connector 3">
              <a:extLst>
                <a:ext uri="{FF2B5EF4-FFF2-40B4-BE49-F238E27FC236}">
                  <a16:creationId xmlns:a16="http://schemas.microsoft.com/office/drawing/2014/main" id="{71899154-044C-EA8C-2E1F-CC338D9E0BFE}"/>
                </a:ext>
              </a:extLst>
            </p:cNvPr>
            <p:cNvCxnSpPr>
              <a:cxnSpLocks/>
            </p:cNvCxnSpPr>
            <p:nvPr/>
          </p:nvCxnSpPr>
          <p:spPr>
            <a:xfrm rot="5400000" flipH="1" flipV="1">
              <a:off x="2028761" y="3134775"/>
              <a:ext cx="1020854" cy="1487472"/>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a:extLst>
                <a:ext uri="{FF2B5EF4-FFF2-40B4-BE49-F238E27FC236}">
                  <a16:creationId xmlns:a16="http://schemas.microsoft.com/office/drawing/2014/main" id="{819C9085-25CD-E136-C889-3675FD1560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1353" y="4460058"/>
              <a:ext cx="965637" cy="965637"/>
            </a:xfrm>
            <a:prstGeom prst="rect">
              <a:avLst/>
            </a:prstGeom>
          </p:spPr>
        </p:pic>
        <p:sp>
          <p:nvSpPr>
            <p:cNvPr id="54" name="TextBox 53">
              <a:extLst>
                <a:ext uri="{FF2B5EF4-FFF2-40B4-BE49-F238E27FC236}">
                  <a16:creationId xmlns:a16="http://schemas.microsoft.com/office/drawing/2014/main" id="{F747834E-F0FB-D128-5454-FB94AA2F9F0F}"/>
                </a:ext>
              </a:extLst>
            </p:cNvPr>
            <p:cNvSpPr txBox="1"/>
            <p:nvPr/>
          </p:nvSpPr>
          <p:spPr>
            <a:xfrm>
              <a:off x="5356314" y="5051336"/>
              <a:ext cx="499055" cy="246221"/>
            </a:xfrm>
            <a:prstGeom prst="rect">
              <a:avLst/>
            </a:prstGeom>
            <a:noFill/>
          </p:spPr>
          <p:txBody>
            <a:bodyPr wrap="square" rtlCol="0">
              <a:spAutoFit/>
            </a:bodyPr>
            <a:lstStyle/>
            <a:p>
              <a:pPr algn="ctr"/>
              <a:r>
                <a:rPr lang="en-US" sz="1000" b="1">
                  <a:solidFill>
                    <a:schemeClr val="bg1"/>
                  </a:solidFill>
                  <a:latin typeface="Montserrat" panose="00000500000000000000" pitchFamily="2" charset="0"/>
                </a:rPr>
                <a:t>DES</a:t>
              </a:r>
            </a:p>
          </p:txBody>
        </p:sp>
        <p:sp>
          <p:nvSpPr>
            <p:cNvPr id="55" name="Rectangle 54">
              <a:extLst>
                <a:ext uri="{FF2B5EF4-FFF2-40B4-BE49-F238E27FC236}">
                  <a16:creationId xmlns:a16="http://schemas.microsoft.com/office/drawing/2014/main" id="{22105DA6-FF44-8930-597C-CEBC557496AB}"/>
                </a:ext>
              </a:extLst>
            </p:cNvPr>
            <p:cNvSpPr/>
            <p:nvPr/>
          </p:nvSpPr>
          <p:spPr>
            <a:xfrm>
              <a:off x="9113208" y="3820170"/>
              <a:ext cx="1478420" cy="567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Montserrat" panose="00000500000000000000" pitchFamily="2" charset="0"/>
                </a:rPr>
                <a:t>AAA</a:t>
              </a:r>
            </a:p>
            <a:p>
              <a:pPr algn="ctr"/>
              <a:r>
                <a:rPr lang="en-US" sz="1000">
                  <a:solidFill>
                    <a:schemeClr val="bg1"/>
                  </a:solidFill>
                  <a:latin typeface="Montserrat" panose="00000500000000000000" pitchFamily="2" charset="0"/>
                </a:rPr>
                <a:t>Subscriber authentication</a:t>
              </a:r>
            </a:p>
          </p:txBody>
        </p:sp>
        <p:grpSp>
          <p:nvGrpSpPr>
            <p:cNvPr id="56" name="Group 55">
              <a:extLst>
                <a:ext uri="{FF2B5EF4-FFF2-40B4-BE49-F238E27FC236}">
                  <a16:creationId xmlns:a16="http://schemas.microsoft.com/office/drawing/2014/main" id="{4F5FFF25-745F-E63D-40FD-243DB4636F62}"/>
                </a:ext>
              </a:extLst>
            </p:cNvPr>
            <p:cNvGrpSpPr/>
            <p:nvPr/>
          </p:nvGrpSpPr>
          <p:grpSpPr>
            <a:xfrm>
              <a:off x="8607920" y="1688965"/>
              <a:ext cx="1983708" cy="344795"/>
              <a:chOff x="8833362" y="3027976"/>
              <a:chExt cx="1983708" cy="344795"/>
            </a:xfrm>
          </p:grpSpPr>
          <p:sp>
            <p:nvSpPr>
              <p:cNvPr id="84" name="TextBox 83">
                <a:extLst>
                  <a:ext uri="{FF2B5EF4-FFF2-40B4-BE49-F238E27FC236}">
                    <a16:creationId xmlns:a16="http://schemas.microsoft.com/office/drawing/2014/main" id="{1C9664A6-0028-A9FE-C1A2-E327DF77824F}"/>
                  </a:ext>
                </a:extLst>
              </p:cNvPr>
              <p:cNvSpPr txBox="1"/>
              <p:nvPr/>
            </p:nvSpPr>
            <p:spPr>
              <a:xfrm>
                <a:off x="9214918" y="3027976"/>
                <a:ext cx="1602152" cy="246221"/>
              </a:xfrm>
              <a:prstGeom prst="rect">
                <a:avLst/>
              </a:prstGeom>
              <a:noFill/>
            </p:spPr>
            <p:txBody>
              <a:bodyPr wrap="square" rtlCol="0">
                <a:spAutoFit/>
              </a:bodyPr>
              <a:lstStyle/>
              <a:p>
                <a:pPr algn="ctr"/>
                <a:r>
                  <a:rPr lang="en-US" sz="1000" b="1">
                    <a:solidFill>
                      <a:schemeClr val="bg1"/>
                    </a:solidFill>
                    <a:latin typeface="Montserrat" panose="00000500000000000000" pitchFamily="2" charset="0"/>
                  </a:rPr>
                  <a:t>Operator systems</a:t>
                </a:r>
              </a:p>
            </p:txBody>
          </p:sp>
          <p:sp>
            <p:nvSpPr>
              <p:cNvPr id="85" name="Google Shape;620;p68">
                <a:extLst>
                  <a:ext uri="{FF2B5EF4-FFF2-40B4-BE49-F238E27FC236}">
                    <a16:creationId xmlns:a16="http://schemas.microsoft.com/office/drawing/2014/main" id="{9483391B-FACF-D104-4E68-512972DCBA2D}"/>
                  </a:ext>
                </a:extLst>
              </p:cNvPr>
              <p:cNvSpPr/>
              <p:nvPr/>
            </p:nvSpPr>
            <p:spPr>
              <a:xfrm>
                <a:off x="8833362" y="3053151"/>
                <a:ext cx="324183" cy="3196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00">
                  <a:solidFill>
                    <a:schemeClr val="bg1"/>
                  </a:solidFill>
                  <a:latin typeface="Montserrat" panose="00000500000000000000" pitchFamily="2" charset="0"/>
                  <a:sym typeface="Helvetica Neue"/>
                </a:endParaRPr>
              </a:p>
            </p:txBody>
          </p:sp>
        </p:grpSp>
        <p:sp>
          <p:nvSpPr>
            <p:cNvPr id="57" name="TextBox 56">
              <a:extLst>
                <a:ext uri="{FF2B5EF4-FFF2-40B4-BE49-F238E27FC236}">
                  <a16:creationId xmlns:a16="http://schemas.microsoft.com/office/drawing/2014/main" id="{EB76B6EF-57DB-CB55-E5DB-61274ED32CFD}"/>
                </a:ext>
              </a:extLst>
            </p:cNvPr>
            <p:cNvSpPr txBox="1"/>
            <p:nvPr/>
          </p:nvSpPr>
          <p:spPr>
            <a:xfrm>
              <a:off x="6811081" y="4360055"/>
              <a:ext cx="1206291" cy="553998"/>
            </a:xfrm>
            <a:prstGeom prst="rect">
              <a:avLst/>
            </a:prstGeom>
            <a:noFill/>
            <a:ln>
              <a:noFill/>
            </a:ln>
          </p:spPr>
          <p:txBody>
            <a:bodyPr wrap="square" rtlCol="0">
              <a:spAutoFit/>
            </a:bodyPr>
            <a:lstStyle/>
            <a:p>
              <a:pPr algn="ctr"/>
              <a:r>
                <a:rPr lang="en-US" sz="1000" b="1">
                  <a:solidFill>
                    <a:schemeClr val="bg1"/>
                  </a:solidFill>
                  <a:latin typeface="Montserrat" panose="00000500000000000000" pitchFamily="2" charset="0"/>
                </a:rPr>
                <a:t>Authentication</a:t>
              </a:r>
            </a:p>
            <a:p>
              <a:pPr algn="ctr"/>
              <a:r>
                <a:rPr lang="en-US" sz="1000" b="1">
                  <a:solidFill>
                    <a:schemeClr val="bg1"/>
                  </a:solidFill>
                  <a:latin typeface="Montserrat" panose="00000500000000000000" pitchFamily="2" charset="0"/>
                </a:rPr>
                <a:t>EAP-AKA</a:t>
              </a:r>
            </a:p>
            <a:p>
              <a:pPr algn="ctr"/>
              <a:r>
                <a:rPr lang="en-US" sz="1000" b="1">
                  <a:solidFill>
                    <a:schemeClr val="bg1"/>
                  </a:solidFill>
                  <a:latin typeface="Montserrat" panose="00000500000000000000" pitchFamily="2" charset="0"/>
                </a:rPr>
                <a:t>DIAMETER</a:t>
              </a:r>
            </a:p>
          </p:txBody>
        </p:sp>
        <p:sp>
          <p:nvSpPr>
            <p:cNvPr id="58" name="Right Arrow 4">
              <a:extLst>
                <a:ext uri="{FF2B5EF4-FFF2-40B4-BE49-F238E27FC236}">
                  <a16:creationId xmlns:a16="http://schemas.microsoft.com/office/drawing/2014/main" id="{6143A4D5-1111-778F-C65E-62DA97F8958A}"/>
                </a:ext>
              </a:extLst>
            </p:cNvPr>
            <p:cNvSpPr/>
            <p:nvPr/>
          </p:nvSpPr>
          <p:spPr>
            <a:xfrm rot="10800000">
              <a:off x="2161573" y="4840399"/>
              <a:ext cx="1833211" cy="625571"/>
            </a:xfrm>
            <a:prstGeom prst="rightArrow">
              <a:avLst>
                <a:gd name="adj1" fmla="val 4323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bg1"/>
                </a:solidFill>
                <a:latin typeface="Montserrat" panose="00000500000000000000" pitchFamily="2" charset="0"/>
              </a:endParaRPr>
            </a:p>
          </p:txBody>
        </p:sp>
        <p:sp>
          <p:nvSpPr>
            <p:cNvPr id="59" name="Google Shape;638;p68">
              <a:extLst>
                <a:ext uri="{FF2B5EF4-FFF2-40B4-BE49-F238E27FC236}">
                  <a16:creationId xmlns:a16="http://schemas.microsoft.com/office/drawing/2014/main" id="{11F51C20-9D45-C1B8-D280-E4671F2390BD}"/>
                </a:ext>
              </a:extLst>
            </p:cNvPr>
            <p:cNvSpPr txBox="1"/>
            <p:nvPr/>
          </p:nvSpPr>
          <p:spPr>
            <a:xfrm>
              <a:off x="3030044" y="4548264"/>
              <a:ext cx="1698800" cy="221600"/>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Get </a:t>
              </a:r>
              <a:r>
                <a:rPr lang="en-US" sz="900" b="1">
                  <a:solidFill>
                    <a:schemeClr val="bg1"/>
                  </a:solidFill>
                  <a:latin typeface="Montserrat" panose="00000500000000000000" pitchFamily="2" charset="0"/>
                  <a:ea typeface="Helvetica Neue"/>
                  <a:cs typeface="Helvetica Neue"/>
                  <a:sym typeface="Helvetica Neue"/>
                </a:rPr>
                <a:t>Entitlements</a:t>
              </a:r>
              <a:endParaRPr lang="en-US" sz="1000" b="1">
                <a:solidFill>
                  <a:schemeClr val="bg1"/>
                </a:solidFill>
                <a:latin typeface="Montserrat" panose="00000500000000000000" pitchFamily="2" charset="0"/>
                <a:ea typeface="Helvetica Neue"/>
                <a:cs typeface="Helvetica Neue"/>
                <a:sym typeface="Helvetica Neue"/>
              </a:endParaRPr>
            </a:p>
          </p:txBody>
        </p:sp>
        <p:sp>
          <p:nvSpPr>
            <p:cNvPr id="60" name="Google Shape;638;p68">
              <a:extLst>
                <a:ext uri="{FF2B5EF4-FFF2-40B4-BE49-F238E27FC236}">
                  <a16:creationId xmlns:a16="http://schemas.microsoft.com/office/drawing/2014/main" id="{62024B24-7025-8FFC-3041-4FFFF5624E85}"/>
                </a:ext>
              </a:extLst>
            </p:cNvPr>
            <p:cNvSpPr txBox="1"/>
            <p:nvPr/>
          </p:nvSpPr>
          <p:spPr>
            <a:xfrm>
              <a:off x="2576081" y="5012599"/>
              <a:ext cx="1395144" cy="278923"/>
            </a:xfrm>
            <a:prstGeom prst="rect">
              <a:avLst/>
            </a:prstGeom>
            <a:solidFill>
              <a:schemeClr val="accent1"/>
            </a:solidFill>
            <a:ln>
              <a:solidFill>
                <a:schemeClr val="accent1"/>
              </a:solidFill>
            </a:ln>
          </p:spPr>
          <p:txBody>
            <a:bodyPr spcFirstLastPara="1" wrap="square" lIns="121900" tIns="0" rIns="121900" bIns="0" anchor="ctr" anchorCtr="0">
              <a:noAutofit/>
            </a:bodyPr>
            <a:lstStyle/>
            <a:p>
              <a:pPr algn="ctr"/>
              <a:r>
                <a:rPr lang="en-US" sz="900" b="1">
                  <a:solidFill>
                    <a:schemeClr val="bg1"/>
                  </a:solidFill>
                  <a:latin typeface="Montserrat" panose="00000500000000000000" pitchFamily="2" charset="0"/>
                  <a:ea typeface="Helvetica Neue"/>
                  <a:cs typeface="Helvetica Neue"/>
                  <a:sym typeface="Helvetica Neue"/>
                </a:rPr>
                <a:t>IMS services entitlements</a:t>
              </a:r>
            </a:p>
          </p:txBody>
        </p:sp>
        <p:cxnSp>
          <p:nvCxnSpPr>
            <p:cNvPr id="61" name="Elbow Connector 81">
              <a:extLst>
                <a:ext uri="{FF2B5EF4-FFF2-40B4-BE49-F238E27FC236}">
                  <a16:creationId xmlns:a16="http://schemas.microsoft.com/office/drawing/2014/main" id="{1F35758C-2664-5DF7-DFF3-61499E3141CD}"/>
                </a:ext>
              </a:extLst>
            </p:cNvPr>
            <p:cNvCxnSpPr>
              <a:cxnSpLocks/>
              <a:stCxn id="66" idx="1"/>
            </p:cNvCxnSpPr>
            <p:nvPr/>
          </p:nvCxnSpPr>
          <p:spPr>
            <a:xfrm rot="10800000" flipV="1">
              <a:off x="875232" y="1950086"/>
              <a:ext cx="2022025" cy="2586782"/>
            </a:xfrm>
            <a:prstGeom prst="bentConnector2">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83">
              <a:extLst>
                <a:ext uri="{FF2B5EF4-FFF2-40B4-BE49-F238E27FC236}">
                  <a16:creationId xmlns:a16="http://schemas.microsoft.com/office/drawing/2014/main" id="{0AFCBFE4-B587-E2A6-BC52-4582E29292BB}"/>
                </a:ext>
              </a:extLst>
            </p:cNvPr>
            <p:cNvCxnSpPr>
              <a:cxnSpLocks/>
              <a:endCxn id="66" idx="3"/>
            </p:cNvCxnSpPr>
            <p:nvPr/>
          </p:nvCxnSpPr>
          <p:spPr>
            <a:xfrm rot="16200000" flipV="1">
              <a:off x="3374693" y="2546618"/>
              <a:ext cx="2746603" cy="1553540"/>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3" name="Google Shape;638;p68">
              <a:extLst>
                <a:ext uri="{FF2B5EF4-FFF2-40B4-BE49-F238E27FC236}">
                  <a16:creationId xmlns:a16="http://schemas.microsoft.com/office/drawing/2014/main" id="{428AB8B4-1624-AEB5-F68D-8B33D09BF2B7}"/>
                </a:ext>
              </a:extLst>
            </p:cNvPr>
            <p:cNvSpPr txBox="1"/>
            <p:nvPr/>
          </p:nvSpPr>
          <p:spPr>
            <a:xfrm>
              <a:off x="5259570" y="1792157"/>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ES2+</a:t>
              </a:r>
            </a:p>
          </p:txBody>
        </p:sp>
        <p:sp>
          <p:nvSpPr>
            <p:cNvPr id="64" name="Google Shape;638;p68">
              <a:extLst>
                <a:ext uri="{FF2B5EF4-FFF2-40B4-BE49-F238E27FC236}">
                  <a16:creationId xmlns:a16="http://schemas.microsoft.com/office/drawing/2014/main" id="{FBCB7152-7DAF-792A-06D6-68EE10938FE9}"/>
                </a:ext>
              </a:extLst>
            </p:cNvPr>
            <p:cNvSpPr txBox="1"/>
            <p:nvPr/>
          </p:nvSpPr>
          <p:spPr>
            <a:xfrm>
              <a:off x="3184831" y="4700103"/>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HTTPS</a:t>
              </a:r>
            </a:p>
          </p:txBody>
        </p:sp>
        <p:sp>
          <p:nvSpPr>
            <p:cNvPr id="65" name="TextBox 64">
              <a:extLst>
                <a:ext uri="{FF2B5EF4-FFF2-40B4-BE49-F238E27FC236}">
                  <a16:creationId xmlns:a16="http://schemas.microsoft.com/office/drawing/2014/main" id="{D1BFD02D-8CB3-79BD-D93E-0459527C5658}"/>
                </a:ext>
              </a:extLst>
            </p:cNvPr>
            <p:cNvSpPr txBox="1"/>
            <p:nvPr/>
          </p:nvSpPr>
          <p:spPr>
            <a:xfrm>
              <a:off x="6687600" y="5137013"/>
              <a:ext cx="2141472" cy="707886"/>
            </a:xfrm>
            <a:prstGeom prst="rect">
              <a:avLst/>
            </a:prstGeom>
            <a:noFill/>
            <a:ln>
              <a:noFill/>
            </a:ln>
          </p:spPr>
          <p:txBody>
            <a:bodyPr wrap="square" rtlCol="0">
              <a:spAutoFit/>
            </a:bodyPr>
            <a:lstStyle/>
            <a:p>
              <a:pPr algn="ctr"/>
              <a:r>
                <a:rPr lang="en-US" sz="1000" b="1">
                  <a:solidFill>
                    <a:schemeClr val="bg1"/>
                  </a:solidFill>
                  <a:latin typeface="Montserrat" panose="00000500000000000000" pitchFamily="2" charset="0"/>
                </a:rPr>
                <a:t>BSS subscriber information</a:t>
              </a:r>
            </a:p>
            <a:p>
              <a:pPr algn="ctr"/>
              <a:r>
                <a:rPr lang="en-US" sz="1000" b="1">
                  <a:solidFill>
                    <a:schemeClr val="bg1"/>
                  </a:solidFill>
                  <a:latin typeface="Montserrat" panose="00000500000000000000" pitchFamily="2" charset="0"/>
                </a:rPr>
                <a:t>REST API</a:t>
              </a:r>
            </a:p>
            <a:p>
              <a:pPr algn="ctr"/>
              <a:r>
                <a:rPr lang="en-US" sz="1000" b="1">
                  <a:solidFill>
                    <a:schemeClr val="bg1"/>
                  </a:solidFill>
                  <a:latin typeface="Montserrat" panose="00000500000000000000" pitchFamily="2" charset="0"/>
                </a:rPr>
                <a:t>or</a:t>
              </a:r>
            </a:p>
            <a:p>
              <a:pPr algn="ctr"/>
              <a:r>
                <a:rPr lang="en-US" sz="1000" b="1">
                  <a:solidFill>
                    <a:schemeClr val="bg1"/>
                  </a:solidFill>
                  <a:latin typeface="Montserrat" panose="00000500000000000000" pitchFamily="2" charset="0"/>
                </a:rPr>
                <a:t>CSV upload from DES UI</a:t>
              </a:r>
            </a:p>
          </p:txBody>
        </p:sp>
        <p:sp>
          <p:nvSpPr>
            <p:cNvPr id="66" name="Google Shape;619;p68">
              <a:extLst>
                <a:ext uri="{FF2B5EF4-FFF2-40B4-BE49-F238E27FC236}">
                  <a16:creationId xmlns:a16="http://schemas.microsoft.com/office/drawing/2014/main" id="{48BA442B-FE04-F066-BFEF-2FFACCEDA3B9}"/>
                </a:ext>
              </a:extLst>
            </p:cNvPr>
            <p:cNvSpPr/>
            <p:nvPr/>
          </p:nvSpPr>
          <p:spPr>
            <a:xfrm>
              <a:off x="2897256" y="1676686"/>
              <a:ext cx="1073968" cy="54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Montserrat" panose="00000500000000000000" pitchFamily="2" charset="0"/>
                  <a:sym typeface="Helvetica Neue"/>
                </a:rPr>
                <a:t> SM-DP+</a:t>
              </a:r>
              <a:endParaRPr sz="1000">
                <a:solidFill>
                  <a:schemeClr val="bg1"/>
                </a:solidFill>
                <a:latin typeface="Montserrat" panose="00000500000000000000" pitchFamily="2" charset="0"/>
                <a:sym typeface="Helvetica Neue"/>
              </a:endParaRPr>
            </a:p>
          </p:txBody>
        </p:sp>
        <p:sp>
          <p:nvSpPr>
            <p:cNvPr id="67" name="Google Shape;638;p68">
              <a:extLst>
                <a:ext uri="{FF2B5EF4-FFF2-40B4-BE49-F238E27FC236}">
                  <a16:creationId xmlns:a16="http://schemas.microsoft.com/office/drawing/2014/main" id="{05C558C7-BE3E-7714-3BAB-CA42991D9F94}"/>
                </a:ext>
              </a:extLst>
            </p:cNvPr>
            <p:cNvSpPr txBox="1"/>
            <p:nvPr/>
          </p:nvSpPr>
          <p:spPr>
            <a:xfrm>
              <a:off x="1840314" y="3070456"/>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HTTPS</a:t>
              </a:r>
            </a:p>
          </p:txBody>
        </p:sp>
        <p:pic>
          <p:nvPicPr>
            <p:cNvPr id="68" name="Graphic 67">
              <a:extLst>
                <a:ext uri="{FF2B5EF4-FFF2-40B4-BE49-F238E27FC236}">
                  <a16:creationId xmlns:a16="http://schemas.microsoft.com/office/drawing/2014/main" id="{F423F50D-7627-CC58-7767-0115D2596A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542" y="4595711"/>
              <a:ext cx="724688" cy="724688"/>
            </a:xfrm>
            <a:prstGeom prst="rect">
              <a:avLst/>
            </a:prstGeom>
          </p:spPr>
        </p:pic>
        <p:sp>
          <p:nvSpPr>
            <p:cNvPr id="69" name="Rectangle 68">
              <a:extLst>
                <a:ext uri="{FF2B5EF4-FFF2-40B4-BE49-F238E27FC236}">
                  <a16:creationId xmlns:a16="http://schemas.microsoft.com/office/drawing/2014/main" id="{A263D16B-D95F-C21C-AF46-5A4C51E05876}"/>
                </a:ext>
              </a:extLst>
            </p:cNvPr>
            <p:cNvSpPr/>
            <p:nvPr/>
          </p:nvSpPr>
          <p:spPr>
            <a:xfrm>
              <a:off x="9119992" y="2891446"/>
              <a:ext cx="1478420" cy="567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Montserrat" panose="00000500000000000000" pitchFamily="2" charset="0"/>
                </a:rPr>
                <a:t>LRF</a:t>
              </a:r>
            </a:p>
            <a:p>
              <a:pPr algn="ctr"/>
              <a:r>
                <a:rPr lang="en-US" sz="1000">
                  <a:solidFill>
                    <a:schemeClr val="bg1"/>
                  </a:solidFill>
                  <a:latin typeface="Montserrat" panose="00000500000000000000" pitchFamily="2" charset="0"/>
                </a:rPr>
                <a:t>Location resource function</a:t>
              </a:r>
            </a:p>
          </p:txBody>
        </p:sp>
        <p:cxnSp>
          <p:nvCxnSpPr>
            <p:cNvPr id="70" name="Elbow Connector 3">
              <a:extLst>
                <a:ext uri="{FF2B5EF4-FFF2-40B4-BE49-F238E27FC236}">
                  <a16:creationId xmlns:a16="http://schemas.microsoft.com/office/drawing/2014/main" id="{D815AFB6-04B7-771A-04B7-8E98A24A3CE2}"/>
                </a:ext>
              </a:extLst>
            </p:cNvPr>
            <p:cNvCxnSpPr>
              <a:cxnSpLocks/>
            </p:cNvCxnSpPr>
            <p:nvPr/>
          </p:nvCxnSpPr>
          <p:spPr>
            <a:xfrm flipV="1">
              <a:off x="5797626" y="3116353"/>
              <a:ext cx="3322366" cy="1600734"/>
            </a:xfrm>
            <a:prstGeom prst="bentConnector3">
              <a:avLst>
                <a:gd name="adj1" fmla="val 2057"/>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1" name="Graphic 70" descr="Web design outline">
              <a:extLst>
                <a:ext uri="{FF2B5EF4-FFF2-40B4-BE49-F238E27FC236}">
                  <a16:creationId xmlns:a16="http://schemas.microsoft.com/office/drawing/2014/main" id="{C2D4822F-6FF5-AC68-A66F-CB50594851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91556" y="2853198"/>
              <a:ext cx="1044184" cy="1044184"/>
            </a:xfrm>
            <a:prstGeom prst="rect">
              <a:avLst/>
            </a:prstGeom>
          </p:spPr>
        </p:pic>
        <p:sp>
          <p:nvSpPr>
            <p:cNvPr id="72" name="Google Shape;638;p68">
              <a:extLst>
                <a:ext uri="{FF2B5EF4-FFF2-40B4-BE49-F238E27FC236}">
                  <a16:creationId xmlns:a16="http://schemas.microsoft.com/office/drawing/2014/main" id="{17F3B8F2-681C-9B3F-0FEB-BD97A744A965}"/>
                </a:ext>
              </a:extLst>
            </p:cNvPr>
            <p:cNvSpPr txBox="1"/>
            <p:nvPr/>
          </p:nvSpPr>
          <p:spPr>
            <a:xfrm>
              <a:off x="3194063" y="3711327"/>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DES Websheet</a:t>
              </a:r>
            </a:p>
          </p:txBody>
        </p:sp>
        <p:cxnSp>
          <p:nvCxnSpPr>
            <p:cNvPr id="73" name="Elbow Connector 3">
              <a:extLst>
                <a:ext uri="{FF2B5EF4-FFF2-40B4-BE49-F238E27FC236}">
                  <a16:creationId xmlns:a16="http://schemas.microsoft.com/office/drawing/2014/main" id="{FD2C6EA7-7680-6354-DACA-08E4B02D590F}"/>
                </a:ext>
              </a:extLst>
            </p:cNvPr>
            <p:cNvCxnSpPr>
              <a:cxnSpLocks/>
              <a:endCxn id="71" idx="3"/>
            </p:cNvCxnSpPr>
            <p:nvPr/>
          </p:nvCxnSpPr>
          <p:spPr>
            <a:xfrm rot="16200000" flipV="1">
              <a:off x="3900358" y="3710673"/>
              <a:ext cx="1385289" cy="714524"/>
            </a:xfrm>
            <a:prstGeom prst="bentConnector2">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Google Shape;638;p68">
              <a:extLst>
                <a:ext uri="{FF2B5EF4-FFF2-40B4-BE49-F238E27FC236}">
                  <a16:creationId xmlns:a16="http://schemas.microsoft.com/office/drawing/2014/main" id="{3B707B1C-9D1C-4E32-FBE8-9307629CE82E}"/>
                </a:ext>
              </a:extLst>
            </p:cNvPr>
            <p:cNvSpPr txBox="1"/>
            <p:nvPr/>
          </p:nvSpPr>
          <p:spPr>
            <a:xfrm>
              <a:off x="6545095" y="2772658"/>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HTTPS</a:t>
              </a:r>
            </a:p>
          </p:txBody>
        </p:sp>
        <p:sp>
          <p:nvSpPr>
            <p:cNvPr id="75" name="Google Shape;619;p68">
              <a:extLst>
                <a:ext uri="{FF2B5EF4-FFF2-40B4-BE49-F238E27FC236}">
                  <a16:creationId xmlns:a16="http://schemas.microsoft.com/office/drawing/2014/main" id="{6B8091CA-0BDE-57F1-88CF-5F394354FC7D}"/>
                </a:ext>
              </a:extLst>
            </p:cNvPr>
            <p:cNvSpPr/>
            <p:nvPr/>
          </p:nvSpPr>
          <p:spPr>
            <a:xfrm>
              <a:off x="2902620" y="2330911"/>
              <a:ext cx="1073968" cy="54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Montserrat" panose="00000500000000000000" pitchFamily="2" charset="0"/>
                  <a:sym typeface="Helvetica Neue"/>
                </a:rPr>
                <a:t> APNS</a:t>
              </a:r>
              <a:endParaRPr sz="1000">
                <a:solidFill>
                  <a:schemeClr val="bg1"/>
                </a:solidFill>
                <a:latin typeface="Montserrat" panose="00000500000000000000" pitchFamily="2" charset="0"/>
                <a:sym typeface="Helvetica Neue"/>
              </a:endParaRPr>
            </a:p>
          </p:txBody>
        </p:sp>
        <p:cxnSp>
          <p:nvCxnSpPr>
            <p:cNvPr id="76" name="Elbow Connector 83">
              <a:extLst>
                <a:ext uri="{FF2B5EF4-FFF2-40B4-BE49-F238E27FC236}">
                  <a16:creationId xmlns:a16="http://schemas.microsoft.com/office/drawing/2014/main" id="{03EBF058-AAEE-9F28-9B78-AA2324F6DB7B}"/>
                </a:ext>
              </a:extLst>
            </p:cNvPr>
            <p:cNvCxnSpPr>
              <a:cxnSpLocks/>
              <a:endCxn id="75" idx="3"/>
            </p:cNvCxnSpPr>
            <p:nvPr/>
          </p:nvCxnSpPr>
          <p:spPr>
            <a:xfrm rot="16200000" flipV="1">
              <a:off x="3571484" y="3009416"/>
              <a:ext cx="2017563" cy="1207354"/>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83">
              <a:extLst>
                <a:ext uri="{FF2B5EF4-FFF2-40B4-BE49-F238E27FC236}">
                  <a16:creationId xmlns:a16="http://schemas.microsoft.com/office/drawing/2014/main" id="{7EDBAFB6-EC62-15EB-7688-88FC297AD705}"/>
                </a:ext>
              </a:extLst>
            </p:cNvPr>
            <p:cNvCxnSpPr>
              <a:cxnSpLocks/>
              <a:stCxn id="75" idx="1"/>
            </p:cNvCxnSpPr>
            <p:nvPr/>
          </p:nvCxnSpPr>
          <p:spPr>
            <a:xfrm rot="10800000" flipV="1">
              <a:off x="1501404" y="2604311"/>
              <a:ext cx="1401216" cy="1818058"/>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2A6C0601-583F-B3F8-C60D-76A3D9FF3620}"/>
                </a:ext>
              </a:extLst>
            </p:cNvPr>
            <p:cNvGrpSpPr/>
            <p:nvPr/>
          </p:nvGrpSpPr>
          <p:grpSpPr>
            <a:xfrm>
              <a:off x="8607920" y="2217532"/>
              <a:ext cx="1823304" cy="319620"/>
              <a:chOff x="8833362" y="3053151"/>
              <a:chExt cx="1823304" cy="319620"/>
            </a:xfrm>
          </p:grpSpPr>
          <p:sp>
            <p:nvSpPr>
              <p:cNvPr id="82" name="TextBox 81">
                <a:extLst>
                  <a:ext uri="{FF2B5EF4-FFF2-40B4-BE49-F238E27FC236}">
                    <a16:creationId xmlns:a16="http://schemas.microsoft.com/office/drawing/2014/main" id="{0FCB554E-293D-5497-67A3-AB3793A90B0D}"/>
                  </a:ext>
                </a:extLst>
              </p:cNvPr>
              <p:cNvSpPr txBox="1"/>
              <p:nvPr/>
            </p:nvSpPr>
            <p:spPr>
              <a:xfrm>
                <a:off x="9054514" y="3054287"/>
                <a:ext cx="1602152" cy="246221"/>
              </a:xfrm>
              <a:prstGeom prst="rect">
                <a:avLst/>
              </a:prstGeom>
              <a:noFill/>
            </p:spPr>
            <p:txBody>
              <a:bodyPr wrap="square" rtlCol="0">
                <a:spAutoFit/>
              </a:bodyPr>
              <a:lstStyle/>
              <a:p>
                <a:pPr algn="ctr"/>
                <a:r>
                  <a:rPr lang="en-US" sz="1000" b="1">
                    <a:solidFill>
                      <a:schemeClr val="bg1"/>
                    </a:solidFill>
                    <a:latin typeface="Montserrat" panose="00000500000000000000" pitchFamily="2" charset="0"/>
                  </a:rPr>
                  <a:t>Apple Service</a:t>
                </a:r>
              </a:p>
            </p:txBody>
          </p:sp>
          <p:sp>
            <p:nvSpPr>
              <p:cNvPr id="83" name="Google Shape;620;p68">
                <a:extLst>
                  <a:ext uri="{FF2B5EF4-FFF2-40B4-BE49-F238E27FC236}">
                    <a16:creationId xmlns:a16="http://schemas.microsoft.com/office/drawing/2014/main" id="{305D2164-9D17-2171-18FA-973DCA90FAE7}"/>
                  </a:ext>
                </a:extLst>
              </p:cNvPr>
              <p:cNvSpPr/>
              <p:nvPr/>
            </p:nvSpPr>
            <p:spPr>
              <a:xfrm>
                <a:off x="8833362" y="3053151"/>
                <a:ext cx="324183" cy="3196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00">
                  <a:solidFill>
                    <a:schemeClr val="bg1"/>
                  </a:solidFill>
                  <a:latin typeface="Montserrat" panose="00000500000000000000" pitchFamily="2" charset="0"/>
                  <a:sym typeface="Helvetica Neue"/>
                </a:endParaRPr>
              </a:p>
            </p:txBody>
          </p:sp>
        </p:grpSp>
        <p:cxnSp>
          <p:nvCxnSpPr>
            <p:cNvPr id="79" name="Elbow Connector 3">
              <a:extLst>
                <a:ext uri="{FF2B5EF4-FFF2-40B4-BE49-F238E27FC236}">
                  <a16:creationId xmlns:a16="http://schemas.microsoft.com/office/drawing/2014/main" id="{3186F341-4059-E0D7-63D9-03E15636F7FE}"/>
                </a:ext>
              </a:extLst>
            </p:cNvPr>
            <p:cNvCxnSpPr>
              <a:cxnSpLocks/>
              <a:stCxn id="57" idx="0"/>
              <a:endCxn id="55" idx="1"/>
            </p:cNvCxnSpPr>
            <p:nvPr/>
          </p:nvCxnSpPr>
          <p:spPr>
            <a:xfrm rot="5400000" flipH="1" flipV="1">
              <a:off x="8135724" y="3382572"/>
              <a:ext cx="255986" cy="1698981"/>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3">
              <a:extLst>
                <a:ext uri="{FF2B5EF4-FFF2-40B4-BE49-F238E27FC236}">
                  <a16:creationId xmlns:a16="http://schemas.microsoft.com/office/drawing/2014/main" id="{1B2870F5-1080-EA05-BDD9-A9C4DB3FB670}"/>
                </a:ext>
              </a:extLst>
            </p:cNvPr>
            <p:cNvCxnSpPr>
              <a:cxnSpLocks/>
              <a:stCxn id="81" idx="1"/>
            </p:cNvCxnSpPr>
            <p:nvPr/>
          </p:nvCxnSpPr>
          <p:spPr>
            <a:xfrm rot="10800000">
              <a:off x="6135172" y="5026161"/>
              <a:ext cx="2984820" cy="12700"/>
            </a:xfrm>
            <a:prstGeom prst="bentConnector3">
              <a:avLst>
                <a:gd name="adj1" fmla="val -1198"/>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03C4663-DCB7-7B78-9178-4A1CDF3202FF}"/>
                </a:ext>
              </a:extLst>
            </p:cNvPr>
            <p:cNvSpPr/>
            <p:nvPr/>
          </p:nvSpPr>
          <p:spPr>
            <a:xfrm>
              <a:off x="9119992" y="4742262"/>
              <a:ext cx="1478420" cy="567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Montserrat" panose="00000500000000000000" pitchFamily="2" charset="0"/>
                </a:rPr>
                <a:t>BSS</a:t>
              </a:r>
            </a:p>
            <a:p>
              <a:pPr algn="ctr"/>
              <a:r>
                <a:rPr lang="en-US" sz="1000">
                  <a:solidFill>
                    <a:schemeClr val="bg1"/>
                  </a:solidFill>
                  <a:latin typeface="Montserrat" panose="00000500000000000000" pitchFamily="2" charset="0"/>
                </a:rPr>
                <a:t>Subscriber information</a:t>
              </a:r>
            </a:p>
          </p:txBody>
        </p:sp>
      </p:grpSp>
      <p:sp>
        <p:nvSpPr>
          <p:cNvPr id="9" name="Date Placeholder 2">
            <a:extLst>
              <a:ext uri="{FF2B5EF4-FFF2-40B4-BE49-F238E27FC236}">
                <a16:creationId xmlns:a16="http://schemas.microsoft.com/office/drawing/2014/main" id="{E1E02177-CE16-CB72-6032-65DF1E7AF7C3}"/>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0" name="Date Placeholder 2">
            <a:extLst>
              <a:ext uri="{FF2B5EF4-FFF2-40B4-BE49-F238E27FC236}">
                <a16:creationId xmlns:a16="http://schemas.microsoft.com/office/drawing/2014/main" id="{7189FC04-1310-9D8C-5896-D5AE0DE8A511}"/>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1" name="Footer Placeholder 3">
            <a:extLst>
              <a:ext uri="{FF2B5EF4-FFF2-40B4-BE49-F238E27FC236}">
                <a16:creationId xmlns:a16="http://schemas.microsoft.com/office/drawing/2014/main" id="{CC18E63F-61B5-46EA-5BBB-57B5BA96C985}"/>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4" name="Slide Number Placeholder 4">
            <a:extLst>
              <a:ext uri="{FF2B5EF4-FFF2-40B4-BE49-F238E27FC236}">
                <a16:creationId xmlns:a16="http://schemas.microsoft.com/office/drawing/2014/main" id="{FABA1034-D221-2C61-7900-75BF37041190}"/>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30</a:t>
            </a:fld>
            <a:endParaRPr lang="en-ZA"/>
          </a:p>
        </p:txBody>
      </p:sp>
    </p:spTree>
    <p:extLst>
      <p:ext uri="{BB962C8B-B14F-4D97-AF65-F5344CB8AC3E}">
        <p14:creationId xmlns:p14="http://schemas.microsoft.com/office/powerpoint/2010/main" val="482839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11">
            <a:extLst>
              <a:ext uri="{FF2B5EF4-FFF2-40B4-BE49-F238E27FC236}">
                <a16:creationId xmlns:a16="http://schemas.microsoft.com/office/drawing/2014/main" id="{43A67B2E-040D-2F06-ADA0-00FD0956BCD0}"/>
              </a:ext>
            </a:extLst>
          </p:cNvPr>
          <p:cNvSpPr>
            <a:spLocks/>
          </p:cNvSpPr>
          <p:nvPr/>
        </p:nvSpPr>
        <p:spPr>
          <a:xfrm>
            <a:off x="-59267" y="1876057"/>
            <a:ext cx="7272867" cy="3811701"/>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Samsung Use Case</a:t>
            </a:r>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2" name="Rectangle 1">
            <a:extLst>
              <a:ext uri="{FF2B5EF4-FFF2-40B4-BE49-F238E27FC236}">
                <a16:creationId xmlns:a16="http://schemas.microsoft.com/office/drawing/2014/main" id="{982FBFF6-93D9-D930-C884-79D09B09D33B}"/>
              </a:ext>
            </a:extLst>
          </p:cNvPr>
          <p:cNvSpPr/>
          <p:nvPr/>
        </p:nvSpPr>
        <p:spPr>
          <a:xfrm>
            <a:off x="526474" y="1072146"/>
            <a:ext cx="4906839"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Samsung Watch Cellular Setup: User Perspective</a:t>
            </a:r>
          </a:p>
        </p:txBody>
      </p:sp>
      <p:sp>
        <p:nvSpPr>
          <p:cNvPr id="3" name="Text Placeholder 7">
            <a:extLst>
              <a:ext uri="{FF2B5EF4-FFF2-40B4-BE49-F238E27FC236}">
                <a16:creationId xmlns:a16="http://schemas.microsoft.com/office/drawing/2014/main" id="{0A42F3AA-A051-B74B-612C-65E06FBD027C}"/>
              </a:ext>
            </a:extLst>
          </p:cNvPr>
          <p:cNvSpPr txBox="1">
            <a:spLocks/>
          </p:cNvSpPr>
          <p:nvPr/>
        </p:nvSpPr>
        <p:spPr>
          <a:xfrm>
            <a:off x="547205" y="1522833"/>
            <a:ext cx="4984231" cy="3547254"/>
          </a:xfrm>
          <a:prstGeom prst="rect">
            <a:avLst/>
          </a:prstGeom>
        </p:spPr>
        <p:txBody>
          <a:bodyPr vert="horz" lIns="91440" tIns="45720" rIns="91440" bIns="45720" rtlCol="0" anchor="ctr">
            <a:normAutofit/>
          </a:bodyPr>
          <a:lstStyle>
            <a:defPPr>
              <a:defRPr lang="en-US"/>
            </a:defPPr>
            <a:lvl1pPr marL="0" algn="ctr" defTabSz="914300" rtl="0" eaLnBrk="1" latinLnBrk="0" hangingPunct="1">
              <a:defRPr sz="800" kern="1200">
                <a:solidFill>
                  <a:schemeClr val="bg1"/>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pPr marL="342900" lvl="0" indent="-342900" algn="l">
              <a:buAutoNum type="arabicPeriod"/>
            </a:pPr>
            <a:r>
              <a:rPr lang="en-GB" sz="1400">
                <a:solidFill>
                  <a:schemeClr val="bg1"/>
                </a:solidFill>
                <a:latin typeface="Montserrat" panose="00000500000000000000" pitchFamily="2" charset="0"/>
              </a:rPr>
              <a:t>Subscriber buys a new Samsung Watch</a:t>
            </a:r>
          </a:p>
          <a:p>
            <a:pPr marL="342900" lvl="0" indent="-342900" algn="l">
              <a:buAutoNum type="arabicPeriod"/>
            </a:pPr>
            <a:r>
              <a:rPr lang="en-GB" sz="1400">
                <a:solidFill>
                  <a:schemeClr val="bg1"/>
                </a:solidFill>
                <a:latin typeface="Montserrat" panose="00000500000000000000" pitchFamily="2" charset="0"/>
              </a:rPr>
              <a:t>User downloads and runs Galaxy Wearable App</a:t>
            </a:r>
          </a:p>
          <a:p>
            <a:pPr marL="342900" lvl="0" indent="-342900" algn="l">
              <a:buAutoNum type="arabicPeriod"/>
            </a:pPr>
            <a:r>
              <a:rPr lang="en-GB" sz="1400">
                <a:solidFill>
                  <a:schemeClr val="bg1"/>
                </a:solidFill>
                <a:latin typeface="Montserrat" panose="00000500000000000000" pitchFamily="2" charset="0"/>
              </a:rPr>
              <a:t>User pairs his watch with device through Bluetooth</a:t>
            </a:r>
          </a:p>
          <a:p>
            <a:pPr marL="342900" lvl="0" indent="-342900" algn="l">
              <a:buAutoNum type="arabicPeriod"/>
            </a:pPr>
            <a:r>
              <a:rPr lang="en-GB" sz="1400">
                <a:solidFill>
                  <a:schemeClr val="bg1"/>
                </a:solidFill>
                <a:latin typeface="Montserrat" panose="00000500000000000000" pitchFamily="2" charset="0"/>
              </a:rPr>
              <a:t>User can immediately setup their watch cellular</a:t>
            </a:r>
            <a:br>
              <a:rPr lang="en-GB" sz="1400">
                <a:solidFill>
                  <a:schemeClr val="bg1"/>
                </a:solidFill>
                <a:latin typeface="Montserrat" panose="00000500000000000000" pitchFamily="2" charset="0"/>
              </a:rPr>
            </a:br>
            <a:r>
              <a:rPr lang="en-GB" sz="1400">
                <a:solidFill>
                  <a:schemeClr val="bg1"/>
                </a:solidFill>
                <a:latin typeface="Montserrat" panose="00000500000000000000" pitchFamily="2" charset="0"/>
              </a:rPr>
              <a:t>connection</a:t>
            </a:r>
          </a:p>
        </p:txBody>
      </p:sp>
      <p:pic>
        <p:nvPicPr>
          <p:cNvPr id="36" name="Phone" descr="A picture containing text, electronics&#10;&#10;Description automatically generated">
            <a:extLst>
              <a:ext uri="{FF2B5EF4-FFF2-40B4-BE49-F238E27FC236}">
                <a16:creationId xmlns:a16="http://schemas.microsoft.com/office/drawing/2014/main" id="{A959BA15-9BFD-7C72-74A1-31407F2A644C}"/>
              </a:ext>
            </a:extLst>
          </p:cNvPr>
          <p:cNvPicPr/>
          <p:nvPr/>
        </p:nvPicPr>
        <p:blipFill rotWithShape="1">
          <a:blip r:embed="rId4">
            <a:extLst>
              <a:ext uri="{28A0092B-C50C-407E-A947-70E740481C1C}">
                <a14:useLocalDpi xmlns:a14="http://schemas.microsoft.com/office/drawing/2010/main" val="0"/>
              </a:ext>
            </a:extLst>
          </a:blip>
          <a:srcRect l="44999" t="3433" r="20055" b="3160"/>
          <a:stretch/>
        </p:blipFill>
        <p:spPr>
          <a:xfrm>
            <a:off x="8636748" y="802379"/>
            <a:ext cx="2678582" cy="5369942"/>
          </a:xfrm>
          <a:prstGeom prst="roundRect">
            <a:avLst>
              <a:gd name="adj" fmla="val 13010"/>
            </a:avLst>
          </a:prstGeom>
        </p:spPr>
      </p:pic>
      <p:pic>
        <p:nvPicPr>
          <p:cNvPr id="37" name="Step 1 - Install">
            <a:extLst>
              <a:ext uri="{FF2B5EF4-FFF2-40B4-BE49-F238E27FC236}">
                <a16:creationId xmlns:a16="http://schemas.microsoft.com/office/drawing/2014/main" id="{7CA39526-8362-8EFC-FC11-4705C0172953}"/>
              </a:ext>
            </a:extLst>
          </p:cNvPr>
          <p:cNvPicPr>
            <a:picLocks noChangeAspect="1"/>
          </p:cNvPicPr>
          <p:nvPr/>
        </p:nvPicPr>
        <p:blipFill rotWithShape="1">
          <a:blip r:embed="rId5"/>
          <a:srcRect l="444"/>
          <a:stretch/>
        </p:blipFill>
        <p:spPr>
          <a:xfrm>
            <a:off x="8760601" y="904606"/>
            <a:ext cx="2372783" cy="5143500"/>
          </a:xfrm>
          <a:prstGeom prst="roundRect">
            <a:avLst>
              <a:gd name="adj" fmla="val 9174"/>
            </a:avLst>
          </a:prstGeom>
        </p:spPr>
      </p:pic>
      <p:sp>
        <p:nvSpPr>
          <p:cNvPr id="38" name="Step 1 HM">
            <a:extLst>
              <a:ext uri="{FF2B5EF4-FFF2-40B4-BE49-F238E27FC236}">
                <a16:creationId xmlns:a16="http://schemas.microsoft.com/office/drawing/2014/main" id="{DE484B40-145E-1E73-46B6-A21D12BC7F27}"/>
              </a:ext>
            </a:extLst>
          </p:cNvPr>
          <p:cNvSpPr/>
          <p:nvPr/>
        </p:nvSpPr>
        <p:spPr>
          <a:xfrm>
            <a:off x="10056002" y="2187306"/>
            <a:ext cx="215900" cy="161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Step 1 Load">
            <a:hlinkClick r:id="" action="ppaction://media"/>
            <a:extLst>
              <a:ext uri="{FF2B5EF4-FFF2-40B4-BE49-F238E27FC236}">
                <a16:creationId xmlns:a16="http://schemas.microsoft.com/office/drawing/2014/main" id="{B61A1F96-0A90-376A-A316-7B31A27A5628}"/>
              </a:ext>
            </a:extLst>
          </p:cNvPr>
          <p:cNvPicPr>
            <a:picLocks noChangeAspect="1"/>
          </p:cNvPicPr>
          <p:nvPr>
            <a:videoFile r:link="rId1"/>
            <p:extLst>
              <p:ext uri="{DAA4B4D4-6D71-4841-9C94-3DE7FCFB9230}">
                <p14:media xmlns:p14="http://schemas.microsoft.com/office/powerpoint/2010/main" r:embed="rId2">
                  <p14:trim st="9720" end="172120"/>
                </p14:media>
              </p:ext>
            </p:extLst>
          </p:nvPr>
        </p:nvPicPr>
        <p:blipFill rotWithShape="1">
          <a:blip r:embed="rId6"/>
          <a:srcRect l="76949" t="76193" r="15551" b="11307"/>
          <a:stretch/>
        </p:blipFill>
        <p:spPr>
          <a:xfrm>
            <a:off x="9501836" y="4651106"/>
            <a:ext cx="915513" cy="858294"/>
          </a:xfrm>
          <a:prstGeom prst="rect">
            <a:avLst/>
          </a:prstGeom>
        </p:spPr>
      </p:pic>
      <p:sp>
        <p:nvSpPr>
          <p:cNvPr id="40" name="Step 1 Fade">
            <a:extLst>
              <a:ext uri="{FF2B5EF4-FFF2-40B4-BE49-F238E27FC236}">
                <a16:creationId xmlns:a16="http://schemas.microsoft.com/office/drawing/2014/main" id="{3AB01C59-70E0-A072-3E80-A628ED546C4F}"/>
              </a:ext>
            </a:extLst>
          </p:cNvPr>
          <p:cNvSpPr/>
          <p:nvPr/>
        </p:nvSpPr>
        <p:spPr>
          <a:xfrm>
            <a:off x="8869106" y="1417250"/>
            <a:ext cx="2180972" cy="414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Step 2">
            <a:extLst>
              <a:ext uri="{FF2B5EF4-FFF2-40B4-BE49-F238E27FC236}">
                <a16:creationId xmlns:a16="http://schemas.microsoft.com/office/drawing/2014/main" id="{FF774795-F65B-7DAC-726D-6F947D9571BD}"/>
              </a:ext>
            </a:extLst>
          </p:cNvPr>
          <p:cNvGrpSpPr/>
          <p:nvPr/>
        </p:nvGrpSpPr>
        <p:grpSpPr>
          <a:xfrm>
            <a:off x="8765896" y="1336299"/>
            <a:ext cx="2353091" cy="4269346"/>
            <a:chOff x="1014944" y="1155593"/>
            <a:chExt cx="2353091" cy="4269346"/>
          </a:xfrm>
        </p:grpSpPr>
        <p:pic>
          <p:nvPicPr>
            <p:cNvPr id="42" name="Step 2 - Pair">
              <a:extLst>
                <a:ext uri="{FF2B5EF4-FFF2-40B4-BE49-F238E27FC236}">
                  <a16:creationId xmlns:a16="http://schemas.microsoft.com/office/drawing/2014/main" id="{233FA859-1E1B-857E-A88D-DC10D5037AB4}"/>
                </a:ext>
              </a:extLst>
            </p:cNvPr>
            <p:cNvPicPr>
              <a:picLocks noChangeAspect="1"/>
            </p:cNvPicPr>
            <p:nvPr/>
          </p:nvPicPr>
          <p:blipFill>
            <a:blip r:embed="rId7"/>
            <a:stretch>
              <a:fillRect/>
            </a:stretch>
          </p:blipFill>
          <p:spPr>
            <a:xfrm>
              <a:off x="1014944" y="1155593"/>
              <a:ext cx="2353091" cy="4269346"/>
            </a:xfrm>
            <a:prstGeom prst="rect">
              <a:avLst/>
            </a:prstGeom>
          </p:spPr>
        </p:pic>
        <p:sp>
          <p:nvSpPr>
            <p:cNvPr id="43" name="Step 2 HM">
              <a:extLst>
                <a:ext uri="{FF2B5EF4-FFF2-40B4-BE49-F238E27FC236}">
                  <a16:creationId xmlns:a16="http://schemas.microsoft.com/office/drawing/2014/main" id="{563D7952-DF0E-D9D9-4730-BB0FBF67D78C}"/>
                </a:ext>
              </a:extLst>
            </p:cNvPr>
            <p:cNvSpPr/>
            <p:nvPr/>
          </p:nvSpPr>
          <p:spPr>
            <a:xfrm>
              <a:off x="1886786" y="2168525"/>
              <a:ext cx="215900" cy="164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Step 2 P2">
            <a:extLst>
              <a:ext uri="{FF2B5EF4-FFF2-40B4-BE49-F238E27FC236}">
                <a16:creationId xmlns:a16="http://schemas.microsoft.com/office/drawing/2014/main" id="{D0FB0607-6B69-8928-8FF9-70B785F4EC3B}"/>
              </a:ext>
            </a:extLst>
          </p:cNvPr>
          <p:cNvPicPr>
            <a:picLocks noChangeAspect="1"/>
          </p:cNvPicPr>
          <p:nvPr/>
        </p:nvPicPr>
        <p:blipFill>
          <a:blip r:embed="rId8"/>
          <a:stretch>
            <a:fillRect/>
          </a:stretch>
        </p:blipFill>
        <p:spPr>
          <a:xfrm>
            <a:off x="8839740" y="1396358"/>
            <a:ext cx="2180973" cy="697669"/>
          </a:xfrm>
          <a:prstGeom prst="rect">
            <a:avLst/>
          </a:prstGeom>
        </p:spPr>
      </p:pic>
      <p:pic>
        <p:nvPicPr>
          <p:cNvPr id="45" name="Step 2 P2 Load">
            <a:hlinkClick r:id="" action="ppaction://media"/>
            <a:extLst>
              <a:ext uri="{FF2B5EF4-FFF2-40B4-BE49-F238E27FC236}">
                <a16:creationId xmlns:a16="http://schemas.microsoft.com/office/drawing/2014/main" id="{6E6E1F9A-4B9C-AB27-A2A2-7426AD8ADB02}"/>
              </a:ext>
            </a:extLst>
          </p:cNvPr>
          <p:cNvPicPr>
            <a:picLocks noChangeAspect="1"/>
          </p:cNvPicPr>
          <p:nvPr>
            <a:videoFile r:link="rId1"/>
            <p:extLst>
              <p:ext uri="{DAA4B4D4-6D71-4841-9C94-3DE7FCFB9230}">
                <p14:media xmlns:p14="http://schemas.microsoft.com/office/powerpoint/2010/main" r:embed="rId2">
                  <p14:trim st="31720" end="140095"/>
                </p14:media>
              </p:ext>
            </p:extLst>
          </p:nvPr>
        </p:nvPicPr>
        <p:blipFill rotWithShape="1">
          <a:blip r:embed="rId6"/>
          <a:srcRect l="69943" t="40466" r="8271" b="36293"/>
          <a:stretch/>
        </p:blipFill>
        <p:spPr>
          <a:xfrm>
            <a:off x="8895813" y="2138750"/>
            <a:ext cx="2124900" cy="1275080"/>
          </a:xfrm>
          <a:prstGeom prst="rect">
            <a:avLst/>
          </a:prstGeom>
        </p:spPr>
      </p:pic>
      <p:grpSp>
        <p:nvGrpSpPr>
          <p:cNvPr id="46" name="Step 2 Last Screen">
            <a:extLst>
              <a:ext uri="{FF2B5EF4-FFF2-40B4-BE49-F238E27FC236}">
                <a16:creationId xmlns:a16="http://schemas.microsoft.com/office/drawing/2014/main" id="{B328D8B4-B9D3-CF94-324A-85C259CBCD6A}"/>
              </a:ext>
            </a:extLst>
          </p:cNvPr>
          <p:cNvGrpSpPr/>
          <p:nvPr/>
        </p:nvGrpSpPr>
        <p:grpSpPr>
          <a:xfrm>
            <a:off x="8760601" y="1262829"/>
            <a:ext cx="2372783" cy="4467009"/>
            <a:chOff x="1009649" y="1082123"/>
            <a:chExt cx="2372783" cy="4467009"/>
          </a:xfrm>
        </p:grpSpPr>
        <p:pic>
          <p:nvPicPr>
            <p:cNvPr id="47" name="Step 2 Last Screen">
              <a:extLst>
                <a:ext uri="{FF2B5EF4-FFF2-40B4-BE49-F238E27FC236}">
                  <a16:creationId xmlns:a16="http://schemas.microsoft.com/office/drawing/2014/main" id="{E99DA019-4658-4DCC-8ACC-4852718FDF6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3000" contrast="-21000"/>
                      </a14:imgEffect>
                    </a14:imgLayer>
                  </a14:imgProps>
                </a:ext>
              </a:extLst>
            </a:blip>
            <a:stretch>
              <a:fillRect/>
            </a:stretch>
          </p:blipFill>
          <p:spPr>
            <a:xfrm>
              <a:off x="1009649" y="1082123"/>
              <a:ext cx="2372783" cy="4467009"/>
            </a:xfrm>
            <a:prstGeom prst="rect">
              <a:avLst/>
            </a:prstGeom>
          </p:spPr>
        </p:pic>
        <p:sp>
          <p:nvSpPr>
            <p:cNvPr id="48" name="Step 2 HM 2">
              <a:extLst>
                <a:ext uri="{FF2B5EF4-FFF2-40B4-BE49-F238E27FC236}">
                  <a16:creationId xmlns:a16="http://schemas.microsoft.com/office/drawing/2014/main" id="{507C84E3-0B0F-60A7-7032-C514B0BCDCE0}"/>
                </a:ext>
              </a:extLst>
            </p:cNvPr>
            <p:cNvSpPr/>
            <p:nvPr/>
          </p:nvSpPr>
          <p:spPr>
            <a:xfrm>
              <a:off x="2666397" y="4739640"/>
              <a:ext cx="123853" cy="17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Step 2 Hand">
            <a:extLst>
              <a:ext uri="{FF2B5EF4-FFF2-40B4-BE49-F238E27FC236}">
                <a16:creationId xmlns:a16="http://schemas.microsoft.com/office/drawing/2014/main" id="{49722028-D9E5-4D96-A020-7F48646BC83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rot="20935070">
            <a:off x="11402792" y="7445127"/>
            <a:ext cx="1394897" cy="6845068"/>
          </a:xfrm>
          <a:prstGeom prst="rect">
            <a:avLst/>
          </a:prstGeom>
        </p:spPr>
      </p:pic>
      <p:pic>
        <p:nvPicPr>
          <p:cNvPr id="50" name="Step 3 - Subscribe">
            <a:extLst>
              <a:ext uri="{FF2B5EF4-FFF2-40B4-BE49-F238E27FC236}">
                <a16:creationId xmlns:a16="http://schemas.microsoft.com/office/drawing/2014/main" id="{47EA30B0-4CEF-8976-46D4-39849D85E9BB}"/>
              </a:ext>
            </a:extLst>
          </p:cNvPr>
          <p:cNvPicPr>
            <a:picLocks noChangeAspect="1"/>
          </p:cNvPicPr>
          <p:nvPr/>
        </p:nvPicPr>
        <p:blipFill>
          <a:blip r:embed="rId12"/>
          <a:stretch>
            <a:fillRect/>
          </a:stretch>
        </p:blipFill>
        <p:spPr>
          <a:xfrm>
            <a:off x="8760601" y="1173580"/>
            <a:ext cx="2372783" cy="4556258"/>
          </a:xfrm>
          <a:prstGeom prst="rect">
            <a:avLst/>
          </a:prstGeom>
        </p:spPr>
      </p:pic>
      <p:sp>
        <p:nvSpPr>
          <p:cNvPr id="51" name="Rectangle 50">
            <a:extLst>
              <a:ext uri="{FF2B5EF4-FFF2-40B4-BE49-F238E27FC236}">
                <a16:creationId xmlns:a16="http://schemas.microsoft.com/office/drawing/2014/main" id="{87DFA2AA-D1AA-0DF2-5859-7A58AB7E4769}"/>
              </a:ext>
            </a:extLst>
          </p:cNvPr>
          <p:cNvSpPr/>
          <p:nvPr/>
        </p:nvSpPr>
        <p:spPr>
          <a:xfrm>
            <a:off x="10314765" y="3419206"/>
            <a:ext cx="102584" cy="1222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Step 3 Check">
            <a:extLst>
              <a:ext uri="{FF2B5EF4-FFF2-40B4-BE49-F238E27FC236}">
                <a16:creationId xmlns:a16="http://schemas.microsoft.com/office/drawing/2014/main" id="{3E2DFFF3-8C17-8EC9-B3AC-068CBD3258EC}"/>
              </a:ext>
            </a:extLst>
          </p:cNvPr>
          <p:cNvPicPr>
            <a:picLocks noChangeAspect="1"/>
          </p:cNvPicPr>
          <p:nvPr/>
        </p:nvPicPr>
        <p:blipFill>
          <a:blip r:embed="rId13"/>
          <a:stretch>
            <a:fillRect/>
          </a:stretch>
        </p:blipFill>
        <p:spPr>
          <a:xfrm>
            <a:off x="8776714" y="4928812"/>
            <a:ext cx="144004" cy="132927"/>
          </a:xfrm>
          <a:prstGeom prst="rect">
            <a:avLst/>
          </a:prstGeom>
        </p:spPr>
      </p:pic>
      <p:pic>
        <p:nvPicPr>
          <p:cNvPr id="53" name="Step 3 Complete">
            <a:extLst>
              <a:ext uri="{FF2B5EF4-FFF2-40B4-BE49-F238E27FC236}">
                <a16:creationId xmlns:a16="http://schemas.microsoft.com/office/drawing/2014/main" id="{938BE7BD-DAC3-0171-413F-4B79785E054C}"/>
              </a:ext>
            </a:extLst>
          </p:cNvPr>
          <p:cNvPicPr>
            <a:picLocks noChangeAspect="1"/>
          </p:cNvPicPr>
          <p:nvPr/>
        </p:nvPicPr>
        <p:blipFill>
          <a:blip r:embed="rId14"/>
          <a:stretch>
            <a:fillRect/>
          </a:stretch>
        </p:blipFill>
        <p:spPr>
          <a:xfrm>
            <a:off x="8760600" y="1621727"/>
            <a:ext cx="2363471" cy="4016674"/>
          </a:xfrm>
          <a:prstGeom prst="rect">
            <a:avLst/>
          </a:prstGeom>
        </p:spPr>
      </p:pic>
      <p:pic>
        <p:nvPicPr>
          <p:cNvPr id="54" name="Step 3 Hand">
            <a:extLst>
              <a:ext uri="{FF2B5EF4-FFF2-40B4-BE49-F238E27FC236}">
                <a16:creationId xmlns:a16="http://schemas.microsoft.com/office/drawing/2014/main" id="{48F816AC-0568-D332-BD0A-B98BB0E816F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rot="20935070">
            <a:off x="11545794" y="7533821"/>
            <a:ext cx="1394897" cy="6845068"/>
          </a:xfrm>
          <a:prstGeom prst="rect">
            <a:avLst/>
          </a:prstGeom>
        </p:spPr>
      </p:pic>
      <p:pic>
        <p:nvPicPr>
          <p:cNvPr id="55" name="Step 3 Hand 2">
            <a:extLst>
              <a:ext uri="{FF2B5EF4-FFF2-40B4-BE49-F238E27FC236}">
                <a16:creationId xmlns:a16="http://schemas.microsoft.com/office/drawing/2014/main" id="{EF19D625-B08B-501E-2980-E71CBE779B9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rot="20935070">
            <a:off x="10640216" y="7479836"/>
            <a:ext cx="1394897" cy="6845068"/>
          </a:xfrm>
          <a:prstGeom prst="rect">
            <a:avLst/>
          </a:prstGeom>
        </p:spPr>
      </p:pic>
      <p:pic>
        <p:nvPicPr>
          <p:cNvPr id="56" name="Step 4 Watch App">
            <a:extLst>
              <a:ext uri="{FF2B5EF4-FFF2-40B4-BE49-F238E27FC236}">
                <a16:creationId xmlns:a16="http://schemas.microsoft.com/office/drawing/2014/main" id="{FF4C0EC7-BE17-4F47-5BB0-CD7A625FC6F9}"/>
              </a:ext>
            </a:extLst>
          </p:cNvPr>
          <p:cNvPicPr>
            <a:picLocks noChangeAspect="1"/>
          </p:cNvPicPr>
          <p:nvPr/>
        </p:nvPicPr>
        <p:blipFill>
          <a:blip r:embed="rId15"/>
          <a:stretch>
            <a:fillRect/>
          </a:stretch>
        </p:blipFill>
        <p:spPr>
          <a:xfrm>
            <a:off x="8760601" y="1171306"/>
            <a:ext cx="2372782" cy="4651748"/>
          </a:xfrm>
          <a:prstGeom prst="rect">
            <a:avLst/>
          </a:prstGeom>
        </p:spPr>
      </p:pic>
      <p:pic>
        <p:nvPicPr>
          <p:cNvPr id="57" name="Watch">
            <a:extLst>
              <a:ext uri="{FF2B5EF4-FFF2-40B4-BE49-F238E27FC236}">
                <a16:creationId xmlns:a16="http://schemas.microsoft.com/office/drawing/2014/main" id="{529D283A-B7A2-DA47-83E3-B0EB2EB748BC}"/>
              </a:ext>
            </a:extLst>
          </p:cNvPr>
          <p:cNvPicPr/>
          <p:nvPr/>
        </p:nvPicPr>
        <p:blipFill>
          <a:blip r:embed="rId16">
            <a:extLst>
              <a:ext uri="{28A0092B-C50C-407E-A947-70E740481C1C}">
                <a14:useLocalDpi xmlns:a14="http://schemas.microsoft.com/office/drawing/2010/main" val="0"/>
              </a:ext>
            </a:extLst>
          </a:blip>
          <a:srcRect/>
          <a:stretch/>
        </p:blipFill>
        <p:spPr>
          <a:xfrm>
            <a:off x="5849540" y="3437288"/>
            <a:ext cx="2939886" cy="2939886"/>
          </a:xfrm>
          <a:prstGeom prst="rect">
            <a:avLst/>
          </a:prstGeom>
        </p:spPr>
      </p:pic>
      <p:pic>
        <p:nvPicPr>
          <p:cNvPr id="58" name="Notch" descr="A picture containing text, electronics&#10;&#10;Description automatically generated">
            <a:extLst>
              <a:ext uri="{FF2B5EF4-FFF2-40B4-BE49-F238E27FC236}">
                <a16:creationId xmlns:a16="http://schemas.microsoft.com/office/drawing/2014/main" id="{860EC062-0DCC-3952-4FE4-D79772EE9023}"/>
              </a:ext>
            </a:extLst>
          </p:cNvPr>
          <p:cNvPicPr/>
          <p:nvPr/>
        </p:nvPicPr>
        <p:blipFill rotWithShape="1">
          <a:blip r:embed="rId4">
            <a:extLst>
              <a:ext uri="{28A0092B-C50C-407E-A947-70E740481C1C}">
                <a14:useLocalDpi xmlns:a14="http://schemas.microsoft.com/office/drawing/2010/main" val="0"/>
              </a:ext>
            </a:extLst>
          </a:blip>
          <a:srcRect l="61305" t="6304" r="37280" b="91862"/>
          <a:stretch/>
        </p:blipFill>
        <p:spPr>
          <a:xfrm>
            <a:off x="9886875" y="968958"/>
            <a:ext cx="108478" cy="105466"/>
          </a:xfrm>
          <a:prstGeom prst="ellipse">
            <a:avLst/>
          </a:prstGeom>
        </p:spPr>
      </p:pic>
      <p:sp>
        <p:nvSpPr>
          <p:cNvPr id="59" name="Rectangle 58">
            <a:extLst>
              <a:ext uri="{FF2B5EF4-FFF2-40B4-BE49-F238E27FC236}">
                <a16:creationId xmlns:a16="http://schemas.microsoft.com/office/drawing/2014/main" id="{9AC7FC93-AB38-F4A4-479B-A3584C5205AC}"/>
              </a:ext>
            </a:extLst>
          </p:cNvPr>
          <p:cNvSpPr/>
          <p:nvPr/>
        </p:nvSpPr>
        <p:spPr>
          <a:xfrm>
            <a:off x="10735452" y="4908282"/>
            <a:ext cx="96571" cy="119592"/>
          </a:xfrm>
          <a:prstGeom prst="rect">
            <a:avLst/>
          </a:prstGeom>
          <a:solidFill>
            <a:srgbClr val="FE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2">
            <a:extLst>
              <a:ext uri="{FF2B5EF4-FFF2-40B4-BE49-F238E27FC236}">
                <a16:creationId xmlns:a16="http://schemas.microsoft.com/office/drawing/2014/main" id="{46766C7D-2139-D527-CE96-ACED226DC6E2}"/>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5" name="Date Placeholder 2">
            <a:extLst>
              <a:ext uri="{FF2B5EF4-FFF2-40B4-BE49-F238E27FC236}">
                <a16:creationId xmlns:a16="http://schemas.microsoft.com/office/drawing/2014/main" id="{E1C6E6EF-4F11-3C70-EDAA-2764C721D1D8}"/>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7" name="Footer Placeholder 3">
            <a:extLst>
              <a:ext uri="{FF2B5EF4-FFF2-40B4-BE49-F238E27FC236}">
                <a16:creationId xmlns:a16="http://schemas.microsoft.com/office/drawing/2014/main" id="{F3F26D95-47DA-E030-90FA-86950BC30B18}"/>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8" name="Slide Number Placeholder 4">
            <a:extLst>
              <a:ext uri="{FF2B5EF4-FFF2-40B4-BE49-F238E27FC236}">
                <a16:creationId xmlns:a16="http://schemas.microsoft.com/office/drawing/2014/main" id="{E488A13B-B971-DA80-8061-68D13E4899DE}"/>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31</a:t>
            </a:fld>
            <a:endParaRPr lang="en-ZA"/>
          </a:p>
        </p:txBody>
      </p:sp>
    </p:spTree>
    <p:extLst>
      <p:ext uri="{BB962C8B-B14F-4D97-AF65-F5344CB8AC3E}">
        <p14:creationId xmlns:p14="http://schemas.microsoft.com/office/powerpoint/2010/main" val="31744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0"/>
                                        </p:tgtEl>
                                      </p:cBhvr>
                                    </p:animEffect>
                                    <p:set>
                                      <p:cBhvr>
                                        <p:cTn id="11" dur="1" fill="hold">
                                          <p:stCondLst>
                                            <p:cond delay="499"/>
                                          </p:stCondLst>
                                        </p:cTn>
                                        <p:tgtEl>
                                          <p:spTgt spid="4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42" presetClass="path" presetSubtype="0" accel="50000" decel="50000" fill="hold" nodeType="withEffect">
                                  <p:stCondLst>
                                    <p:cond delay="250"/>
                                  </p:stCondLst>
                                  <p:childTnLst>
                                    <p:animMotion origin="layout" path="M 0.01471 -0.0706 L -0.12266 -0.7831 " pathEditMode="relative" rAng="0" ptsTypes="AA">
                                      <p:cBhvr>
                                        <p:cTn id="17" dur="1500" fill="hold"/>
                                        <p:tgtEl>
                                          <p:spTgt spid="49"/>
                                        </p:tgtEl>
                                        <p:attrNameLst>
                                          <p:attrName>ppt_x</p:attrName>
                                          <p:attrName>ppt_y</p:attrName>
                                        </p:attrNameLst>
                                      </p:cBhvr>
                                      <p:rCtr x="-6875" y="-35625"/>
                                    </p:animMotion>
                                  </p:childTnLst>
                                </p:cTn>
                              </p:par>
                            </p:childTnLst>
                          </p:cTn>
                        </p:par>
                        <p:par>
                          <p:cTn id="18" fill="hold">
                            <p:stCondLst>
                              <p:cond delay="1750"/>
                            </p:stCondLst>
                            <p:childTnLst>
                              <p:par>
                                <p:cTn id="19" presetID="42" presetClass="path" presetSubtype="0" accel="50000" decel="50000" fill="hold" nodeType="afterEffect">
                                  <p:stCondLst>
                                    <p:cond delay="250"/>
                                  </p:stCondLst>
                                  <p:childTnLst>
                                    <p:animMotion origin="layout" path="M -0.12266 -0.7831 L -0.11003 0.02292 " pathEditMode="relative" rAng="0" ptsTypes="AA">
                                      <p:cBhvr>
                                        <p:cTn id="20" dur="500" fill="hold"/>
                                        <p:tgtEl>
                                          <p:spTgt spid="49"/>
                                        </p:tgtEl>
                                        <p:attrNameLst>
                                          <p:attrName>ppt_x</p:attrName>
                                          <p:attrName>ppt_y</p:attrName>
                                        </p:attrNameLst>
                                      </p:cBhvr>
                                      <p:rCtr x="625" y="40301"/>
                                    </p:animMotion>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1025" fill="hold"/>
                                        <p:tgtEl>
                                          <p:spTgt spid="45"/>
                                        </p:tgtEl>
                                      </p:cBhvr>
                                    </p:cmd>
                                  </p:childTnLst>
                                </p:cTn>
                              </p:par>
                            </p:childTnLst>
                          </p:cTn>
                        </p:par>
                        <p:par>
                          <p:cTn id="27" fill="hold">
                            <p:stCondLst>
                              <p:cond delay="12775"/>
                            </p:stCondLst>
                            <p:childTnLst>
                              <p:par>
                                <p:cTn id="28" presetID="1"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01471 -0.07061 L -0.03568 -0.33519 " pathEditMode="relative" rAng="0" ptsTypes="AA">
                                      <p:cBhvr>
                                        <p:cTn id="33" dur="1500" fill="hold"/>
                                        <p:tgtEl>
                                          <p:spTgt spid="54"/>
                                        </p:tgtEl>
                                        <p:attrNameLst>
                                          <p:attrName>ppt_x</p:attrName>
                                          <p:attrName>ppt_y</p:attrName>
                                        </p:attrNameLst>
                                      </p:cBhvr>
                                      <p:rCtr x="-2526" y="-13241"/>
                                    </p:animMotion>
                                  </p:childTnLst>
                                </p:cTn>
                              </p:par>
                            </p:childTnLst>
                          </p:cTn>
                        </p:par>
                        <p:par>
                          <p:cTn id="34" fill="hold">
                            <p:stCondLst>
                              <p:cond delay="1500"/>
                            </p:stCondLst>
                            <p:childTnLst>
                              <p:par>
                                <p:cTn id="35" presetID="42" presetClass="path" presetSubtype="0" accel="50000" decel="50000" fill="hold" nodeType="afterEffect">
                                  <p:stCondLst>
                                    <p:cond delay="150"/>
                                  </p:stCondLst>
                                  <p:childTnLst>
                                    <p:animMotion origin="layout" path="M -0.03568 -0.33519 L -0.03568 -0.01852 " pathEditMode="relative" rAng="0" ptsTypes="AA">
                                      <p:cBhvr>
                                        <p:cTn id="36" dur="500" fill="hold"/>
                                        <p:tgtEl>
                                          <p:spTgt spid="54"/>
                                        </p:tgtEl>
                                        <p:attrNameLst>
                                          <p:attrName>ppt_x</p:attrName>
                                          <p:attrName>ppt_y</p:attrName>
                                        </p:attrNameLst>
                                      </p:cBhvr>
                                      <p:rCtr x="0" y="15833"/>
                                    </p:animMotion>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8737 -0.05694 L -0.11498 -0.40486 " pathEditMode="relative" rAng="0" ptsTypes="AA">
                                      <p:cBhvr>
                                        <p:cTn id="44" dur="1250" fill="hold"/>
                                        <p:tgtEl>
                                          <p:spTgt spid="55"/>
                                        </p:tgtEl>
                                        <p:attrNameLst>
                                          <p:attrName>ppt_x</p:attrName>
                                          <p:attrName>ppt_y</p:attrName>
                                        </p:attrNameLst>
                                      </p:cBhvr>
                                      <p:rCtr x="-1380" y="-17407"/>
                                    </p:animMotion>
                                  </p:childTnLst>
                                </p:cTn>
                              </p:par>
                            </p:childTnLst>
                          </p:cTn>
                        </p:par>
                        <p:par>
                          <p:cTn id="45" fill="hold">
                            <p:stCondLst>
                              <p:cond delay="1250"/>
                            </p:stCondLst>
                            <p:childTnLst>
                              <p:par>
                                <p:cTn id="46" presetID="42" presetClass="path" presetSubtype="0" accel="50000" decel="50000" fill="hold" nodeType="afterEffect">
                                  <p:stCondLst>
                                    <p:cond delay="250"/>
                                  </p:stCondLst>
                                  <p:childTnLst>
                                    <p:animMotion origin="layout" path="M -0.11498 -0.40486 L -0.03581 -0.33379 " pathEditMode="relative" rAng="0" ptsTypes="AA">
                                      <p:cBhvr>
                                        <p:cTn id="47" dur="750" fill="hold"/>
                                        <p:tgtEl>
                                          <p:spTgt spid="55"/>
                                        </p:tgtEl>
                                        <p:attrNameLst>
                                          <p:attrName>ppt_x</p:attrName>
                                          <p:attrName>ppt_y</p:attrName>
                                        </p:attrNameLst>
                                      </p:cBhvr>
                                      <p:rCtr x="3958" y="3542"/>
                                    </p:animMotion>
                                  </p:childTnLst>
                                </p:cTn>
                              </p:par>
                              <p:par>
                                <p:cTn id="48" presetID="1"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par>
                          <p:cTn id="50" fill="hold">
                            <p:stCondLst>
                              <p:cond delay="2250"/>
                            </p:stCondLst>
                            <p:childTnLst>
                              <p:par>
                                <p:cTn id="51" presetID="42" presetClass="path" presetSubtype="0" accel="50000" decel="50000" fill="hold" nodeType="afterEffect">
                                  <p:stCondLst>
                                    <p:cond delay="250"/>
                                  </p:stCondLst>
                                  <p:childTnLst>
                                    <p:animMotion origin="layout" path="M -0.03581 -0.33379 L 0.02513 -0.08657 " pathEditMode="relative" rAng="0" ptsTypes="AA">
                                      <p:cBhvr>
                                        <p:cTn id="52" dur="500" fill="hold"/>
                                        <p:tgtEl>
                                          <p:spTgt spid="55"/>
                                        </p:tgtEl>
                                        <p:attrNameLst>
                                          <p:attrName>ppt_x</p:attrName>
                                          <p:attrName>ppt_y</p:attrName>
                                        </p:attrNameLst>
                                      </p:cBhvr>
                                      <p:rCtr x="3047" y="12361"/>
                                    </p:animMotion>
                                  </p:childTnLst>
                                </p:cTn>
                              </p:par>
                              <p:par>
                                <p:cTn id="53" presetID="1" presetClass="entr" presetSubtype="0" fill="hold" nodeType="withEffect">
                                  <p:stCondLst>
                                    <p:cond delay="25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2" presetClass="entr" presetSubtype="4" decel="56000" fill="hold" nodeType="withEffect">
                                  <p:stCondLst>
                                    <p:cond delay="15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350" fill="hold"/>
                                        <p:tgtEl>
                                          <p:spTgt spid="57"/>
                                        </p:tgtEl>
                                        <p:attrNameLst>
                                          <p:attrName>ppt_x</p:attrName>
                                        </p:attrNameLst>
                                      </p:cBhvr>
                                      <p:tavLst>
                                        <p:tav tm="0">
                                          <p:val>
                                            <p:strVal val="#ppt_x"/>
                                          </p:val>
                                        </p:tav>
                                        <p:tav tm="100000">
                                          <p:val>
                                            <p:strVal val="#ppt_x"/>
                                          </p:val>
                                        </p:tav>
                                      </p:tavLst>
                                    </p:anim>
                                    <p:anim calcmode="lin" valueType="num">
                                      <p:cBhvr additive="base">
                                        <p:cTn id="64" dur="3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9"/>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39"/>
                                        </p:tgtEl>
                                      </p:cBhvr>
                                    </p:cmd>
                                  </p:childTnLst>
                                </p:cTn>
                              </p:par>
                            </p:childTnLst>
                          </p:cTn>
                        </p:par>
                      </p:childTnLst>
                    </p:cTn>
                  </p:par>
                </p:childTnLst>
              </p:cTn>
              <p:nextCondLst>
                <p:cond evt="onClick" delay="0">
                  <p:tgtEl>
                    <p:spTgt spid="39"/>
                  </p:tgtEl>
                </p:cond>
              </p:nextCondLst>
            </p:seq>
            <p:seq concurrent="1" nextAc="seek">
              <p:cTn id="70" restart="whenNotActive" fill="hold" evtFilter="cancelBubble" nodeType="interactiveSeq">
                <p:stCondLst>
                  <p:cond evt="onClick" delay="0">
                    <p:tgtEl>
                      <p:spTgt spid="45"/>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45"/>
                                        </p:tgtEl>
                                      </p:cBhvr>
                                    </p:cmd>
                                  </p:childTnLst>
                                </p:cTn>
                              </p:par>
                            </p:childTnLst>
                          </p:cTn>
                        </p:par>
                      </p:childTnLst>
                    </p:cTn>
                  </p:par>
                </p:childTnLst>
              </p:cTn>
              <p:nextCondLst>
                <p:cond evt="onClick" delay="0">
                  <p:tgtEl>
                    <p:spTgt spid="45"/>
                  </p:tgtEl>
                </p:cond>
              </p:nextCondLst>
            </p:seq>
            <p:video>
              <p:cMediaNode vol="80000">
                <p:cTn id="75" repeatCount="indefinite" fill="hold" display="0">
                  <p:stCondLst>
                    <p:cond delay="indefinite"/>
                  </p:stCondLst>
                </p:cTn>
                <p:tgtEl>
                  <p:spTgt spid="39"/>
                </p:tgtEl>
              </p:cMediaNode>
            </p:video>
            <p:video>
              <p:cMediaNode vol="80000">
                <p:cTn id="76" fill="hold" display="0">
                  <p:stCondLst>
                    <p:cond delay="indefinite"/>
                  </p:stCondLst>
                </p:cTn>
                <p:tgtEl>
                  <p:spTgt spid="45"/>
                </p:tgtEl>
              </p:cMediaNode>
            </p:video>
          </p:childTnLst>
        </p:cTn>
      </p:par>
    </p:tnLst>
    <p:bldLst>
      <p:bldP spid="40" grpId="0" animBg="1"/>
      <p:bldP spid="51" grpId="0" animBg="1"/>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5" y="1517959"/>
            <a:ext cx="12329273" cy="4762191"/>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US" sz="2800"/>
              <a:t>TS.43 VoWiFi USE CASE: Network integration</a:t>
            </a:r>
          </a:p>
        </p:txBody>
      </p:sp>
      <p:sp>
        <p:nvSpPr>
          <p:cNvPr id="3" name="Rectangle 2">
            <a:extLst>
              <a:ext uri="{FF2B5EF4-FFF2-40B4-BE49-F238E27FC236}">
                <a16:creationId xmlns:a16="http://schemas.microsoft.com/office/drawing/2014/main" id="{BA39D566-6B86-B088-0D33-EE8BC09D0D9C}"/>
              </a:ext>
            </a:extLst>
          </p:cNvPr>
          <p:cNvSpPr/>
          <p:nvPr/>
        </p:nvSpPr>
        <p:spPr>
          <a:xfrm>
            <a:off x="526474" y="1072146"/>
            <a:ext cx="5645725"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IMS services entitlement with GSMA TS.43 specifications</a:t>
            </a:r>
          </a:p>
        </p:txBody>
      </p:sp>
      <p:sp>
        <p:nvSpPr>
          <p:cNvPr id="5" name="Right Arrow 4">
            <a:extLst>
              <a:ext uri="{FF2B5EF4-FFF2-40B4-BE49-F238E27FC236}">
                <a16:creationId xmlns:a16="http://schemas.microsoft.com/office/drawing/2014/main" id="{8D76E6EB-CAC5-A549-27E9-5C11AEF4D361}"/>
              </a:ext>
            </a:extLst>
          </p:cNvPr>
          <p:cNvSpPr/>
          <p:nvPr/>
        </p:nvSpPr>
        <p:spPr>
          <a:xfrm>
            <a:off x="2859633" y="4453863"/>
            <a:ext cx="1816537" cy="616446"/>
          </a:xfrm>
          <a:prstGeom prst="rightArrow">
            <a:avLst>
              <a:gd name="adj1" fmla="val 4323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bg1"/>
              </a:solidFill>
              <a:latin typeface="Montserrat" panose="00000500000000000000" pitchFamily="2" charset="0"/>
            </a:endParaRPr>
          </a:p>
        </p:txBody>
      </p:sp>
      <p:pic>
        <p:nvPicPr>
          <p:cNvPr id="6" name="Graphic 5" descr="Server outline">
            <a:extLst>
              <a:ext uri="{FF2B5EF4-FFF2-40B4-BE49-F238E27FC236}">
                <a16:creationId xmlns:a16="http://schemas.microsoft.com/office/drawing/2014/main" id="{73DC1CF6-23B9-53D2-92A5-AB0672F9FF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80834" y="4970720"/>
            <a:ext cx="696029" cy="698690"/>
          </a:xfrm>
          <a:prstGeom prst="rect">
            <a:avLst/>
          </a:prstGeom>
        </p:spPr>
      </p:pic>
      <p:pic>
        <p:nvPicPr>
          <p:cNvPr id="7" name="Graphic 6" descr="Cloud outline">
            <a:extLst>
              <a:ext uri="{FF2B5EF4-FFF2-40B4-BE49-F238E27FC236}">
                <a16:creationId xmlns:a16="http://schemas.microsoft.com/office/drawing/2014/main" id="{E9B1475D-B581-7CD7-1B39-3C7C6B7E73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6342" y="4300620"/>
            <a:ext cx="1793676" cy="1800535"/>
          </a:xfrm>
          <a:prstGeom prst="rect">
            <a:avLst/>
          </a:prstGeom>
        </p:spPr>
      </p:pic>
      <p:cxnSp>
        <p:nvCxnSpPr>
          <p:cNvPr id="8" name="Elbow Connector 3">
            <a:extLst>
              <a:ext uri="{FF2B5EF4-FFF2-40B4-BE49-F238E27FC236}">
                <a16:creationId xmlns:a16="http://schemas.microsoft.com/office/drawing/2014/main" id="{DF00C619-92A6-660E-B963-A0F9D7FFABA5}"/>
              </a:ext>
            </a:extLst>
          </p:cNvPr>
          <p:cNvCxnSpPr>
            <a:cxnSpLocks/>
          </p:cNvCxnSpPr>
          <p:nvPr/>
        </p:nvCxnSpPr>
        <p:spPr>
          <a:xfrm rot="5400000" flipH="1" flipV="1">
            <a:off x="2055542" y="3234547"/>
            <a:ext cx="1020854" cy="1487472"/>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B3AB954-FD2D-647E-6A5C-42FF0EFF2E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8134" y="4559830"/>
            <a:ext cx="965637" cy="965637"/>
          </a:xfrm>
          <a:prstGeom prst="rect">
            <a:avLst/>
          </a:prstGeom>
        </p:spPr>
      </p:pic>
      <p:sp>
        <p:nvSpPr>
          <p:cNvPr id="10" name="TextBox 9">
            <a:extLst>
              <a:ext uri="{FF2B5EF4-FFF2-40B4-BE49-F238E27FC236}">
                <a16:creationId xmlns:a16="http://schemas.microsoft.com/office/drawing/2014/main" id="{28A6FBDE-CF5D-7CFE-D7DF-EF3B583DC6BF}"/>
              </a:ext>
            </a:extLst>
          </p:cNvPr>
          <p:cNvSpPr txBox="1"/>
          <p:nvPr/>
        </p:nvSpPr>
        <p:spPr>
          <a:xfrm>
            <a:off x="5462461" y="5260046"/>
            <a:ext cx="638131" cy="307777"/>
          </a:xfrm>
          <a:prstGeom prst="rect">
            <a:avLst/>
          </a:prstGeom>
          <a:noFill/>
        </p:spPr>
        <p:txBody>
          <a:bodyPr wrap="square" rtlCol="0">
            <a:spAutoFit/>
          </a:bodyPr>
          <a:lstStyle/>
          <a:p>
            <a:pPr algn="ctr"/>
            <a:r>
              <a:rPr lang="en-US" sz="1400" b="1">
                <a:solidFill>
                  <a:schemeClr val="bg1"/>
                </a:solidFill>
                <a:latin typeface="Montserrat" panose="00000500000000000000" pitchFamily="2" charset="0"/>
              </a:rPr>
              <a:t>DES</a:t>
            </a:r>
          </a:p>
        </p:txBody>
      </p:sp>
      <p:sp>
        <p:nvSpPr>
          <p:cNvPr id="11" name="Rectangle 10">
            <a:extLst>
              <a:ext uri="{FF2B5EF4-FFF2-40B4-BE49-F238E27FC236}">
                <a16:creationId xmlns:a16="http://schemas.microsoft.com/office/drawing/2014/main" id="{6DA42413-4B82-41B3-B19F-4CB7770B1DB3}"/>
              </a:ext>
            </a:extLst>
          </p:cNvPr>
          <p:cNvSpPr/>
          <p:nvPr/>
        </p:nvSpPr>
        <p:spPr>
          <a:xfrm>
            <a:off x="9139989" y="3919942"/>
            <a:ext cx="1478420" cy="567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ontserrat" panose="00000500000000000000" pitchFamily="2" charset="0"/>
              </a:rPr>
              <a:t>AAA</a:t>
            </a:r>
          </a:p>
          <a:p>
            <a:pPr algn="ctr"/>
            <a:r>
              <a:rPr lang="en-US" sz="1000">
                <a:solidFill>
                  <a:schemeClr val="bg1"/>
                </a:solidFill>
                <a:latin typeface="Montserrat" panose="00000500000000000000" pitchFamily="2" charset="0"/>
              </a:rPr>
              <a:t>Subscriber authentication</a:t>
            </a:r>
          </a:p>
        </p:txBody>
      </p:sp>
      <p:grpSp>
        <p:nvGrpSpPr>
          <p:cNvPr id="14" name="Group 13">
            <a:extLst>
              <a:ext uri="{FF2B5EF4-FFF2-40B4-BE49-F238E27FC236}">
                <a16:creationId xmlns:a16="http://schemas.microsoft.com/office/drawing/2014/main" id="{111DCB93-BD7B-C15D-EC61-2531EA96E90E}"/>
              </a:ext>
            </a:extLst>
          </p:cNvPr>
          <p:cNvGrpSpPr/>
          <p:nvPr/>
        </p:nvGrpSpPr>
        <p:grpSpPr>
          <a:xfrm>
            <a:off x="8728244" y="2048459"/>
            <a:ext cx="1896949" cy="523220"/>
            <a:chOff x="8920121" y="3027976"/>
            <a:chExt cx="1896949" cy="523220"/>
          </a:xfrm>
          <a:solidFill>
            <a:schemeClr val="tx2"/>
          </a:solidFill>
        </p:grpSpPr>
        <p:sp>
          <p:nvSpPr>
            <p:cNvPr id="16" name="TextBox 15">
              <a:extLst>
                <a:ext uri="{FF2B5EF4-FFF2-40B4-BE49-F238E27FC236}">
                  <a16:creationId xmlns:a16="http://schemas.microsoft.com/office/drawing/2014/main" id="{B743EDAC-EF28-42DF-BE47-B458B2F45B0D}"/>
                </a:ext>
              </a:extLst>
            </p:cNvPr>
            <p:cNvSpPr txBox="1"/>
            <p:nvPr/>
          </p:nvSpPr>
          <p:spPr>
            <a:xfrm>
              <a:off x="9331866" y="3027976"/>
              <a:ext cx="1485204" cy="523220"/>
            </a:xfrm>
            <a:prstGeom prst="rect">
              <a:avLst/>
            </a:prstGeom>
            <a:grpFill/>
          </p:spPr>
          <p:txBody>
            <a:bodyPr wrap="square" rtlCol="0">
              <a:spAutoFit/>
            </a:bodyPr>
            <a:lstStyle/>
            <a:p>
              <a:pPr algn="ctr"/>
              <a:r>
                <a:rPr lang="en-US" sz="1400" b="1">
                  <a:solidFill>
                    <a:schemeClr val="bg1"/>
                  </a:solidFill>
                  <a:latin typeface="Montserrat" panose="00000500000000000000" pitchFamily="2" charset="0"/>
                </a:rPr>
                <a:t>Operator systems</a:t>
              </a:r>
            </a:p>
          </p:txBody>
        </p:sp>
        <p:sp>
          <p:nvSpPr>
            <p:cNvPr id="17" name="Google Shape;620;p68">
              <a:extLst>
                <a:ext uri="{FF2B5EF4-FFF2-40B4-BE49-F238E27FC236}">
                  <a16:creationId xmlns:a16="http://schemas.microsoft.com/office/drawing/2014/main" id="{C9C15A21-1713-6FF2-036F-1FED82468D50}"/>
                </a:ext>
              </a:extLst>
            </p:cNvPr>
            <p:cNvSpPr/>
            <p:nvPr/>
          </p:nvSpPr>
          <p:spPr>
            <a:xfrm>
              <a:off x="8920121" y="3148861"/>
              <a:ext cx="324183" cy="319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00">
                <a:solidFill>
                  <a:schemeClr val="bg1"/>
                </a:solidFill>
                <a:latin typeface="Montserrat" panose="00000500000000000000" pitchFamily="2" charset="0"/>
                <a:sym typeface="Helvetica Neue"/>
              </a:endParaRPr>
            </a:p>
          </p:txBody>
        </p:sp>
      </p:grpSp>
      <p:sp>
        <p:nvSpPr>
          <p:cNvPr id="21" name="TextBox 20">
            <a:extLst>
              <a:ext uri="{FF2B5EF4-FFF2-40B4-BE49-F238E27FC236}">
                <a16:creationId xmlns:a16="http://schemas.microsoft.com/office/drawing/2014/main" id="{2F633E8A-DEB1-2186-9B5C-6BC38FF5FBD2}"/>
              </a:ext>
            </a:extLst>
          </p:cNvPr>
          <p:cNvSpPr txBox="1"/>
          <p:nvPr/>
        </p:nvSpPr>
        <p:spPr>
          <a:xfrm>
            <a:off x="6837862" y="4459827"/>
            <a:ext cx="1793676" cy="615553"/>
          </a:xfrm>
          <a:prstGeom prst="rect">
            <a:avLst/>
          </a:prstGeom>
          <a:noFill/>
          <a:ln>
            <a:noFill/>
          </a:ln>
        </p:spPr>
        <p:txBody>
          <a:bodyPr wrap="square" rtlCol="0">
            <a:spAutoFit/>
          </a:bodyPr>
          <a:lstStyle/>
          <a:p>
            <a:pPr algn="ctr"/>
            <a:r>
              <a:rPr lang="en-US" sz="1200" b="1">
                <a:solidFill>
                  <a:schemeClr val="bg1"/>
                </a:solidFill>
                <a:latin typeface="Montserrat" panose="00000500000000000000" pitchFamily="2" charset="0"/>
              </a:rPr>
              <a:t>Authentication</a:t>
            </a:r>
          </a:p>
          <a:p>
            <a:pPr algn="ctr"/>
            <a:r>
              <a:rPr lang="en-US" sz="1200" b="1">
                <a:solidFill>
                  <a:schemeClr val="bg1"/>
                </a:solidFill>
                <a:latin typeface="Montserrat" panose="00000500000000000000" pitchFamily="2" charset="0"/>
              </a:rPr>
              <a:t>EAP-AKA</a:t>
            </a:r>
          </a:p>
          <a:p>
            <a:pPr algn="ctr"/>
            <a:r>
              <a:rPr lang="en-US" sz="1000" b="1">
                <a:solidFill>
                  <a:schemeClr val="bg1"/>
                </a:solidFill>
                <a:latin typeface="Montserrat" panose="00000500000000000000" pitchFamily="2" charset="0"/>
              </a:rPr>
              <a:t>DIAMETER</a:t>
            </a:r>
          </a:p>
        </p:txBody>
      </p:sp>
      <p:sp>
        <p:nvSpPr>
          <p:cNvPr id="23" name="Right Arrow 4">
            <a:extLst>
              <a:ext uri="{FF2B5EF4-FFF2-40B4-BE49-F238E27FC236}">
                <a16:creationId xmlns:a16="http://schemas.microsoft.com/office/drawing/2014/main" id="{214502F6-88F0-60CB-9E3E-7807F3F58467}"/>
              </a:ext>
            </a:extLst>
          </p:cNvPr>
          <p:cNvSpPr/>
          <p:nvPr/>
        </p:nvSpPr>
        <p:spPr>
          <a:xfrm rot="10800000">
            <a:off x="2197479" y="4947791"/>
            <a:ext cx="2084169" cy="625571"/>
          </a:xfrm>
          <a:prstGeom prst="rightArrow">
            <a:avLst>
              <a:gd name="adj1" fmla="val 4323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latin typeface="Montserrat" panose="00000500000000000000" pitchFamily="2" charset="0"/>
            </a:endParaRPr>
          </a:p>
        </p:txBody>
      </p:sp>
      <p:sp>
        <p:nvSpPr>
          <p:cNvPr id="25" name="Google Shape;638;p68">
            <a:extLst>
              <a:ext uri="{FF2B5EF4-FFF2-40B4-BE49-F238E27FC236}">
                <a16:creationId xmlns:a16="http://schemas.microsoft.com/office/drawing/2014/main" id="{919D140A-C9CD-6B59-243E-4D153F365CC4}"/>
              </a:ext>
            </a:extLst>
          </p:cNvPr>
          <p:cNvSpPr txBox="1"/>
          <p:nvPr/>
        </p:nvSpPr>
        <p:spPr>
          <a:xfrm>
            <a:off x="2741987" y="4638911"/>
            <a:ext cx="2013638" cy="226163"/>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Get VoWiFi Entitlements</a:t>
            </a:r>
          </a:p>
        </p:txBody>
      </p:sp>
      <p:sp>
        <p:nvSpPr>
          <p:cNvPr id="26" name="Google Shape;638;p68">
            <a:extLst>
              <a:ext uri="{FF2B5EF4-FFF2-40B4-BE49-F238E27FC236}">
                <a16:creationId xmlns:a16="http://schemas.microsoft.com/office/drawing/2014/main" id="{B73E4633-B256-C607-536A-06815CE13B35}"/>
              </a:ext>
            </a:extLst>
          </p:cNvPr>
          <p:cNvSpPr txBox="1"/>
          <p:nvPr/>
        </p:nvSpPr>
        <p:spPr>
          <a:xfrm>
            <a:off x="2418465" y="5121496"/>
            <a:ext cx="1977297" cy="292613"/>
          </a:xfrm>
          <a:prstGeom prst="rect">
            <a:avLst/>
          </a:prstGeom>
          <a:solidFill>
            <a:schemeClr val="accent1"/>
          </a:solid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VoWiFi entitlement response</a:t>
            </a:r>
          </a:p>
        </p:txBody>
      </p:sp>
      <p:sp>
        <p:nvSpPr>
          <p:cNvPr id="27" name="Google Shape;638;p68">
            <a:extLst>
              <a:ext uri="{FF2B5EF4-FFF2-40B4-BE49-F238E27FC236}">
                <a16:creationId xmlns:a16="http://schemas.microsoft.com/office/drawing/2014/main" id="{46395996-FADF-43E1-B8D2-CAFA9BCECA3E}"/>
              </a:ext>
            </a:extLst>
          </p:cNvPr>
          <p:cNvSpPr txBox="1"/>
          <p:nvPr/>
        </p:nvSpPr>
        <p:spPr>
          <a:xfrm>
            <a:off x="3150458" y="4816921"/>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HTTPS</a:t>
            </a:r>
          </a:p>
        </p:txBody>
      </p:sp>
      <p:sp>
        <p:nvSpPr>
          <p:cNvPr id="28" name="TextBox 27">
            <a:extLst>
              <a:ext uri="{FF2B5EF4-FFF2-40B4-BE49-F238E27FC236}">
                <a16:creationId xmlns:a16="http://schemas.microsoft.com/office/drawing/2014/main" id="{8E2E3831-6DBE-2205-34FD-21D0B51B102C}"/>
              </a:ext>
            </a:extLst>
          </p:cNvPr>
          <p:cNvSpPr txBox="1"/>
          <p:nvPr/>
        </p:nvSpPr>
        <p:spPr>
          <a:xfrm>
            <a:off x="6714381" y="5236785"/>
            <a:ext cx="2175955" cy="923330"/>
          </a:xfrm>
          <a:prstGeom prst="rect">
            <a:avLst/>
          </a:prstGeom>
          <a:noFill/>
          <a:ln>
            <a:noFill/>
          </a:ln>
        </p:spPr>
        <p:txBody>
          <a:bodyPr wrap="square" rtlCol="0">
            <a:spAutoFit/>
          </a:bodyPr>
          <a:lstStyle/>
          <a:p>
            <a:pPr algn="ctr"/>
            <a:r>
              <a:rPr lang="en-US" sz="1200" b="1">
                <a:solidFill>
                  <a:schemeClr val="bg1"/>
                </a:solidFill>
                <a:latin typeface="Montserrat" panose="00000500000000000000" pitchFamily="2" charset="0"/>
              </a:rPr>
              <a:t>BSS subscriber information</a:t>
            </a:r>
          </a:p>
          <a:p>
            <a:pPr algn="ctr"/>
            <a:r>
              <a:rPr lang="en-US" sz="1000" b="1">
                <a:solidFill>
                  <a:schemeClr val="bg1"/>
                </a:solidFill>
                <a:latin typeface="Montserrat" panose="00000500000000000000" pitchFamily="2" charset="0"/>
              </a:rPr>
              <a:t>REST API</a:t>
            </a:r>
          </a:p>
          <a:p>
            <a:pPr algn="ctr"/>
            <a:r>
              <a:rPr lang="en-US" sz="1000" b="1">
                <a:solidFill>
                  <a:schemeClr val="bg1"/>
                </a:solidFill>
                <a:latin typeface="Montserrat" panose="00000500000000000000" pitchFamily="2" charset="0"/>
              </a:rPr>
              <a:t>or</a:t>
            </a:r>
          </a:p>
          <a:p>
            <a:pPr algn="ctr"/>
            <a:r>
              <a:rPr lang="en-US" sz="1000" b="1">
                <a:solidFill>
                  <a:schemeClr val="bg1"/>
                </a:solidFill>
                <a:latin typeface="Montserrat" panose="00000500000000000000" pitchFamily="2" charset="0"/>
              </a:rPr>
              <a:t>CSV upload from DES UI</a:t>
            </a:r>
          </a:p>
        </p:txBody>
      </p:sp>
      <p:sp>
        <p:nvSpPr>
          <p:cNvPr id="29" name="Google Shape;638;p68">
            <a:extLst>
              <a:ext uri="{FF2B5EF4-FFF2-40B4-BE49-F238E27FC236}">
                <a16:creationId xmlns:a16="http://schemas.microsoft.com/office/drawing/2014/main" id="{91337D03-DFD7-BA2C-FDD9-74B972E0AC26}"/>
              </a:ext>
            </a:extLst>
          </p:cNvPr>
          <p:cNvSpPr txBox="1"/>
          <p:nvPr/>
        </p:nvSpPr>
        <p:spPr>
          <a:xfrm>
            <a:off x="1821466" y="3115474"/>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HTTPS</a:t>
            </a:r>
          </a:p>
        </p:txBody>
      </p:sp>
      <p:sp>
        <p:nvSpPr>
          <p:cNvPr id="30" name="Rectangle 29">
            <a:extLst>
              <a:ext uri="{FF2B5EF4-FFF2-40B4-BE49-F238E27FC236}">
                <a16:creationId xmlns:a16="http://schemas.microsoft.com/office/drawing/2014/main" id="{E9AA9121-6058-3452-BF63-9141370E1EF1}"/>
              </a:ext>
            </a:extLst>
          </p:cNvPr>
          <p:cNvSpPr/>
          <p:nvPr/>
        </p:nvSpPr>
        <p:spPr>
          <a:xfrm>
            <a:off x="9146773" y="2991218"/>
            <a:ext cx="1478420" cy="567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ontserrat" panose="00000500000000000000" pitchFamily="2" charset="0"/>
              </a:rPr>
              <a:t>LRF</a:t>
            </a:r>
          </a:p>
          <a:p>
            <a:pPr algn="ctr"/>
            <a:r>
              <a:rPr lang="en-US" sz="1000">
                <a:solidFill>
                  <a:schemeClr val="bg1"/>
                </a:solidFill>
                <a:latin typeface="Montserrat" panose="00000500000000000000" pitchFamily="2" charset="0"/>
              </a:rPr>
              <a:t>Location resource function</a:t>
            </a:r>
          </a:p>
        </p:txBody>
      </p:sp>
      <p:cxnSp>
        <p:nvCxnSpPr>
          <p:cNvPr id="31" name="Elbow Connector 3">
            <a:extLst>
              <a:ext uri="{FF2B5EF4-FFF2-40B4-BE49-F238E27FC236}">
                <a16:creationId xmlns:a16="http://schemas.microsoft.com/office/drawing/2014/main" id="{D40A4FC5-2DB4-8896-50FF-A24049A8D092}"/>
              </a:ext>
            </a:extLst>
          </p:cNvPr>
          <p:cNvCxnSpPr>
            <a:cxnSpLocks/>
          </p:cNvCxnSpPr>
          <p:nvPr/>
        </p:nvCxnSpPr>
        <p:spPr>
          <a:xfrm flipV="1">
            <a:off x="5824407" y="3216125"/>
            <a:ext cx="3322366" cy="1600734"/>
          </a:xfrm>
          <a:prstGeom prst="bentConnector3">
            <a:avLst>
              <a:gd name="adj1" fmla="val 2057"/>
            </a:avLst>
          </a:prstGeom>
          <a:ln w="28575">
            <a:solidFill>
              <a:schemeClr val="accent1">
                <a:alpha val="53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Graphic 31" descr="Web design outline">
            <a:extLst>
              <a:ext uri="{FF2B5EF4-FFF2-40B4-BE49-F238E27FC236}">
                <a16:creationId xmlns:a16="http://schemas.microsoft.com/office/drawing/2014/main" id="{5A27A0E2-59D4-F428-51CD-76C85F79EEE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5815" r="8178"/>
          <a:stretch/>
        </p:blipFill>
        <p:spPr>
          <a:xfrm>
            <a:off x="3279053" y="2952970"/>
            <a:ext cx="898071" cy="1044184"/>
          </a:xfrm>
          <a:prstGeom prst="rect">
            <a:avLst/>
          </a:prstGeom>
        </p:spPr>
      </p:pic>
      <p:sp>
        <p:nvSpPr>
          <p:cNvPr id="33" name="Google Shape;638;p68">
            <a:extLst>
              <a:ext uri="{FF2B5EF4-FFF2-40B4-BE49-F238E27FC236}">
                <a16:creationId xmlns:a16="http://schemas.microsoft.com/office/drawing/2014/main" id="{F8BA8FE9-7CDA-6F88-E933-CEA912CFB1B8}"/>
              </a:ext>
            </a:extLst>
          </p:cNvPr>
          <p:cNvSpPr txBox="1"/>
          <p:nvPr/>
        </p:nvSpPr>
        <p:spPr>
          <a:xfrm>
            <a:off x="3220844" y="3811099"/>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DES Websheet</a:t>
            </a:r>
          </a:p>
        </p:txBody>
      </p:sp>
      <p:cxnSp>
        <p:nvCxnSpPr>
          <p:cNvPr id="34" name="Elbow Connector 3">
            <a:extLst>
              <a:ext uri="{FF2B5EF4-FFF2-40B4-BE49-F238E27FC236}">
                <a16:creationId xmlns:a16="http://schemas.microsoft.com/office/drawing/2014/main" id="{1D92FD71-1A9C-AFFA-D863-EE78F540053A}"/>
              </a:ext>
            </a:extLst>
          </p:cNvPr>
          <p:cNvCxnSpPr>
            <a:cxnSpLocks/>
            <a:endCxn id="32" idx="3"/>
          </p:cNvCxnSpPr>
          <p:nvPr/>
        </p:nvCxnSpPr>
        <p:spPr>
          <a:xfrm rot="16200000" flipV="1">
            <a:off x="3884443" y="3767744"/>
            <a:ext cx="1385289" cy="799925"/>
          </a:xfrm>
          <a:prstGeom prst="bentConnector2">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Google Shape;638;p68">
            <a:extLst>
              <a:ext uri="{FF2B5EF4-FFF2-40B4-BE49-F238E27FC236}">
                <a16:creationId xmlns:a16="http://schemas.microsoft.com/office/drawing/2014/main" id="{C0A27E1A-D5FE-280C-1725-DBC2FAE15EC7}"/>
              </a:ext>
            </a:extLst>
          </p:cNvPr>
          <p:cNvSpPr txBox="1"/>
          <p:nvPr/>
        </p:nvSpPr>
        <p:spPr>
          <a:xfrm>
            <a:off x="6571876" y="2872430"/>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HTTPS</a:t>
            </a:r>
          </a:p>
        </p:txBody>
      </p:sp>
      <p:cxnSp>
        <p:nvCxnSpPr>
          <p:cNvPr id="36" name="Elbow Connector 3">
            <a:extLst>
              <a:ext uri="{FF2B5EF4-FFF2-40B4-BE49-F238E27FC236}">
                <a16:creationId xmlns:a16="http://schemas.microsoft.com/office/drawing/2014/main" id="{A65D316D-22E8-3C2D-2394-9925E65C9501}"/>
              </a:ext>
            </a:extLst>
          </p:cNvPr>
          <p:cNvCxnSpPr>
            <a:cxnSpLocks/>
            <a:stCxn id="21" idx="0"/>
            <a:endCxn id="11" idx="1"/>
          </p:cNvCxnSpPr>
          <p:nvPr/>
        </p:nvCxnSpPr>
        <p:spPr>
          <a:xfrm rot="5400000" flipH="1" flipV="1">
            <a:off x="8309351" y="3629190"/>
            <a:ext cx="255986" cy="1405289"/>
          </a:xfrm>
          <a:prstGeom prst="bentConnector2">
            <a:avLst/>
          </a:prstGeom>
          <a:ln w="28575">
            <a:solidFill>
              <a:schemeClr val="accent1">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
            <a:extLst>
              <a:ext uri="{FF2B5EF4-FFF2-40B4-BE49-F238E27FC236}">
                <a16:creationId xmlns:a16="http://schemas.microsoft.com/office/drawing/2014/main" id="{F410A2E6-953A-40A2-3512-5B3916C57A84}"/>
              </a:ext>
            </a:extLst>
          </p:cNvPr>
          <p:cNvCxnSpPr>
            <a:cxnSpLocks/>
            <a:stCxn id="40" idx="1"/>
          </p:cNvCxnSpPr>
          <p:nvPr/>
        </p:nvCxnSpPr>
        <p:spPr>
          <a:xfrm rot="10800000">
            <a:off x="6161953" y="5125933"/>
            <a:ext cx="2984820" cy="12700"/>
          </a:xfrm>
          <a:prstGeom prst="bentConnector3">
            <a:avLst>
              <a:gd name="adj1" fmla="val -2956"/>
            </a:avLst>
          </a:prstGeom>
          <a:ln w="28575">
            <a:solidFill>
              <a:schemeClr val="accent1">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Google Shape;638;p68">
            <a:extLst>
              <a:ext uri="{FF2B5EF4-FFF2-40B4-BE49-F238E27FC236}">
                <a16:creationId xmlns:a16="http://schemas.microsoft.com/office/drawing/2014/main" id="{3F51483E-3063-ACBA-D223-53681FBB4721}"/>
              </a:ext>
            </a:extLst>
          </p:cNvPr>
          <p:cNvSpPr txBox="1"/>
          <p:nvPr/>
        </p:nvSpPr>
        <p:spPr>
          <a:xfrm>
            <a:off x="1821466" y="3439438"/>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(Optional)</a:t>
            </a:r>
          </a:p>
        </p:txBody>
      </p:sp>
      <p:sp>
        <p:nvSpPr>
          <p:cNvPr id="39" name="Google Shape;638;p68">
            <a:extLst>
              <a:ext uri="{FF2B5EF4-FFF2-40B4-BE49-F238E27FC236}">
                <a16:creationId xmlns:a16="http://schemas.microsoft.com/office/drawing/2014/main" id="{2C42072E-C1A8-1F8B-C9E4-114A1B0DD783}"/>
              </a:ext>
            </a:extLst>
          </p:cNvPr>
          <p:cNvSpPr txBox="1"/>
          <p:nvPr/>
        </p:nvSpPr>
        <p:spPr>
          <a:xfrm>
            <a:off x="6571418" y="3165665"/>
            <a:ext cx="993492" cy="390344"/>
          </a:xfrm>
          <a:prstGeom prst="rect">
            <a:avLst/>
          </a:prstGeom>
          <a:noFill/>
          <a:ln>
            <a:noFill/>
          </a:ln>
        </p:spPr>
        <p:txBody>
          <a:bodyPr spcFirstLastPara="1" wrap="square" lIns="121900" tIns="0" rIns="121900" bIns="0" anchor="ctr" anchorCtr="0">
            <a:noAutofit/>
          </a:bodyPr>
          <a:lstStyle/>
          <a:p>
            <a:pPr algn="ctr"/>
            <a:r>
              <a:rPr lang="en-US" sz="1000" b="1">
                <a:solidFill>
                  <a:schemeClr val="bg1"/>
                </a:solidFill>
                <a:latin typeface="Montserrat" panose="00000500000000000000" pitchFamily="2" charset="0"/>
                <a:ea typeface="Helvetica Neue"/>
                <a:cs typeface="Helvetica Neue"/>
                <a:sym typeface="Helvetica Neue"/>
              </a:rPr>
              <a:t>(Optional)</a:t>
            </a:r>
          </a:p>
        </p:txBody>
      </p:sp>
      <p:sp>
        <p:nvSpPr>
          <p:cNvPr id="40" name="Rectangle 39">
            <a:extLst>
              <a:ext uri="{FF2B5EF4-FFF2-40B4-BE49-F238E27FC236}">
                <a16:creationId xmlns:a16="http://schemas.microsoft.com/office/drawing/2014/main" id="{A4FA1FF3-559A-BA32-6042-DC20DBE41E5A}"/>
              </a:ext>
            </a:extLst>
          </p:cNvPr>
          <p:cNvSpPr/>
          <p:nvPr/>
        </p:nvSpPr>
        <p:spPr>
          <a:xfrm>
            <a:off x="9146773" y="4842034"/>
            <a:ext cx="1478420" cy="5677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ontserrat" panose="00000500000000000000" pitchFamily="2" charset="0"/>
              </a:rPr>
              <a:t>BSS</a:t>
            </a:r>
          </a:p>
          <a:p>
            <a:pPr algn="ctr"/>
            <a:r>
              <a:rPr lang="en-US" sz="1000">
                <a:solidFill>
                  <a:schemeClr val="bg1"/>
                </a:solidFill>
                <a:latin typeface="Montserrat" panose="00000500000000000000" pitchFamily="2" charset="0"/>
              </a:rPr>
              <a:t>Subscriber information</a:t>
            </a:r>
          </a:p>
        </p:txBody>
      </p:sp>
      <p:sp>
        <p:nvSpPr>
          <p:cNvPr id="2" name="Date Placeholder 2">
            <a:extLst>
              <a:ext uri="{FF2B5EF4-FFF2-40B4-BE49-F238E27FC236}">
                <a16:creationId xmlns:a16="http://schemas.microsoft.com/office/drawing/2014/main" id="{6DFF5351-DAF6-AB55-5652-067523811DCB}"/>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4" name="Date Placeholder 2">
            <a:extLst>
              <a:ext uri="{FF2B5EF4-FFF2-40B4-BE49-F238E27FC236}">
                <a16:creationId xmlns:a16="http://schemas.microsoft.com/office/drawing/2014/main" id="{33478128-B0B0-BF54-F1F8-DB46C51354A8}"/>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22" name="Footer Placeholder 3">
            <a:extLst>
              <a:ext uri="{FF2B5EF4-FFF2-40B4-BE49-F238E27FC236}">
                <a16:creationId xmlns:a16="http://schemas.microsoft.com/office/drawing/2014/main" id="{661CD112-0ADF-52ED-7CBD-FF25010E92D0}"/>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4" name="Slide Number Placeholder 4">
            <a:extLst>
              <a:ext uri="{FF2B5EF4-FFF2-40B4-BE49-F238E27FC236}">
                <a16:creationId xmlns:a16="http://schemas.microsoft.com/office/drawing/2014/main" id="{B85BB79C-0ABD-751A-8D95-6F5598F4F98B}"/>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32</a:t>
            </a:fld>
            <a:endParaRPr lang="en-ZA"/>
          </a:p>
        </p:txBody>
      </p:sp>
    </p:spTree>
    <p:extLst>
      <p:ext uri="{BB962C8B-B14F-4D97-AF65-F5344CB8AC3E}">
        <p14:creationId xmlns:p14="http://schemas.microsoft.com/office/powerpoint/2010/main" val="1666683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5" y="1517959"/>
            <a:ext cx="12329273" cy="4762191"/>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US" sz="2800"/>
              <a:t>TS.43 VoWiFi USE CASE</a:t>
            </a:r>
          </a:p>
        </p:txBody>
      </p:sp>
      <p:sp>
        <p:nvSpPr>
          <p:cNvPr id="3" name="Rectangle 2">
            <a:extLst>
              <a:ext uri="{FF2B5EF4-FFF2-40B4-BE49-F238E27FC236}">
                <a16:creationId xmlns:a16="http://schemas.microsoft.com/office/drawing/2014/main" id="{BA39D566-6B86-B088-0D33-EE8BC09D0D9C}"/>
              </a:ext>
            </a:extLst>
          </p:cNvPr>
          <p:cNvSpPr/>
          <p:nvPr/>
        </p:nvSpPr>
        <p:spPr>
          <a:xfrm>
            <a:off x="526475" y="1072146"/>
            <a:ext cx="4533036"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Entitlement work-flow</a:t>
            </a:r>
          </a:p>
        </p:txBody>
      </p:sp>
      <p:cxnSp>
        <p:nvCxnSpPr>
          <p:cNvPr id="2" name="Straight Connector 1">
            <a:extLst>
              <a:ext uri="{FF2B5EF4-FFF2-40B4-BE49-F238E27FC236}">
                <a16:creationId xmlns:a16="http://schemas.microsoft.com/office/drawing/2014/main" id="{A51D4543-FD40-DDE9-7B03-69365AB3AC59}"/>
              </a:ext>
            </a:extLst>
          </p:cNvPr>
          <p:cNvCxnSpPr>
            <a:cxnSpLocks/>
          </p:cNvCxnSpPr>
          <p:nvPr/>
        </p:nvCxnSpPr>
        <p:spPr>
          <a:xfrm>
            <a:off x="10671985" y="2343808"/>
            <a:ext cx="0" cy="3747154"/>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DA1E45A-42C6-647E-7E14-682B6FB54C76}"/>
              </a:ext>
            </a:extLst>
          </p:cNvPr>
          <p:cNvCxnSpPr>
            <a:cxnSpLocks/>
          </p:cNvCxnSpPr>
          <p:nvPr/>
        </p:nvCxnSpPr>
        <p:spPr>
          <a:xfrm>
            <a:off x="9520518" y="2359701"/>
            <a:ext cx="0" cy="3740750"/>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188DA16-84B2-A7E2-7DD7-C4636EAC77B4}"/>
              </a:ext>
            </a:extLst>
          </p:cNvPr>
          <p:cNvCxnSpPr>
            <a:cxnSpLocks/>
          </p:cNvCxnSpPr>
          <p:nvPr/>
        </p:nvCxnSpPr>
        <p:spPr>
          <a:xfrm>
            <a:off x="7312720" y="2351417"/>
            <a:ext cx="0" cy="3767162"/>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9B3913A-0539-C4D3-B403-AE26818AE050}"/>
              </a:ext>
            </a:extLst>
          </p:cNvPr>
          <p:cNvCxnSpPr>
            <a:cxnSpLocks/>
          </p:cNvCxnSpPr>
          <p:nvPr/>
        </p:nvCxnSpPr>
        <p:spPr>
          <a:xfrm>
            <a:off x="1984824" y="2343808"/>
            <a:ext cx="0" cy="3767162"/>
          </a:xfrm>
          <a:prstGeom prst="line">
            <a:avLst/>
          </a:prstGeom>
          <a:ln w="190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2" name="Pentagon 44">
            <a:extLst>
              <a:ext uri="{FF2B5EF4-FFF2-40B4-BE49-F238E27FC236}">
                <a16:creationId xmlns:a16="http://schemas.microsoft.com/office/drawing/2014/main" id="{01ADD2B3-712C-0800-D474-55A33334691D}"/>
              </a:ext>
            </a:extLst>
          </p:cNvPr>
          <p:cNvSpPr/>
          <p:nvPr/>
        </p:nvSpPr>
        <p:spPr>
          <a:xfrm>
            <a:off x="1358520" y="1718921"/>
            <a:ext cx="1526358" cy="616711"/>
          </a:xfrm>
          <a:prstGeom prst="homePlate">
            <a:avLst>
              <a:gd name="adj" fmla="val 1332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53" name="Pentagon 43">
            <a:extLst>
              <a:ext uri="{FF2B5EF4-FFF2-40B4-BE49-F238E27FC236}">
                <a16:creationId xmlns:a16="http://schemas.microsoft.com/office/drawing/2014/main" id="{91B600B8-3E6F-CE7D-5C2D-F8758C347ED4}"/>
              </a:ext>
            </a:extLst>
          </p:cNvPr>
          <p:cNvSpPr/>
          <p:nvPr/>
        </p:nvSpPr>
        <p:spPr>
          <a:xfrm flipH="1">
            <a:off x="6056290" y="1737217"/>
            <a:ext cx="4985785" cy="622484"/>
          </a:xfrm>
          <a:prstGeom prst="homePlate">
            <a:avLst>
              <a:gd name="adj" fmla="val 1332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54" name="TextBox 53">
            <a:extLst>
              <a:ext uri="{FF2B5EF4-FFF2-40B4-BE49-F238E27FC236}">
                <a16:creationId xmlns:a16="http://schemas.microsoft.com/office/drawing/2014/main" id="{337A2D8F-8ECA-63D3-F7B3-BF2913FE8EC1}"/>
              </a:ext>
            </a:extLst>
          </p:cNvPr>
          <p:cNvSpPr txBox="1"/>
          <p:nvPr/>
        </p:nvSpPr>
        <p:spPr>
          <a:xfrm>
            <a:off x="7051221" y="2073198"/>
            <a:ext cx="567784" cy="307777"/>
          </a:xfrm>
          <a:prstGeom prst="rect">
            <a:avLst/>
          </a:prstGeom>
          <a:noFill/>
        </p:spPr>
        <p:txBody>
          <a:bodyPr wrap="none" rtlCol="0">
            <a:spAutoFit/>
          </a:bodyPr>
          <a:lstStyle/>
          <a:p>
            <a:pPr algn="ctr"/>
            <a:r>
              <a:rPr lang="en-US" sz="1400" b="1">
                <a:solidFill>
                  <a:schemeClr val="bg1"/>
                </a:solidFill>
                <a:latin typeface="Montserrat" panose="00000500000000000000" pitchFamily="2" charset="0"/>
              </a:rPr>
              <a:t>DES</a:t>
            </a:r>
          </a:p>
        </p:txBody>
      </p:sp>
      <p:sp>
        <p:nvSpPr>
          <p:cNvPr id="55" name="TextBox 54">
            <a:extLst>
              <a:ext uri="{FF2B5EF4-FFF2-40B4-BE49-F238E27FC236}">
                <a16:creationId xmlns:a16="http://schemas.microsoft.com/office/drawing/2014/main" id="{D1CFA3A0-D6AC-02CC-28C2-C3E6903D6BE4}"/>
              </a:ext>
            </a:extLst>
          </p:cNvPr>
          <p:cNvSpPr txBox="1"/>
          <p:nvPr/>
        </p:nvSpPr>
        <p:spPr>
          <a:xfrm>
            <a:off x="8899378" y="2063235"/>
            <a:ext cx="1252266" cy="307777"/>
          </a:xfrm>
          <a:prstGeom prst="rect">
            <a:avLst/>
          </a:prstGeom>
          <a:noFill/>
        </p:spPr>
        <p:txBody>
          <a:bodyPr wrap="none" rtlCol="0">
            <a:spAutoFit/>
          </a:bodyPr>
          <a:lstStyle/>
          <a:p>
            <a:pPr algn="ctr"/>
            <a:r>
              <a:rPr lang="en-US" sz="1400" b="1">
                <a:solidFill>
                  <a:schemeClr val="bg1"/>
                </a:solidFill>
                <a:latin typeface="Montserrat" panose="00000500000000000000" pitchFamily="2" charset="0"/>
              </a:rPr>
              <a:t>AAA Server</a:t>
            </a:r>
          </a:p>
        </p:txBody>
      </p:sp>
      <p:sp>
        <p:nvSpPr>
          <p:cNvPr id="56" name="TextBox 55">
            <a:extLst>
              <a:ext uri="{FF2B5EF4-FFF2-40B4-BE49-F238E27FC236}">
                <a16:creationId xmlns:a16="http://schemas.microsoft.com/office/drawing/2014/main" id="{BAEFC591-08CD-6F87-41D7-6D5882C59B88}"/>
              </a:ext>
            </a:extLst>
          </p:cNvPr>
          <p:cNvSpPr txBox="1"/>
          <p:nvPr/>
        </p:nvSpPr>
        <p:spPr>
          <a:xfrm>
            <a:off x="10401717" y="2068132"/>
            <a:ext cx="540534" cy="307777"/>
          </a:xfrm>
          <a:prstGeom prst="rect">
            <a:avLst/>
          </a:prstGeom>
          <a:noFill/>
        </p:spPr>
        <p:txBody>
          <a:bodyPr wrap="none" rtlCol="0">
            <a:spAutoFit/>
          </a:bodyPr>
          <a:lstStyle/>
          <a:p>
            <a:pPr algn="ctr"/>
            <a:r>
              <a:rPr lang="en-US" sz="1400" b="1">
                <a:solidFill>
                  <a:schemeClr val="bg1"/>
                </a:solidFill>
                <a:latin typeface="Montserrat" panose="00000500000000000000" pitchFamily="2" charset="0"/>
              </a:rPr>
              <a:t>LRF</a:t>
            </a:r>
          </a:p>
        </p:txBody>
      </p:sp>
      <p:sp>
        <p:nvSpPr>
          <p:cNvPr id="57" name="TextBox 56">
            <a:extLst>
              <a:ext uri="{FF2B5EF4-FFF2-40B4-BE49-F238E27FC236}">
                <a16:creationId xmlns:a16="http://schemas.microsoft.com/office/drawing/2014/main" id="{AFB5D8DA-A6BE-798B-57E7-4B9AF7606EFD}"/>
              </a:ext>
            </a:extLst>
          </p:cNvPr>
          <p:cNvSpPr txBox="1"/>
          <p:nvPr/>
        </p:nvSpPr>
        <p:spPr>
          <a:xfrm>
            <a:off x="7694726" y="2874480"/>
            <a:ext cx="1529585" cy="253916"/>
          </a:xfrm>
          <a:prstGeom prst="rect">
            <a:avLst/>
          </a:prstGeom>
          <a:noFill/>
        </p:spPr>
        <p:txBody>
          <a:bodyPr wrap="none" rtlCol="0">
            <a:spAutoFit/>
          </a:bodyPr>
          <a:lstStyle/>
          <a:p>
            <a:pPr algn="ctr"/>
            <a:r>
              <a:rPr lang="en-US" sz="1050">
                <a:solidFill>
                  <a:schemeClr val="bg1"/>
                </a:solidFill>
                <a:latin typeface="Montserrat" panose="00000500000000000000" pitchFamily="2" charset="0"/>
              </a:rPr>
              <a:t>AAA Authentication</a:t>
            </a:r>
          </a:p>
        </p:txBody>
      </p:sp>
      <p:cxnSp>
        <p:nvCxnSpPr>
          <p:cNvPr id="58" name="Straight Arrow Connector 57">
            <a:extLst>
              <a:ext uri="{FF2B5EF4-FFF2-40B4-BE49-F238E27FC236}">
                <a16:creationId xmlns:a16="http://schemas.microsoft.com/office/drawing/2014/main" id="{21CC7ED4-A5D1-C248-6209-4BD4B825DBE1}"/>
              </a:ext>
            </a:extLst>
          </p:cNvPr>
          <p:cNvCxnSpPr>
            <a:cxnSpLocks/>
          </p:cNvCxnSpPr>
          <p:nvPr/>
        </p:nvCxnSpPr>
        <p:spPr>
          <a:xfrm>
            <a:off x="1984824" y="5552759"/>
            <a:ext cx="5327896" cy="11180"/>
          </a:xfrm>
          <a:prstGeom prst="straightConnector1">
            <a:avLst/>
          </a:prstGeom>
          <a:ln w="19050">
            <a:solidFill>
              <a:schemeClr val="accent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1BB206B-5AFB-455E-35A6-2E5636BD3438}"/>
              </a:ext>
            </a:extLst>
          </p:cNvPr>
          <p:cNvSpPr txBox="1"/>
          <p:nvPr/>
        </p:nvSpPr>
        <p:spPr>
          <a:xfrm>
            <a:off x="1557537" y="2060313"/>
            <a:ext cx="829074" cy="307777"/>
          </a:xfrm>
          <a:prstGeom prst="rect">
            <a:avLst/>
          </a:prstGeom>
          <a:noFill/>
        </p:spPr>
        <p:txBody>
          <a:bodyPr wrap="none" lIns="91440" tIns="45720" rIns="91440" bIns="45720" rtlCol="0" anchor="t">
            <a:spAutoFit/>
          </a:bodyPr>
          <a:lstStyle/>
          <a:p>
            <a:pPr algn="ctr"/>
            <a:r>
              <a:rPr lang="en-US" sz="1400" b="1">
                <a:solidFill>
                  <a:schemeClr val="bg1"/>
                </a:solidFill>
                <a:latin typeface="Montserrat" panose="00000500000000000000" pitchFamily="2" charset="0"/>
              </a:rPr>
              <a:t>Device</a:t>
            </a:r>
            <a:endParaRPr lang="en-US">
              <a:solidFill>
                <a:schemeClr val="bg1"/>
              </a:solidFill>
              <a:latin typeface="Montserrat" panose="00000500000000000000" pitchFamily="2" charset="0"/>
            </a:endParaRPr>
          </a:p>
        </p:txBody>
      </p:sp>
      <p:sp>
        <p:nvSpPr>
          <p:cNvPr id="60" name="TextBox 59">
            <a:extLst>
              <a:ext uri="{FF2B5EF4-FFF2-40B4-BE49-F238E27FC236}">
                <a16:creationId xmlns:a16="http://schemas.microsoft.com/office/drawing/2014/main" id="{5C6F825F-1347-8AD9-51C8-A043F039999D}"/>
              </a:ext>
            </a:extLst>
          </p:cNvPr>
          <p:cNvSpPr txBox="1"/>
          <p:nvPr/>
        </p:nvSpPr>
        <p:spPr>
          <a:xfrm>
            <a:off x="2322169" y="2518256"/>
            <a:ext cx="5017720" cy="253916"/>
          </a:xfrm>
          <a:prstGeom prst="rect">
            <a:avLst/>
          </a:prstGeom>
          <a:noFill/>
        </p:spPr>
        <p:txBody>
          <a:bodyPr wrap="none" rtlCol="0">
            <a:spAutoFit/>
          </a:bodyPr>
          <a:lstStyle/>
          <a:p>
            <a:pPr algn="ctr"/>
            <a:r>
              <a:rPr lang="en-US" sz="1050">
                <a:solidFill>
                  <a:schemeClr val="bg1"/>
                </a:solidFill>
                <a:latin typeface="Montserrat" panose="00000500000000000000" pitchFamily="2" charset="0"/>
              </a:rPr>
              <a:t>Entitlement Request for VoWiFi with EAP-AKA Authentication (EAP_ID)</a:t>
            </a:r>
          </a:p>
        </p:txBody>
      </p:sp>
      <p:cxnSp>
        <p:nvCxnSpPr>
          <p:cNvPr id="61" name="Straight Arrow Connector 60">
            <a:extLst>
              <a:ext uri="{FF2B5EF4-FFF2-40B4-BE49-F238E27FC236}">
                <a16:creationId xmlns:a16="http://schemas.microsoft.com/office/drawing/2014/main" id="{675B1F7C-06DD-8206-7C08-BC97567F5B55}"/>
              </a:ext>
            </a:extLst>
          </p:cNvPr>
          <p:cNvCxnSpPr>
            <a:cxnSpLocks/>
          </p:cNvCxnSpPr>
          <p:nvPr/>
        </p:nvCxnSpPr>
        <p:spPr>
          <a:xfrm>
            <a:off x="2007458" y="2766167"/>
            <a:ext cx="5305262" cy="29088"/>
          </a:xfrm>
          <a:prstGeom prst="straightConnector1">
            <a:avLst/>
          </a:prstGeom>
          <a:ln w="19050">
            <a:solidFill>
              <a:schemeClr val="accent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pic>
        <p:nvPicPr>
          <p:cNvPr id="62" name="Graphic 61">
            <a:extLst>
              <a:ext uri="{FF2B5EF4-FFF2-40B4-BE49-F238E27FC236}">
                <a16:creationId xmlns:a16="http://schemas.microsoft.com/office/drawing/2014/main" id="{002E90B5-52B5-BCE0-B512-238A482C0D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10065" y="1779136"/>
            <a:ext cx="328175" cy="328175"/>
          </a:xfrm>
          <a:prstGeom prst="rect">
            <a:avLst/>
          </a:prstGeom>
        </p:spPr>
      </p:pic>
      <p:pic>
        <p:nvPicPr>
          <p:cNvPr id="63" name="Graphic 62" descr="Server outline">
            <a:extLst>
              <a:ext uri="{FF2B5EF4-FFF2-40B4-BE49-F238E27FC236}">
                <a16:creationId xmlns:a16="http://schemas.microsoft.com/office/drawing/2014/main" id="{03E401C5-E14C-7B19-7A3A-068318015C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6349" y="1729887"/>
            <a:ext cx="412353" cy="412353"/>
          </a:xfrm>
          <a:prstGeom prst="rect">
            <a:avLst/>
          </a:prstGeom>
        </p:spPr>
      </p:pic>
      <p:pic>
        <p:nvPicPr>
          <p:cNvPr id="64" name="Graphic 63" descr="Server outline">
            <a:extLst>
              <a:ext uri="{FF2B5EF4-FFF2-40B4-BE49-F238E27FC236}">
                <a16:creationId xmlns:a16="http://schemas.microsoft.com/office/drawing/2014/main" id="{D60254EC-DC7A-7CE2-0218-88B0342B9C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4022" y="1744415"/>
            <a:ext cx="412353" cy="412353"/>
          </a:xfrm>
          <a:prstGeom prst="rect">
            <a:avLst/>
          </a:prstGeom>
        </p:spPr>
      </p:pic>
      <p:pic>
        <p:nvPicPr>
          <p:cNvPr id="65" name="Graphic 64" descr="Server outline">
            <a:extLst>
              <a:ext uri="{FF2B5EF4-FFF2-40B4-BE49-F238E27FC236}">
                <a16:creationId xmlns:a16="http://schemas.microsoft.com/office/drawing/2014/main" id="{5F84FB5E-059C-DF79-8691-0A30EC9E08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6277" y="1722278"/>
            <a:ext cx="412353" cy="412353"/>
          </a:xfrm>
          <a:prstGeom prst="rect">
            <a:avLst/>
          </a:prstGeom>
        </p:spPr>
      </p:pic>
      <p:cxnSp>
        <p:nvCxnSpPr>
          <p:cNvPr id="66" name="Straight Arrow Connector 65">
            <a:extLst>
              <a:ext uri="{FF2B5EF4-FFF2-40B4-BE49-F238E27FC236}">
                <a16:creationId xmlns:a16="http://schemas.microsoft.com/office/drawing/2014/main" id="{ECAEE967-E541-8B03-1385-10719230CD0F}"/>
              </a:ext>
            </a:extLst>
          </p:cNvPr>
          <p:cNvCxnSpPr>
            <a:cxnSpLocks/>
          </p:cNvCxnSpPr>
          <p:nvPr/>
        </p:nvCxnSpPr>
        <p:spPr>
          <a:xfrm>
            <a:off x="7335353" y="3151479"/>
            <a:ext cx="2185165" cy="0"/>
          </a:xfrm>
          <a:prstGeom prst="straightConnector1">
            <a:avLst/>
          </a:prstGeom>
          <a:ln w="19050">
            <a:solidFill>
              <a:schemeClr val="accent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96292EA-E26F-345B-ADCB-796CC273C43A}"/>
              </a:ext>
            </a:extLst>
          </p:cNvPr>
          <p:cNvSpPr txBox="1"/>
          <p:nvPr/>
        </p:nvSpPr>
        <p:spPr>
          <a:xfrm>
            <a:off x="7321226" y="3277200"/>
            <a:ext cx="2276585" cy="253916"/>
          </a:xfrm>
          <a:prstGeom prst="rect">
            <a:avLst/>
          </a:prstGeom>
          <a:noFill/>
        </p:spPr>
        <p:txBody>
          <a:bodyPr wrap="none" rtlCol="0">
            <a:spAutoFit/>
          </a:bodyPr>
          <a:lstStyle/>
          <a:p>
            <a:pPr algn="ctr"/>
            <a:r>
              <a:rPr lang="en-US" sz="1050">
                <a:solidFill>
                  <a:schemeClr val="bg1"/>
                </a:solidFill>
                <a:latin typeface="Montserrat" panose="00000500000000000000" pitchFamily="2" charset="0"/>
              </a:rPr>
              <a:t>Successful AAA Authentication</a:t>
            </a:r>
          </a:p>
        </p:txBody>
      </p:sp>
      <p:cxnSp>
        <p:nvCxnSpPr>
          <p:cNvPr id="68" name="Straight Arrow Connector 67">
            <a:extLst>
              <a:ext uri="{FF2B5EF4-FFF2-40B4-BE49-F238E27FC236}">
                <a16:creationId xmlns:a16="http://schemas.microsoft.com/office/drawing/2014/main" id="{99F2C00C-9818-9607-5BBF-3E9162E25B68}"/>
              </a:ext>
            </a:extLst>
          </p:cNvPr>
          <p:cNvCxnSpPr>
            <a:cxnSpLocks/>
          </p:cNvCxnSpPr>
          <p:nvPr/>
        </p:nvCxnSpPr>
        <p:spPr>
          <a:xfrm>
            <a:off x="7312720" y="3554200"/>
            <a:ext cx="2185165" cy="0"/>
          </a:xfrm>
          <a:prstGeom prst="straightConnector1">
            <a:avLst/>
          </a:prstGeom>
          <a:ln w="19050">
            <a:solidFill>
              <a:schemeClr val="accent1"/>
            </a:solidFill>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D0ABF28-39D2-9CF1-C38E-DED8CDA99C87}"/>
              </a:ext>
            </a:extLst>
          </p:cNvPr>
          <p:cNvCxnSpPr>
            <a:cxnSpLocks/>
          </p:cNvCxnSpPr>
          <p:nvPr/>
        </p:nvCxnSpPr>
        <p:spPr>
          <a:xfrm>
            <a:off x="1984824" y="3919419"/>
            <a:ext cx="5327896" cy="7031"/>
          </a:xfrm>
          <a:prstGeom prst="straightConnector1">
            <a:avLst/>
          </a:prstGeom>
          <a:ln w="19050">
            <a:solidFill>
              <a:schemeClr val="accent1"/>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F797785D-674C-32D9-389D-09B3ECF0BE70}"/>
              </a:ext>
            </a:extLst>
          </p:cNvPr>
          <p:cNvSpPr txBox="1"/>
          <p:nvPr/>
        </p:nvSpPr>
        <p:spPr>
          <a:xfrm>
            <a:off x="2895306" y="3642420"/>
            <a:ext cx="3857146" cy="253916"/>
          </a:xfrm>
          <a:prstGeom prst="rect">
            <a:avLst/>
          </a:prstGeom>
          <a:noFill/>
        </p:spPr>
        <p:txBody>
          <a:bodyPr wrap="none" rtlCol="0">
            <a:spAutoFit/>
          </a:bodyPr>
          <a:lstStyle/>
          <a:p>
            <a:pPr algn="ctr"/>
            <a:r>
              <a:rPr lang="en-US" sz="1050">
                <a:solidFill>
                  <a:schemeClr val="bg1"/>
                </a:solidFill>
                <a:latin typeface="Montserrat" panose="00000500000000000000" pitchFamily="2" charset="0"/>
              </a:rPr>
              <a:t>Response with entitlement status for VoWiFi (ap2004)</a:t>
            </a:r>
          </a:p>
        </p:txBody>
      </p:sp>
      <p:cxnSp>
        <p:nvCxnSpPr>
          <p:cNvPr id="71" name="Straight Arrow Connector 70">
            <a:extLst>
              <a:ext uri="{FF2B5EF4-FFF2-40B4-BE49-F238E27FC236}">
                <a16:creationId xmlns:a16="http://schemas.microsoft.com/office/drawing/2014/main" id="{C618588A-8A83-2A49-877A-39CB847EFDD5}"/>
              </a:ext>
            </a:extLst>
          </p:cNvPr>
          <p:cNvCxnSpPr>
            <a:cxnSpLocks/>
          </p:cNvCxnSpPr>
          <p:nvPr/>
        </p:nvCxnSpPr>
        <p:spPr>
          <a:xfrm>
            <a:off x="1984824" y="4342234"/>
            <a:ext cx="5327896" cy="20486"/>
          </a:xfrm>
          <a:prstGeom prst="straightConnector1">
            <a:avLst/>
          </a:prstGeom>
          <a:ln w="19050">
            <a:solidFill>
              <a:schemeClr val="accent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66AE41C-552E-4E37-381D-78D11939BAD7}"/>
              </a:ext>
            </a:extLst>
          </p:cNvPr>
          <p:cNvSpPr txBox="1"/>
          <p:nvPr/>
        </p:nvSpPr>
        <p:spPr>
          <a:xfrm>
            <a:off x="2929761" y="4065235"/>
            <a:ext cx="3788217" cy="253916"/>
          </a:xfrm>
          <a:prstGeom prst="rect">
            <a:avLst/>
          </a:prstGeom>
          <a:noFill/>
        </p:spPr>
        <p:txBody>
          <a:bodyPr wrap="none" rtlCol="0">
            <a:spAutoFit/>
          </a:bodyPr>
          <a:lstStyle/>
          <a:p>
            <a:pPr algn="ctr"/>
            <a:r>
              <a:rPr lang="en-US" sz="1050">
                <a:solidFill>
                  <a:schemeClr val="bg1"/>
                </a:solidFill>
                <a:latin typeface="Montserrat" panose="00000500000000000000" pitchFamily="2" charset="0"/>
              </a:rPr>
              <a:t>Request for Websheet (T&amp;C and Emergency Address)</a:t>
            </a:r>
          </a:p>
        </p:txBody>
      </p:sp>
      <p:cxnSp>
        <p:nvCxnSpPr>
          <p:cNvPr id="73" name="Straight Arrow Connector 72">
            <a:extLst>
              <a:ext uri="{FF2B5EF4-FFF2-40B4-BE49-F238E27FC236}">
                <a16:creationId xmlns:a16="http://schemas.microsoft.com/office/drawing/2014/main" id="{DD9394A1-D157-55B4-F885-A22BA67E451C}"/>
              </a:ext>
            </a:extLst>
          </p:cNvPr>
          <p:cNvCxnSpPr>
            <a:cxnSpLocks/>
          </p:cNvCxnSpPr>
          <p:nvPr/>
        </p:nvCxnSpPr>
        <p:spPr>
          <a:xfrm>
            <a:off x="1984824" y="4772756"/>
            <a:ext cx="5327896" cy="0"/>
          </a:xfrm>
          <a:prstGeom prst="straightConnector1">
            <a:avLst/>
          </a:prstGeom>
          <a:ln w="19050">
            <a:solidFill>
              <a:schemeClr val="accent1"/>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F0700FA2-4F3A-E505-F781-35315A8763AE}"/>
              </a:ext>
            </a:extLst>
          </p:cNvPr>
          <p:cNvSpPr txBox="1"/>
          <p:nvPr/>
        </p:nvSpPr>
        <p:spPr>
          <a:xfrm>
            <a:off x="3355309" y="4489585"/>
            <a:ext cx="2969083" cy="253916"/>
          </a:xfrm>
          <a:prstGeom prst="rect">
            <a:avLst/>
          </a:prstGeom>
          <a:noFill/>
        </p:spPr>
        <p:txBody>
          <a:bodyPr wrap="none" rtlCol="0">
            <a:spAutoFit/>
          </a:bodyPr>
          <a:lstStyle/>
          <a:p>
            <a:pPr algn="ctr"/>
            <a:r>
              <a:rPr lang="en-US" sz="1050">
                <a:solidFill>
                  <a:schemeClr val="bg1"/>
                </a:solidFill>
                <a:latin typeface="Montserrat" panose="00000500000000000000" pitchFamily="2" charset="0"/>
              </a:rPr>
              <a:t>Websheet (T&amp;C and Emergency Address)</a:t>
            </a:r>
          </a:p>
        </p:txBody>
      </p:sp>
      <p:sp>
        <p:nvSpPr>
          <p:cNvPr id="75" name="TextBox 74">
            <a:extLst>
              <a:ext uri="{FF2B5EF4-FFF2-40B4-BE49-F238E27FC236}">
                <a16:creationId xmlns:a16="http://schemas.microsoft.com/office/drawing/2014/main" id="{C347B1AF-E11B-1A9D-AE77-20F987E97095}"/>
              </a:ext>
            </a:extLst>
          </p:cNvPr>
          <p:cNvSpPr txBox="1"/>
          <p:nvPr/>
        </p:nvSpPr>
        <p:spPr>
          <a:xfrm>
            <a:off x="3630281" y="5275760"/>
            <a:ext cx="2387192" cy="253916"/>
          </a:xfrm>
          <a:prstGeom prst="rect">
            <a:avLst/>
          </a:prstGeom>
          <a:noFill/>
        </p:spPr>
        <p:txBody>
          <a:bodyPr wrap="none" rtlCol="0">
            <a:spAutoFit/>
          </a:bodyPr>
          <a:lstStyle/>
          <a:p>
            <a:pPr algn="ctr"/>
            <a:r>
              <a:rPr lang="en-US" sz="1050">
                <a:solidFill>
                  <a:schemeClr val="bg1"/>
                </a:solidFill>
                <a:latin typeface="Montserrat" panose="00000500000000000000" pitchFamily="2" charset="0"/>
              </a:rPr>
              <a:t>Entitlement Request with Token</a:t>
            </a:r>
          </a:p>
        </p:txBody>
      </p:sp>
      <p:cxnSp>
        <p:nvCxnSpPr>
          <p:cNvPr id="76" name="Straight Arrow Connector 75">
            <a:extLst>
              <a:ext uri="{FF2B5EF4-FFF2-40B4-BE49-F238E27FC236}">
                <a16:creationId xmlns:a16="http://schemas.microsoft.com/office/drawing/2014/main" id="{FD1AD2D9-967E-886F-1D64-952204692047}"/>
              </a:ext>
            </a:extLst>
          </p:cNvPr>
          <p:cNvCxnSpPr>
            <a:cxnSpLocks/>
          </p:cNvCxnSpPr>
          <p:nvPr/>
        </p:nvCxnSpPr>
        <p:spPr>
          <a:xfrm>
            <a:off x="2005800" y="6108286"/>
            <a:ext cx="5320107" cy="10293"/>
          </a:xfrm>
          <a:prstGeom prst="straightConnector1">
            <a:avLst/>
          </a:prstGeom>
          <a:ln w="19050">
            <a:solidFill>
              <a:schemeClr val="accent1"/>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45336FB3-D866-4C37-66AA-EFDBF095190B}"/>
              </a:ext>
            </a:extLst>
          </p:cNvPr>
          <p:cNvSpPr txBox="1"/>
          <p:nvPr/>
        </p:nvSpPr>
        <p:spPr>
          <a:xfrm>
            <a:off x="2005821" y="5813963"/>
            <a:ext cx="5314275" cy="253916"/>
          </a:xfrm>
          <a:prstGeom prst="rect">
            <a:avLst/>
          </a:prstGeom>
          <a:noFill/>
        </p:spPr>
        <p:txBody>
          <a:bodyPr wrap="none" rtlCol="0">
            <a:spAutoFit/>
          </a:bodyPr>
          <a:lstStyle/>
          <a:p>
            <a:pPr algn="ctr"/>
            <a:r>
              <a:rPr lang="en-US" sz="1050">
                <a:solidFill>
                  <a:schemeClr val="bg1"/>
                </a:solidFill>
                <a:latin typeface="Montserrat" panose="00000500000000000000" pitchFamily="2" charset="0"/>
              </a:rPr>
              <a:t>Entitlement Response with updated status for T&amp;C and Emergency Address</a:t>
            </a:r>
          </a:p>
        </p:txBody>
      </p:sp>
      <p:sp>
        <p:nvSpPr>
          <p:cNvPr id="78" name="Rectangle 77">
            <a:extLst>
              <a:ext uri="{FF2B5EF4-FFF2-40B4-BE49-F238E27FC236}">
                <a16:creationId xmlns:a16="http://schemas.microsoft.com/office/drawing/2014/main" id="{17F401FF-95B3-71A1-7F83-E3C6A78DF9FD}"/>
              </a:ext>
            </a:extLst>
          </p:cNvPr>
          <p:cNvSpPr/>
          <p:nvPr/>
        </p:nvSpPr>
        <p:spPr>
          <a:xfrm>
            <a:off x="1358520" y="4903051"/>
            <a:ext cx="9683555" cy="307765"/>
          </a:xfrm>
          <a:prstGeom prst="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Montserrat" panose="00000500000000000000" pitchFamily="2" charset="0"/>
              </a:rPr>
              <a:t>User agrees to T&amp;C and provides valid emergency address</a:t>
            </a:r>
            <a:endParaRPr lang="en-GB" sz="1200">
              <a:solidFill>
                <a:schemeClr val="bg1"/>
              </a:solidFill>
              <a:latin typeface="Montserrat" panose="00000500000000000000" pitchFamily="2" charset="0"/>
            </a:endParaRPr>
          </a:p>
        </p:txBody>
      </p:sp>
      <p:sp>
        <p:nvSpPr>
          <p:cNvPr id="5" name="Date Placeholder 2">
            <a:extLst>
              <a:ext uri="{FF2B5EF4-FFF2-40B4-BE49-F238E27FC236}">
                <a16:creationId xmlns:a16="http://schemas.microsoft.com/office/drawing/2014/main" id="{E0BDBAA2-3FA1-2466-DD96-21AE1336B624}"/>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6" name="Date Placeholder 2">
            <a:extLst>
              <a:ext uri="{FF2B5EF4-FFF2-40B4-BE49-F238E27FC236}">
                <a16:creationId xmlns:a16="http://schemas.microsoft.com/office/drawing/2014/main" id="{740DBAB3-3B09-DB1D-73C1-85421F236487}"/>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7" name="Footer Placeholder 3">
            <a:extLst>
              <a:ext uri="{FF2B5EF4-FFF2-40B4-BE49-F238E27FC236}">
                <a16:creationId xmlns:a16="http://schemas.microsoft.com/office/drawing/2014/main" id="{4D703C32-8255-8981-1B1C-C7DC0F793D7E}"/>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8" name="Slide Number Placeholder 4">
            <a:extLst>
              <a:ext uri="{FF2B5EF4-FFF2-40B4-BE49-F238E27FC236}">
                <a16:creationId xmlns:a16="http://schemas.microsoft.com/office/drawing/2014/main" id="{5FB5613B-5E7E-24C8-60A8-870F4BFB99D2}"/>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33</a:t>
            </a:fld>
            <a:endParaRPr lang="en-ZA"/>
          </a:p>
        </p:txBody>
      </p:sp>
    </p:spTree>
    <p:extLst>
      <p:ext uri="{BB962C8B-B14F-4D97-AF65-F5344CB8AC3E}">
        <p14:creationId xmlns:p14="http://schemas.microsoft.com/office/powerpoint/2010/main" val="854897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11">
            <a:extLst>
              <a:ext uri="{FF2B5EF4-FFF2-40B4-BE49-F238E27FC236}">
                <a16:creationId xmlns:a16="http://schemas.microsoft.com/office/drawing/2014/main" id="{43A67B2E-040D-2F06-ADA0-00FD0956BCD0}"/>
              </a:ext>
            </a:extLst>
          </p:cNvPr>
          <p:cNvSpPr>
            <a:spLocks/>
          </p:cNvSpPr>
          <p:nvPr/>
        </p:nvSpPr>
        <p:spPr>
          <a:xfrm>
            <a:off x="-59267" y="1876057"/>
            <a:ext cx="9042400" cy="4127425"/>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latin typeface="DM Sans" pitchFamily="2" charset="0"/>
              </a:rPr>
              <a:t>Tackling Android Entitlements</a:t>
            </a:r>
            <a:endParaRPr lang="en-GB" sz="2800"/>
          </a:p>
        </p:txBody>
      </p:sp>
      <p:sp>
        <p:nvSpPr>
          <p:cNvPr id="2" name="Rectangle 1">
            <a:extLst>
              <a:ext uri="{FF2B5EF4-FFF2-40B4-BE49-F238E27FC236}">
                <a16:creationId xmlns:a16="http://schemas.microsoft.com/office/drawing/2014/main" id="{982FBFF6-93D9-D930-C884-79D09B09D33B}"/>
              </a:ext>
            </a:extLst>
          </p:cNvPr>
          <p:cNvSpPr/>
          <p:nvPr/>
        </p:nvSpPr>
        <p:spPr>
          <a:xfrm>
            <a:off x="526475" y="1072146"/>
            <a:ext cx="4389091"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With the ACCM App</a:t>
            </a:r>
          </a:p>
        </p:txBody>
      </p:sp>
      <p:sp>
        <p:nvSpPr>
          <p:cNvPr id="3" name="Text Placeholder 7">
            <a:extLst>
              <a:ext uri="{FF2B5EF4-FFF2-40B4-BE49-F238E27FC236}">
                <a16:creationId xmlns:a16="http://schemas.microsoft.com/office/drawing/2014/main" id="{0A42F3AA-A051-B74B-612C-65E06FBD027C}"/>
              </a:ext>
            </a:extLst>
          </p:cNvPr>
          <p:cNvSpPr txBox="1">
            <a:spLocks/>
          </p:cNvSpPr>
          <p:nvPr/>
        </p:nvSpPr>
        <p:spPr>
          <a:xfrm>
            <a:off x="487521" y="1891224"/>
            <a:ext cx="6134846" cy="3547254"/>
          </a:xfrm>
          <a:prstGeom prst="rect">
            <a:avLst/>
          </a:prstGeom>
        </p:spPr>
        <p:txBody>
          <a:bodyPr vert="horz" lIns="91440" tIns="45720" rIns="91440" bIns="45720" rtlCol="0" anchor="ctr">
            <a:normAutofit/>
          </a:bodyPr>
          <a:lstStyle>
            <a:defPPr>
              <a:defRPr lang="en-US"/>
            </a:defPPr>
            <a:lvl1pPr marL="0" algn="ctr" defTabSz="914300" rtl="0" eaLnBrk="1" latinLnBrk="0" hangingPunct="1">
              <a:defRPr sz="800" kern="1200">
                <a:solidFill>
                  <a:schemeClr val="bg1"/>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pPr algn="l"/>
            <a:r>
              <a:rPr lang="en-US" sz="1400">
                <a:latin typeface="Montserrat" panose="00000500000000000000" pitchFamily="2" charset="0"/>
              </a:rPr>
              <a:t>We developed the Carrier Configuration Manager or ACCM app to bring entitlement capabilities to phones running Android OS version 6 or higher.</a:t>
            </a:r>
          </a:p>
          <a:p>
            <a:pPr algn="l"/>
            <a:endParaRPr lang="en-US" sz="1400">
              <a:latin typeface="Montserrat" panose="00000500000000000000" pitchFamily="2" charset="0"/>
            </a:endParaRPr>
          </a:p>
          <a:p>
            <a:pPr marL="285750" indent="-285750" algn="l">
              <a:buFont typeface="Arial" panose="020B0604020202020204" pitchFamily="34" charset="0"/>
              <a:buChar char="•"/>
            </a:pPr>
            <a:r>
              <a:rPr lang="en-US" sz="1400" b="1">
                <a:solidFill>
                  <a:schemeClr val="accent1"/>
                </a:solidFill>
                <a:latin typeface="Montserrat" panose="00000500000000000000" pitchFamily="2" charset="0"/>
              </a:rPr>
              <a:t>Dynamic entitlement</a:t>
            </a:r>
            <a:r>
              <a:rPr lang="en-US" sz="1400">
                <a:latin typeface="Montserrat" panose="00000500000000000000" pitchFamily="2" charset="0"/>
              </a:rPr>
              <a:t>: Support for automated differential entitlement for different subscriber profiles</a:t>
            </a:r>
          </a:p>
          <a:p>
            <a:pPr marL="285750" indent="-285750" algn="l">
              <a:buFont typeface="Arial" panose="020B0604020202020204" pitchFamily="34" charset="0"/>
              <a:buChar char="•"/>
            </a:pPr>
            <a:r>
              <a:rPr lang="en-US" sz="1400" b="1">
                <a:solidFill>
                  <a:schemeClr val="accent1"/>
                </a:solidFill>
                <a:latin typeface="Montserrat" panose="00000500000000000000" pitchFamily="2" charset="0"/>
              </a:rPr>
              <a:t>Support for operator driven entitlement profile change</a:t>
            </a:r>
            <a:r>
              <a:rPr lang="en-US" sz="1400">
                <a:latin typeface="Montserrat" panose="00000500000000000000" pitchFamily="2" charset="0"/>
              </a:rPr>
              <a:t>: DES pushes, over Firebase Cloud Messaging. The operator-initiated changes in entitlement profile to the right Android devices.</a:t>
            </a:r>
          </a:p>
          <a:p>
            <a:pPr marL="285750" indent="-285750" algn="l">
              <a:buFont typeface="Arial" panose="020B0604020202020204" pitchFamily="34" charset="0"/>
              <a:buChar char="•"/>
            </a:pPr>
            <a:r>
              <a:rPr lang="en-US" sz="1400" b="1">
                <a:solidFill>
                  <a:schemeClr val="accent1"/>
                </a:solidFill>
                <a:latin typeface="Montserrat" panose="00000500000000000000" pitchFamily="2" charset="0"/>
              </a:rPr>
              <a:t>Security</a:t>
            </a:r>
            <a:r>
              <a:rPr lang="en-US" sz="1400">
                <a:latin typeface="Montserrat" panose="00000500000000000000" pitchFamily="2" charset="0"/>
              </a:rPr>
              <a:t>: Privilege to provide this configuration is given only to applications signed by the carrier.</a:t>
            </a:r>
          </a:p>
          <a:p>
            <a:pPr marL="285750" indent="-285750" algn="l">
              <a:buFont typeface="Arial" panose="020B0604020202020204" pitchFamily="34" charset="0"/>
              <a:buChar char="•"/>
            </a:pPr>
            <a:r>
              <a:rPr lang="en-US" sz="1400" b="1">
                <a:solidFill>
                  <a:schemeClr val="accent1"/>
                </a:solidFill>
                <a:latin typeface="Montserrat" panose="00000500000000000000" pitchFamily="2" charset="0"/>
              </a:rPr>
              <a:t>Defined API</a:t>
            </a:r>
            <a:r>
              <a:rPr lang="en-US" sz="1400">
                <a:latin typeface="Montserrat" panose="00000500000000000000" pitchFamily="2" charset="0"/>
              </a:rPr>
              <a:t>: Utilizes documented carrier config API in Android 6.0 and above.</a:t>
            </a:r>
          </a:p>
        </p:txBody>
      </p:sp>
      <p:sp>
        <p:nvSpPr>
          <p:cNvPr id="4" name="TextBox 3">
            <a:extLst>
              <a:ext uri="{FF2B5EF4-FFF2-40B4-BE49-F238E27FC236}">
                <a16:creationId xmlns:a16="http://schemas.microsoft.com/office/drawing/2014/main" id="{1947C14A-69D4-0800-572B-C2262F20BD4E}"/>
              </a:ext>
            </a:extLst>
          </p:cNvPr>
          <p:cNvSpPr txBox="1"/>
          <p:nvPr/>
        </p:nvSpPr>
        <p:spPr>
          <a:xfrm>
            <a:off x="777437" y="5449484"/>
            <a:ext cx="6331525" cy="553998"/>
          </a:xfrm>
          <a:prstGeom prst="rect">
            <a:avLst/>
          </a:prstGeom>
          <a:noFill/>
        </p:spPr>
        <p:txBody>
          <a:bodyPr wrap="square">
            <a:spAutoFit/>
          </a:bodyPr>
          <a:lstStyle/>
          <a:p>
            <a:r>
              <a:rPr lang="en-US" sz="1000" b="1">
                <a:solidFill>
                  <a:schemeClr val="bg2"/>
                </a:solidFill>
                <a:latin typeface="Montserrat" panose="00000500000000000000" pitchFamily="2" charset="0"/>
                <a:ea typeface="Roboto"/>
                <a:cs typeface="Helvetica"/>
              </a:rPr>
              <a:t>Note: </a:t>
            </a:r>
            <a:r>
              <a:rPr lang="en-US" sz="1000">
                <a:solidFill>
                  <a:schemeClr val="bg2"/>
                </a:solidFill>
                <a:latin typeface="Montserrat" panose="00000500000000000000" pitchFamily="2" charset="0"/>
                <a:ea typeface="Roboto"/>
                <a:cs typeface="Helvetica"/>
              </a:rPr>
              <a:t>devices to be entitled shall be ready to support IMS features provided by the Operator and should have been preconfigured to access provider's IMS network. Devices that do not support IMS features and without IMS APN cannot be entitled.</a:t>
            </a:r>
            <a:endParaRPr lang="en-US" sz="1000" noProof="0">
              <a:solidFill>
                <a:schemeClr val="bg2"/>
              </a:solidFill>
              <a:latin typeface="Montserrat" panose="00000500000000000000" pitchFamily="2" charset="0"/>
              <a:ea typeface="Roboto"/>
              <a:cs typeface="Helvetica"/>
            </a:endParaRPr>
          </a:p>
        </p:txBody>
      </p:sp>
      <p:sp>
        <p:nvSpPr>
          <p:cNvPr id="11" name="Rounded Rectangle 12">
            <a:extLst>
              <a:ext uri="{FF2B5EF4-FFF2-40B4-BE49-F238E27FC236}">
                <a16:creationId xmlns:a16="http://schemas.microsoft.com/office/drawing/2014/main" id="{6632863A-E0F2-8FB3-0607-8A5F8C831396}"/>
              </a:ext>
            </a:extLst>
          </p:cNvPr>
          <p:cNvSpPr/>
          <p:nvPr/>
        </p:nvSpPr>
        <p:spPr>
          <a:xfrm>
            <a:off x="8128000" y="694944"/>
            <a:ext cx="4576235" cy="5388864"/>
          </a:xfrm>
          <a:prstGeom prst="roundRect">
            <a:avLst>
              <a:gd name="adj" fmla="val 6713"/>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latin typeface="Montserrat" panose="00000500000000000000" pitchFamily="2" charset="0"/>
            </a:endParaRPr>
          </a:p>
        </p:txBody>
      </p:sp>
      <p:pic>
        <p:nvPicPr>
          <p:cNvPr id="16" name="Picture 5" descr="Graphical user interface, application">
            <a:extLst>
              <a:ext uri="{FF2B5EF4-FFF2-40B4-BE49-F238E27FC236}">
                <a16:creationId xmlns:a16="http://schemas.microsoft.com/office/drawing/2014/main" id="{F61AD4DF-6BAD-7F45-0683-24DE064BB7B7}"/>
              </a:ext>
            </a:extLst>
          </p:cNvPr>
          <p:cNvPicPr>
            <a:picLocks noChangeAspect="1"/>
          </p:cNvPicPr>
          <p:nvPr/>
        </p:nvPicPr>
        <p:blipFill>
          <a:blip r:embed="rId2"/>
          <a:stretch>
            <a:fillRect/>
          </a:stretch>
        </p:blipFill>
        <p:spPr>
          <a:xfrm>
            <a:off x="8333117" y="903376"/>
            <a:ext cx="3922143" cy="4993740"/>
          </a:xfrm>
          <a:prstGeom prst="rect">
            <a:avLst/>
          </a:prstGeom>
        </p:spPr>
      </p:pic>
      <p:sp>
        <p:nvSpPr>
          <p:cNvPr id="17" name="Rounded Rectangle 18">
            <a:extLst>
              <a:ext uri="{FF2B5EF4-FFF2-40B4-BE49-F238E27FC236}">
                <a16:creationId xmlns:a16="http://schemas.microsoft.com/office/drawing/2014/main" id="{C3132381-DEB2-BAD8-010F-F44B1C5247C1}"/>
              </a:ext>
            </a:extLst>
          </p:cNvPr>
          <p:cNvSpPr/>
          <p:nvPr/>
        </p:nvSpPr>
        <p:spPr>
          <a:xfrm>
            <a:off x="6941964" y="1977407"/>
            <a:ext cx="2675454" cy="1184144"/>
          </a:xfrm>
          <a:prstGeom prst="roundRect">
            <a:avLst>
              <a:gd name="adj" fmla="val 1461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6727825" algn="l"/>
                <a:tab pos="8164513" algn="l"/>
                <a:tab pos="8523288" algn="l"/>
              </a:tabLst>
            </a:pPr>
            <a:endParaRPr lang="en-US" sz="1400">
              <a:latin typeface="Montserrat" panose="00000500000000000000" pitchFamily="2" charset="0"/>
            </a:endParaRPr>
          </a:p>
        </p:txBody>
      </p:sp>
      <p:sp>
        <p:nvSpPr>
          <p:cNvPr id="21" name="Rectangle 20">
            <a:extLst>
              <a:ext uri="{FF2B5EF4-FFF2-40B4-BE49-F238E27FC236}">
                <a16:creationId xmlns:a16="http://schemas.microsoft.com/office/drawing/2014/main" id="{4BEB47CA-F9B2-E6FB-7755-AE52B9908668}"/>
              </a:ext>
            </a:extLst>
          </p:cNvPr>
          <p:cNvSpPr/>
          <p:nvPr/>
        </p:nvSpPr>
        <p:spPr>
          <a:xfrm>
            <a:off x="7108962" y="2003452"/>
            <a:ext cx="2508456" cy="1169551"/>
          </a:xfrm>
          <a:prstGeom prst="rect">
            <a:avLst/>
          </a:prstGeom>
        </p:spPr>
        <p:txBody>
          <a:bodyPr wrap="square">
            <a:spAutoFit/>
          </a:bodyPr>
          <a:lstStyle/>
          <a:p>
            <a:pPr algn="ctr">
              <a:tabLst>
                <a:tab pos="6727825" algn="l"/>
                <a:tab pos="8164513" algn="l"/>
                <a:tab pos="8523288" algn="l"/>
              </a:tabLst>
            </a:pPr>
            <a:r>
              <a:rPr lang="en-US" sz="1400">
                <a:solidFill>
                  <a:schemeClr val="bg1"/>
                </a:solidFill>
                <a:latin typeface="Montserrat" panose="00000500000000000000" pitchFamily="2" charset="0"/>
              </a:rPr>
              <a:t>Application must be signed with the certificate that has a matching signature to one on the SIM. </a:t>
            </a:r>
          </a:p>
        </p:txBody>
      </p:sp>
      <p:sp>
        <p:nvSpPr>
          <p:cNvPr id="22" name="Rounded Rectangle 21">
            <a:extLst>
              <a:ext uri="{FF2B5EF4-FFF2-40B4-BE49-F238E27FC236}">
                <a16:creationId xmlns:a16="http://schemas.microsoft.com/office/drawing/2014/main" id="{816AC0D6-D168-29AB-5667-9072DCC70C91}"/>
              </a:ext>
            </a:extLst>
          </p:cNvPr>
          <p:cNvSpPr/>
          <p:nvPr/>
        </p:nvSpPr>
        <p:spPr>
          <a:xfrm>
            <a:off x="6932624" y="3322652"/>
            <a:ext cx="2675454" cy="949736"/>
          </a:xfrm>
          <a:prstGeom prst="roundRect">
            <a:avLst>
              <a:gd name="adj" fmla="val 1216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727825" algn="l"/>
                <a:tab pos="8164513" algn="l"/>
                <a:tab pos="8523288" algn="l"/>
              </a:tabLst>
            </a:pPr>
            <a:endParaRPr lang="en-US" sz="1400">
              <a:latin typeface="Montserrat" panose="00000500000000000000" pitchFamily="2" charset="0"/>
            </a:endParaRPr>
          </a:p>
        </p:txBody>
      </p:sp>
      <p:sp>
        <p:nvSpPr>
          <p:cNvPr id="23" name="Rectangle 22">
            <a:extLst>
              <a:ext uri="{FF2B5EF4-FFF2-40B4-BE49-F238E27FC236}">
                <a16:creationId xmlns:a16="http://schemas.microsoft.com/office/drawing/2014/main" id="{8640F803-03B4-044F-A1D3-18E8DC22195C}"/>
              </a:ext>
            </a:extLst>
          </p:cNvPr>
          <p:cNvSpPr/>
          <p:nvPr/>
        </p:nvSpPr>
        <p:spPr>
          <a:xfrm>
            <a:off x="7095165" y="3428188"/>
            <a:ext cx="2512913" cy="738664"/>
          </a:xfrm>
          <a:prstGeom prst="rect">
            <a:avLst/>
          </a:prstGeom>
        </p:spPr>
        <p:txBody>
          <a:bodyPr wrap="square" lIns="91440" tIns="45720" rIns="91440" bIns="45720" anchor="t">
            <a:spAutoFit/>
          </a:bodyPr>
          <a:lstStyle/>
          <a:p>
            <a:pPr algn="ctr">
              <a:tabLst>
                <a:tab pos="6727825" algn="l"/>
                <a:tab pos="8164513" algn="l"/>
                <a:tab pos="8523288" algn="l"/>
              </a:tabLst>
            </a:pPr>
            <a:r>
              <a:rPr lang="en-US" sz="1400">
                <a:solidFill>
                  <a:schemeClr val="bg1"/>
                </a:solidFill>
                <a:latin typeface="Montserrat" panose="00000500000000000000" pitchFamily="2" charset="0"/>
                <a:cs typeface="Helvetica"/>
              </a:rPr>
              <a:t>Available entitlements: </a:t>
            </a:r>
            <a:endParaRPr lang="en-US" sz="1400">
              <a:solidFill>
                <a:schemeClr val="bg1"/>
              </a:solidFill>
              <a:latin typeface="Montserrat" panose="00000500000000000000" pitchFamily="2" charset="0"/>
            </a:endParaRPr>
          </a:p>
          <a:p>
            <a:pPr algn="ctr">
              <a:tabLst>
                <a:tab pos="6727825" algn="l"/>
                <a:tab pos="8164513" algn="l"/>
                <a:tab pos="8523288" algn="l"/>
              </a:tabLst>
            </a:pPr>
            <a:r>
              <a:rPr lang="en-US" sz="1400">
                <a:solidFill>
                  <a:schemeClr val="bg1"/>
                </a:solidFill>
                <a:latin typeface="Montserrat" panose="00000500000000000000" pitchFamily="2" charset="0"/>
              </a:rPr>
              <a:t>VoLTE, ViLTE, VoWiFi, Tethering </a:t>
            </a:r>
          </a:p>
        </p:txBody>
      </p:sp>
      <p:sp>
        <p:nvSpPr>
          <p:cNvPr id="5" name="Date Placeholder 2">
            <a:extLst>
              <a:ext uri="{FF2B5EF4-FFF2-40B4-BE49-F238E27FC236}">
                <a16:creationId xmlns:a16="http://schemas.microsoft.com/office/drawing/2014/main" id="{D5EFC5CF-B4C5-D162-6067-44425DA6F492}"/>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7" name="Date Placeholder 2">
            <a:extLst>
              <a:ext uri="{FF2B5EF4-FFF2-40B4-BE49-F238E27FC236}">
                <a16:creationId xmlns:a16="http://schemas.microsoft.com/office/drawing/2014/main" id="{F8CC99B7-E1F2-FA31-F404-A6DCAFDC9FB8}"/>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8" name="Footer Placeholder 3">
            <a:extLst>
              <a:ext uri="{FF2B5EF4-FFF2-40B4-BE49-F238E27FC236}">
                <a16:creationId xmlns:a16="http://schemas.microsoft.com/office/drawing/2014/main" id="{CA0D5CFE-1A14-6933-57B0-D6DD9B5E47E4}"/>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9" name="Slide Number Placeholder 4">
            <a:extLst>
              <a:ext uri="{FF2B5EF4-FFF2-40B4-BE49-F238E27FC236}">
                <a16:creationId xmlns:a16="http://schemas.microsoft.com/office/drawing/2014/main" id="{08A19BBA-1BD7-3D15-48D1-BC8C2BE4A98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34</a:t>
            </a:fld>
            <a:endParaRPr lang="en-ZA"/>
          </a:p>
        </p:txBody>
      </p:sp>
    </p:spTree>
    <p:extLst>
      <p:ext uri="{BB962C8B-B14F-4D97-AF65-F5344CB8AC3E}">
        <p14:creationId xmlns:p14="http://schemas.microsoft.com/office/powerpoint/2010/main" val="144221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11">
            <a:extLst>
              <a:ext uri="{FF2B5EF4-FFF2-40B4-BE49-F238E27FC236}">
                <a16:creationId xmlns:a16="http://schemas.microsoft.com/office/drawing/2014/main" id="{43A67B2E-040D-2F06-ADA0-00FD0956BCD0}"/>
              </a:ext>
            </a:extLst>
          </p:cNvPr>
          <p:cNvSpPr>
            <a:spLocks/>
          </p:cNvSpPr>
          <p:nvPr/>
        </p:nvSpPr>
        <p:spPr>
          <a:xfrm>
            <a:off x="-59267" y="1876057"/>
            <a:ext cx="9042400" cy="4127425"/>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latin typeface="DM Sans" pitchFamily="2" charset="0"/>
              </a:rPr>
              <a:t>Android Use Case</a:t>
            </a:r>
            <a:endParaRPr lang="en-GB" sz="2800"/>
          </a:p>
        </p:txBody>
      </p:sp>
      <p:sp>
        <p:nvSpPr>
          <p:cNvPr id="2" name="Rectangle 1">
            <a:extLst>
              <a:ext uri="{FF2B5EF4-FFF2-40B4-BE49-F238E27FC236}">
                <a16:creationId xmlns:a16="http://schemas.microsoft.com/office/drawing/2014/main" id="{982FBFF6-93D9-D930-C884-79D09B09D33B}"/>
              </a:ext>
            </a:extLst>
          </p:cNvPr>
          <p:cNvSpPr/>
          <p:nvPr/>
        </p:nvSpPr>
        <p:spPr>
          <a:xfrm>
            <a:off x="526475" y="1072146"/>
            <a:ext cx="4389091" cy="338106"/>
          </a:xfrm>
          <a:prstGeom prst="rect">
            <a:avLst/>
          </a:prstGeom>
        </p:spPr>
        <p:txBody>
          <a:bodyPr wrap="square">
            <a:spAutoFit/>
          </a:bodyPr>
          <a:lstStyle/>
          <a:p>
            <a:pPr>
              <a:lnSpc>
                <a:spcPct val="150000"/>
              </a:lnSpc>
            </a:pPr>
            <a:r>
              <a:rPr lang="en-US" sz="1200" b="1">
                <a:solidFill>
                  <a:schemeClr val="accent1"/>
                </a:solidFill>
                <a:latin typeface="Montserrat Thin" pitchFamily="2" charset="0"/>
                <a:sym typeface="Helvetica Neue"/>
              </a:rPr>
              <a:t>IMS services provisioning with ACCM application</a:t>
            </a:r>
          </a:p>
        </p:txBody>
      </p:sp>
      <p:sp>
        <p:nvSpPr>
          <p:cNvPr id="3" name="Text Placeholder 7">
            <a:extLst>
              <a:ext uri="{FF2B5EF4-FFF2-40B4-BE49-F238E27FC236}">
                <a16:creationId xmlns:a16="http://schemas.microsoft.com/office/drawing/2014/main" id="{0A42F3AA-A051-B74B-612C-65E06FBD027C}"/>
              </a:ext>
            </a:extLst>
          </p:cNvPr>
          <p:cNvSpPr txBox="1">
            <a:spLocks/>
          </p:cNvSpPr>
          <p:nvPr/>
        </p:nvSpPr>
        <p:spPr>
          <a:xfrm>
            <a:off x="526475" y="2115791"/>
            <a:ext cx="6632509" cy="3547254"/>
          </a:xfrm>
          <a:prstGeom prst="rect">
            <a:avLst/>
          </a:prstGeom>
        </p:spPr>
        <p:txBody>
          <a:bodyPr vert="horz" lIns="91440" tIns="45720" rIns="91440" bIns="45720" rtlCol="0" anchor="ctr">
            <a:normAutofit/>
          </a:bodyPr>
          <a:lstStyle>
            <a:defPPr>
              <a:defRPr lang="en-US"/>
            </a:defPPr>
            <a:lvl1pPr marL="0" algn="ctr" defTabSz="914300" rtl="0" eaLnBrk="1" latinLnBrk="0" hangingPunct="1">
              <a:defRPr sz="800" kern="1200">
                <a:solidFill>
                  <a:schemeClr val="bg1"/>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pPr algn="l"/>
            <a:r>
              <a:rPr lang="en-US" sz="1400">
                <a:latin typeface="Montserrat" panose="00000500000000000000" pitchFamily="2" charset="0"/>
              </a:rPr>
              <a:t>Thanks to Android Carrier Configuration Manager API, it is possible to entitle and change IMS service entitlements of the phone.</a:t>
            </a:r>
          </a:p>
          <a:p>
            <a:pPr algn="l"/>
            <a:endParaRPr lang="en-US" sz="1400">
              <a:latin typeface="Montserrat" panose="00000500000000000000" pitchFamily="2" charset="0"/>
            </a:endParaRPr>
          </a:p>
          <a:p>
            <a:pPr algn="l"/>
            <a:r>
              <a:rPr lang="en-US" sz="1400">
                <a:latin typeface="Montserrat" panose="00000500000000000000" pitchFamily="2" charset="0"/>
              </a:rPr>
              <a:t>ACCM application (Standalone or module integrated in Carrier application) is installed on the phone. It runs on the background.</a:t>
            </a:r>
          </a:p>
          <a:p>
            <a:pPr algn="l"/>
            <a:endParaRPr lang="en-US" sz="1400">
              <a:latin typeface="Montserrat" panose="00000500000000000000" pitchFamily="2" charset="0"/>
            </a:endParaRPr>
          </a:p>
          <a:p>
            <a:pPr marL="342900" indent="-342900" algn="l">
              <a:buFont typeface="+mj-lt"/>
              <a:buAutoNum type="arabicPeriod"/>
            </a:pPr>
            <a:r>
              <a:rPr lang="en-US" sz="1400">
                <a:latin typeface="Montserrat" panose="00000500000000000000" pitchFamily="2" charset="0"/>
              </a:rPr>
              <a:t>Subscriber swaps the SIM card and/or powers up the android phone.</a:t>
            </a:r>
          </a:p>
          <a:p>
            <a:pPr marL="342900" indent="-342900" algn="l">
              <a:buFont typeface="+mj-lt"/>
              <a:buAutoNum type="arabicPeriod"/>
            </a:pPr>
            <a:r>
              <a:rPr lang="en-US" sz="1400">
                <a:latin typeface="Montserrat" panose="00000500000000000000" pitchFamily="2" charset="0"/>
              </a:rPr>
              <a:t>ACCM application sends a request to DES to get latest up-to-date IMS services entitlements.</a:t>
            </a:r>
          </a:p>
          <a:p>
            <a:pPr marL="342900" indent="-342900" algn="l">
              <a:buFont typeface="+mj-lt"/>
              <a:buAutoNum type="arabicPeriod"/>
            </a:pPr>
            <a:r>
              <a:rPr lang="en-US" sz="1400">
                <a:latin typeface="Montserrat" panose="00000500000000000000" pitchFamily="2" charset="0"/>
              </a:rPr>
              <a:t>DES authenticates and validates the subscriber.</a:t>
            </a:r>
          </a:p>
          <a:p>
            <a:pPr marL="342900" indent="-342900" algn="l">
              <a:buFont typeface="+mj-lt"/>
              <a:buAutoNum type="arabicPeriod"/>
            </a:pPr>
            <a:r>
              <a:rPr lang="en-US" sz="1400">
                <a:latin typeface="Montserrat" panose="00000500000000000000" pitchFamily="2" charset="0"/>
              </a:rPr>
              <a:t>DES sends to the ACCM application latest IMS services entitlements.</a:t>
            </a:r>
          </a:p>
          <a:p>
            <a:pPr marL="342900" indent="-342900" algn="l">
              <a:buFont typeface="+mj-lt"/>
              <a:buAutoNum type="arabicPeriod"/>
            </a:pPr>
            <a:r>
              <a:rPr lang="en-US" sz="1400">
                <a:latin typeface="Montserrat" panose="00000500000000000000" pitchFamily="2" charset="0"/>
              </a:rPr>
              <a:t>Optional : Subscriber agrees to Terms and Conditions, if needed.</a:t>
            </a:r>
          </a:p>
          <a:p>
            <a:pPr marL="342900" indent="-342900" algn="l">
              <a:buFont typeface="+mj-lt"/>
              <a:buAutoNum type="arabicPeriod"/>
            </a:pPr>
            <a:r>
              <a:rPr lang="en-US" sz="1400">
                <a:latin typeface="Montserrat" panose="00000500000000000000" pitchFamily="2" charset="0"/>
              </a:rPr>
              <a:t>ACCM application activates IMS services via Android CCM API.</a:t>
            </a:r>
          </a:p>
          <a:p>
            <a:pPr marL="342900" indent="-342900" algn="l">
              <a:buFont typeface="+mj-lt"/>
              <a:buAutoNum type="arabicPeriod"/>
            </a:pPr>
            <a:r>
              <a:rPr lang="en-US" sz="1400">
                <a:latin typeface="Montserrat" panose="00000500000000000000" pitchFamily="2" charset="0"/>
              </a:rPr>
              <a:t>Subscriber can use entitled IMS services.</a:t>
            </a:r>
          </a:p>
        </p:txBody>
      </p:sp>
      <p:grpSp>
        <p:nvGrpSpPr>
          <p:cNvPr id="5" name="Group 4">
            <a:extLst>
              <a:ext uri="{FF2B5EF4-FFF2-40B4-BE49-F238E27FC236}">
                <a16:creationId xmlns:a16="http://schemas.microsoft.com/office/drawing/2014/main" id="{6482D78F-C676-9CEA-26E4-9D470C41ED22}"/>
              </a:ext>
            </a:extLst>
          </p:cNvPr>
          <p:cNvGrpSpPr/>
          <p:nvPr/>
        </p:nvGrpSpPr>
        <p:grpSpPr>
          <a:xfrm>
            <a:off x="7375332" y="1341438"/>
            <a:ext cx="4680000" cy="4680000"/>
            <a:chOff x="7057747" y="1033991"/>
            <a:chExt cx="4680000" cy="4680000"/>
          </a:xfrm>
        </p:grpSpPr>
        <p:sp>
          <p:nvSpPr>
            <p:cNvPr id="7" name="Oval 6">
              <a:extLst>
                <a:ext uri="{FF2B5EF4-FFF2-40B4-BE49-F238E27FC236}">
                  <a16:creationId xmlns:a16="http://schemas.microsoft.com/office/drawing/2014/main" id="{015473A0-E75D-ED76-B265-7A4DDBFE7087}"/>
                </a:ext>
              </a:extLst>
            </p:cNvPr>
            <p:cNvSpPr/>
            <p:nvPr/>
          </p:nvSpPr>
          <p:spPr>
            <a:xfrm>
              <a:off x="7057747" y="1033991"/>
              <a:ext cx="4680000" cy="46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Download">
              <a:extLst>
                <a:ext uri="{FF2B5EF4-FFF2-40B4-BE49-F238E27FC236}">
                  <a16:creationId xmlns:a16="http://schemas.microsoft.com/office/drawing/2014/main" id="{826EF8BB-8C39-8965-F0BC-14AC92FFB6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57616" y="1808344"/>
              <a:ext cx="3080263" cy="3080263"/>
            </a:xfrm>
            <a:prstGeom prst="rect">
              <a:avLst/>
            </a:prstGeom>
          </p:spPr>
        </p:pic>
      </p:grpSp>
      <p:sp>
        <p:nvSpPr>
          <p:cNvPr id="4" name="Date Placeholder 2">
            <a:extLst>
              <a:ext uri="{FF2B5EF4-FFF2-40B4-BE49-F238E27FC236}">
                <a16:creationId xmlns:a16="http://schemas.microsoft.com/office/drawing/2014/main" id="{18BBC58E-E6AB-DA64-C8C5-1F07CE52EFCB}"/>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9" name="Date Placeholder 2">
            <a:extLst>
              <a:ext uri="{FF2B5EF4-FFF2-40B4-BE49-F238E27FC236}">
                <a16:creationId xmlns:a16="http://schemas.microsoft.com/office/drawing/2014/main" id="{1E5F844D-3FAA-EFE6-5A15-74BCAADDE74E}"/>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0" name="Footer Placeholder 3">
            <a:extLst>
              <a:ext uri="{FF2B5EF4-FFF2-40B4-BE49-F238E27FC236}">
                <a16:creationId xmlns:a16="http://schemas.microsoft.com/office/drawing/2014/main" id="{EFC7EB78-9D8B-F859-7977-D2BC6D465A37}"/>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1" name="Slide Number Placeholder 4">
            <a:extLst>
              <a:ext uri="{FF2B5EF4-FFF2-40B4-BE49-F238E27FC236}">
                <a16:creationId xmlns:a16="http://schemas.microsoft.com/office/drawing/2014/main" id="{96E9B1F8-3F5D-B477-461B-BC16D6E3725C}"/>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35</a:t>
            </a:fld>
            <a:endParaRPr lang="en-ZA"/>
          </a:p>
        </p:txBody>
      </p:sp>
    </p:spTree>
    <p:extLst>
      <p:ext uri="{BB962C8B-B14F-4D97-AF65-F5344CB8AC3E}">
        <p14:creationId xmlns:p14="http://schemas.microsoft.com/office/powerpoint/2010/main" val="1324260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A4FAF7-2669-84C2-040A-990361900718}"/>
              </a:ext>
            </a:extLst>
          </p:cNvPr>
          <p:cNvSpPr>
            <a:spLocks noGrp="1"/>
          </p:cNvSpPr>
          <p:nvPr>
            <p:ph type="title"/>
          </p:nvPr>
        </p:nvSpPr>
        <p:spPr/>
        <p:txBody>
          <a:bodyPr>
            <a:normAutofit fontScale="90000"/>
          </a:bodyPr>
          <a:lstStyle/>
          <a:p>
            <a:r>
              <a:rPr lang="en-ZA"/>
              <a:t>Thank you!</a:t>
            </a:r>
          </a:p>
        </p:txBody>
      </p:sp>
      <p:sp>
        <p:nvSpPr>
          <p:cNvPr id="8" name="Subtitle 7">
            <a:extLst>
              <a:ext uri="{FF2B5EF4-FFF2-40B4-BE49-F238E27FC236}">
                <a16:creationId xmlns:a16="http://schemas.microsoft.com/office/drawing/2014/main" id="{B74B0C1E-DDAD-B314-CBFB-314E4D8C65D1}"/>
              </a:ext>
            </a:extLst>
          </p:cNvPr>
          <p:cNvSpPr>
            <a:spLocks noGrp="1"/>
          </p:cNvSpPr>
          <p:nvPr>
            <p:ph type="subTitle" idx="1"/>
          </p:nvPr>
        </p:nvSpPr>
        <p:spPr/>
        <p:txBody>
          <a:bodyPr>
            <a:normAutofit lnSpcReduction="10000"/>
          </a:bodyPr>
          <a:lstStyle/>
          <a:p>
            <a:r>
              <a:rPr lang="en-ZA"/>
              <a:t>Questions?</a:t>
            </a:r>
          </a:p>
        </p:txBody>
      </p:sp>
      <p:sp>
        <p:nvSpPr>
          <p:cNvPr id="5" name="Date Placeholder 2">
            <a:extLst>
              <a:ext uri="{FF2B5EF4-FFF2-40B4-BE49-F238E27FC236}">
                <a16:creationId xmlns:a16="http://schemas.microsoft.com/office/drawing/2014/main" id="{8AA492CA-14EC-DC9F-49F5-6916F1DA1AB5}"/>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6" name="Date Placeholder 2">
            <a:extLst>
              <a:ext uri="{FF2B5EF4-FFF2-40B4-BE49-F238E27FC236}">
                <a16:creationId xmlns:a16="http://schemas.microsoft.com/office/drawing/2014/main" id="{967B32E0-17C0-EB08-A500-CFD36BD70FAB}"/>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9" name="Footer Placeholder 3">
            <a:extLst>
              <a:ext uri="{FF2B5EF4-FFF2-40B4-BE49-F238E27FC236}">
                <a16:creationId xmlns:a16="http://schemas.microsoft.com/office/drawing/2014/main" id="{01759434-0472-E599-0479-845EA0C0BE25}"/>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0" name="Slide Number Placeholder 4">
            <a:extLst>
              <a:ext uri="{FF2B5EF4-FFF2-40B4-BE49-F238E27FC236}">
                <a16:creationId xmlns:a16="http://schemas.microsoft.com/office/drawing/2014/main" id="{6BB0BD9F-63E9-39DF-85CD-D59D718B2491}"/>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36</a:t>
            </a:fld>
            <a:endParaRPr lang="en-ZA"/>
          </a:p>
        </p:txBody>
      </p:sp>
    </p:spTree>
    <p:extLst>
      <p:ext uri="{BB962C8B-B14F-4D97-AF65-F5344CB8AC3E}">
        <p14:creationId xmlns:p14="http://schemas.microsoft.com/office/powerpoint/2010/main" val="27037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E6DF34ED-2B11-844E-9BA0-9C6A680866DF}"/>
              </a:ext>
            </a:extLst>
          </p:cNvPr>
          <p:cNvSpPr>
            <a:spLocks/>
          </p:cNvSpPr>
          <p:nvPr/>
        </p:nvSpPr>
        <p:spPr>
          <a:xfrm>
            <a:off x="-76201" y="1666488"/>
            <a:ext cx="9060181" cy="4383792"/>
          </a:xfrm>
          <a:prstGeom prst="rect">
            <a:avLst/>
          </a:prstGeom>
          <a:solidFill>
            <a:schemeClr val="tx2">
              <a:alpha val="25000"/>
            </a:schemeClr>
          </a:solidFill>
        </p:spPr>
        <p:txBody>
          <a:bodyPr/>
          <a:lstStyle/>
          <a:p>
            <a:endParaRPr lang="en-GB"/>
          </a:p>
        </p:txBody>
      </p:sp>
      <p:sp>
        <p:nvSpPr>
          <p:cNvPr id="8" name="Content Placeholder 7">
            <a:extLst>
              <a:ext uri="{FF2B5EF4-FFF2-40B4-BE49-F238E27FC236}">
                <a16:creationId xmlns:a16="http://schemas.microsoft.com/office/drawing/2014/main" id="{7805361E-5E0E-5FBE-8617-3DAFBDF3362F}"/>
              </a:ext>
            </a:extLst>
          </p:cNvPr>
          <p:cNvSpPr>
            <a:spLocks noGrp="1"/>
          </p:cNvSpPr>
          <p:nvPr>
            <p:ph sz="half" idx="1"/>
          </p:nvPr>
        </p:nvSpPr>
        <p:spPr>
          <a:xfrm>
            <a:off x="526474" y="2840451"/>
            <a:ext cx="5630485" cy="3652424"/>
          </a:xfrm>
        </p:spPr>
        <p:txBody>
          <a:bodyPr>
            <a:normAutofit/>
          </a:bodyPr>
          <a:lstStyle/>
          <a:p>
            <a:r>
              <a:rPr lang="en-US" sz="1400" b="1">
                <a:solidFill>
                  <a:schemeClr val="accent1"/>
                </a:solidFill>
              </a:rPr>
              <a:t>Maintain Innovation</a:t>
            </a:r>
            <a:br>
              <a:rPr lang="en-US" sz="1400"/>
            </a:br>
            <a:r>
              <a:rPr lang="en-US" sz="1400"/>
              <a:t>Keep pace with technological advances in infrastructure and increasing customer expectations across an increasing set of devices and services</a:t>
            </a:r>
          </a:p>
          <a:p>
            <a:r>
              <a:rPr lang="en-US" sz="1400" b="1">
                <a:solidFill>
                  <a:schemeClr val="accent1"/>
                </a:solidFill>
              </a:rPr>
              <a:t>Maximize Profit</a:t>
            </a:r>
            <a:br>
              <a:rPr lang="en-US" sz="1400"/>
            </a:br>
            <a:r>
              <a:rPr lang="en-US" sz="1400"/>
              <a:t>Drive network utilization and subscriber monetization whilst lowering customer service calls to reduce costs and protect profit</a:t>
            </a:r>
          </a:p>
          <a:p>
            <a:r>
              <a:rPr lang="en-US" sz="1400" b="1">
                <a:solidFill>
                  <a:schemeClr val="accent1"/>
                </a:solidFill>
              </a:rPr>
              <a:t>Maintain Brand Reputation</a:t>
            </a:r>
            <a:br>
              <a:rPr lang="en-US" sz="1400"/>
            </a:br>
            <a:r>
              <a:rPr lang="en-US" sz="1400"/>
              <a:t>Delivering exceptional services, security and innovation drive exceptional customer experience in all interactions</a:t>
            </a: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Why Global CSPs work with us</a:t>
            </a:r>
          </a:p>
        </p:txBody>
      </p:sp>
      <p:sp>
        <p:nvSpPr>
          <p:cNvPr id="2" name="Content Placeholder 7">
            <a:extLst>
              <a:ext uri="{FF2B5EF4-FFF2-40B4-BE49-F238E27FC236}">
                <a16:creationId xmlns:a16="http://schemas.microsoft.com/office/drawing/2014/main" id="{A625839F-09E9-BAD7-4E25-C0ED2B753208}"/>
              </a:ext>
            </a:extLst>
          </p:cNvPr>
          <p:cNvSpPr txBox="1">
            <a:spLocks/>
          </p:cNvSpPr>
          <p:nvPr/>
        </p:nvSpPr>
        <p:spPr>
          <a:xfrm>
            <a:off x="526475" y="2097871"/>
            <a:ext cx="5630484" cy="1093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Our unrivalled expertise coupled with a broad range of products enables our customers to:</a:t>
            </a:r>
          </a:p>
        </p:txBody>
      </p:sp>
      <p:pic>
        <p:nvPicPr>
          <p:cNvPr id="4" name="Picture 3">
            <a:extLst>
              <a:ext uri="{FF2B5EF4-FFF2-40B4-BE49-F238E27FC236}">
                <a16:creationId xmlns:a16="http://schemas.microsoft.com/office/drawing/2014/main" id="{F22D9358-BD27-4680-F613-4FF7B82044F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983980" y="1666488"/>
            <a:ext cx="3208020" cy="4383792"/>
          </a:xfrm>
          <a:prstGeom prst="rect">
            <a:avLst/>
          </a:prstGeom>
        </p:spPr>
      </p:pic>
      <p:sp>
        <p:nvSpPr>
          <p:cNvPr id="5" name="Rectangle 4">
            <a:extLst>
              <a:ext uri="{FF2B5EF4-FFF2-40B4-BE49-F238E27FC236}">
                <a16:creationId xmlns:a16="http://schemas.microsoft.com/office/drawing/2014/main" id="{6D20C6DD-EE81-1A6B-3DD1-21F101228DE1}"/>
              </a:ext>
            </a:extLst>
          </p:cNvPr>
          <p:cNvSpPr/>
          <p:nvPr/>
        </p:nvSpPr>
        <p:spPr>
          <a:xfrm>
            <a:off x="8983980" y="1666488"/>
            <a:ext cx="480060" cy="4383792"/>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ate Placeholder 2">
            <a:extLst>
              <a:ext uri="{FF2B5EF4-FFF2-40B4-BE49-F238E27FC236}">
                <a16:creationId xmlns:a16="http://schemas.microsoft.com/office/drawing/2014/main" id="{CEA005D1-6065-2B78-715C-7BABB4CC0B33}"/>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7" name="Date Placeholder 2">
            <a:extLst>
              <a:ext uri="{FF2B5EF4-FFF2-40B4-BE49-F238E27FC236}">
                <a16:creationId xmlns:a16="http://schemas.microsoft.com/office/drawing/2014/main" id="{5BE7B6B8-A86D-1E8E-ECFA-38179E882E55}"/>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9" name="Footer Placeholder 3">
            <a:extLst>
              <a:ext uri="{FF2B5EF4-FFF2-40B4-BE49-F238E27FC236}">
                <a16:creationId xmlns:a16="http://schemas.microsoft.com/office/drawing/2014/main" id="{BA5DB3D4-803D-3292-9D10-5872029695CE}"/>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0" name="Slide Number Placeholder 4">
            <a:extLst>
              <a:ext uri="{FF2B5EF4-FFF2-40B4-BE49-F238E27FC236}">
                <a16:creationId xmlns:a16="http://schemas.microsoft.com/office/drawing/2014/main" id="{1B0AAE74-7601-648A-3C3C-E721AEF47514}"/>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4</a:t>
            </a:fld>
            <a:endParaRPr lang="en-ZA"/>
          </a:p>
        </p:txBody>
      </p:sp>
    </p:spTree>
    <p:extLst>
      <p:ext uri="{BB962C8B-B14F-4D97-AF65-F5344CB8AC3E}">
        <p14:creationId xmlns:p14="http://schemas.microsoft.com/office/powerpoint/2010/main" val="2567041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21F811-1FDF-F35E-4F31-32A767DC1D80}"/>
              </a:ext>
            </a:extLst>
          </p:cNvPr>
          <p:cNvSpPr/>
          <p:nvPr/>
        </p:nvSpPr>
        <p:spPr>
          <a:xfrm>
            <a:off x="2086079" y="1501139"/>
            <a:ext cx="9361279" cy="472551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Our Customer &amp; Presence</a:t>
            </a:r>
          </a:p>
        </p:txBody>
      </p:sp>
      <p:grpSp>
        <p:nvGrpSpPr>
          <p:cNvPr id="82" name="Group 81">
            <a:extLst>
              <a:ext uri="{FF2B5EF4-FFF2-40B4-BE49-F238E27FC236}">
                <a16:creationId xmlns:a16="http://schemas.microsoft.com/office/drawing/2014/main" id="{3F949F20-7B14-2B38-75D9-F5D23B162B07}"/>
              </a:ext>
            </a:extLst>
          </p:cNvPr>
          <p:cNvGrpSpPr/>
          <p:nvPr/>
        </p:nvGrpSpPr>
        <p:grpSpPr>
          <a:xfrm>
            <a:off x="2136784" y="1729684"/>
            <a:ext cx="9207187" cy="4390820"/>
            <a:chOff x="1794594" y="1616522"/>
            <a:chExt cx="15423975" cy="7355547"/>
          </a:xfrm>
        </p:grpSpPr>
        <p:pic>
          <p:nvPicPr>
            <p:cNvPr id="83" name="Graphic 82">
              <a:extLst>
                <a:ext uri="{FF2B5EF4-FFF2-40B4-BE49-F238E27FC236}">
                  <a16:creationId xmlns:a16="http://schemas.microsoft.com/office/drawing/2014/main" id="{87074163-F24A-6E69-8554-A7A95001D936}"/>
                </a:ext>
              </a:extLst>
            </p:cNvPr>
            <p:cNvPicPr>
              <a:picLocks noChangeAspect="1"/>
            </p:cNvPicPr>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664"/>
            <a:stretch/>
          </p:blipFill>
          <p:spPr>
            <a:xfrm>
              <a:off x="1794594" y="1821874"/>
              <a:ext cx="15423975" cy="7150195"/>
            </a:xfrm>
            <a:prstGeom prst="rect">
              <a:avLst/>
            </a:prstGeom>
          </p:spPr>
        </p:pic>
        <p:grpSp>
          <p:nvGrpSpPr>
            <p:cNvPr id="84" name="Group 83">
              <a:extLst>
                <a:ext uri="{FF2B5EF4-FFF2-40B4-BE49-F238E27FC236}">
                  <a16:creationId xmlns:a16="http://schemas.microsoft.com/office/drawing/2014/main" id="{ACCEC02E-40D6-F9F3-7858-C1878913A49D}"/>
                </a:ext>
              </a:extLst>
            </p:cNvPr>
            <p:cNvGrpSpPr/>
            <p:nvPr/>
          </p:nvGrpSpPr>
          <p:grpSpPr>
            <a:xfrm>
              <a:off x="3585154" y="2618767"/>
              <a:ext cx="11511908" cy="5686559"/>
              <a:chOff x="3067050" y="2893085"/>
              <a:chExt cx="11511908" cy="5686559"/>
            </a:xfrm>
          </p:grpSpPr>
          <p:pic>
            <p:nvPicPr>
              <p:cNvPr id="97" name="Picture 2">
                <a:extLst>
                  <a:ext uri="{FF2B5EF4-FFF2-40B4-BE49-F238E27FC236}">
                    <a16:creationId xmlns:a16="http://schemas.microsoft.com/office/drawing/2014/main" id="{65DC52BE-950D-5F31-B67F-0D59605D57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93306" y="5660756"/>
                <a:ext cx="561826" cy="500166"/>
              </a:xfrm>
              <a:prstGeom prst="rect">
                <a:avLst/>
              </a:prstGeom>
            </p:spPr>
          </p:pic>
          <p:pic>
            <p:nvPicPr>
              <p:cNvPr id="98" name="Picture 3" descr="Logo&#10;&#10;Description automatically generated">
                <a:extLst>
                  <a:ext uri="{FF2B5EF4-FFF2-40B4-BE49-F238E27FC236}">
                    <a16:creationId xmlns:a16="http://schemas.microsoft.com/office/drawing/2014/main" id="{75FD5195-8B53-EAB8-87ED-F2B397FBD82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07243" y="4668297"/>
                <a:ext cx="1634915" cy="546248"/>
              </a:xfrm>
              <a:prstGeom prst="rect">
                <a:avLst/>
              </a:prstGeom>
            </p:spPr>
          </p:pic>
          <p:pic>
            <p:nvPicPr>
              <p:cNvPr id="99" name="Picture 5">
                <a:extLst>
                  <a:ext uri="{FF2B5EF4-FFF2-40B4-BE49-F238E27FC236}">
                    <a16:creationId xmlns:a16="http://schemas.microsoft.com/office/drawing/2014/main" id="{E39C41B0-3442-0476-6820-6CDCAF55D43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69396" y="4527290"/>
                <a:ext cx="414628" cy="419811"/>
              </a:xfrm>
              <a:prstGeom prst="rect">
                <a:avLst/>
              </a:prstGeom>
            </p:spPr>
          </p:pic>
          <p:pic>
            <p:nvPicPr>
              <p:cNvPr id="100" name="Picture 8">
                <a:extLst>
                  <a:ext uri="{FF2B5EF4-FFF2-40B4-BE49-F238E27FC236}">
                    <a16:creationId xmlns:a16="http://schemas.microsoft.com/office/drawing/2014/main" id="{BDFF45DD-EB5F-84EF-771F-17AC1F52144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13604" y="7228915"/>
                <a:ext cx="602278" cy="394513"/>
              </a:xfrm>
              <a:prstGeom prst="rect">
                <a:avLst/>
              </a:prstGeom>
            </p:spPr>
          </p:pic>
          <p:pic>
            <p:nvPicPr>
              <p:cNvPr id="101" name="Picture 10">
                <a:extLst>
                  <a:ext uri="{FF2B5EF4-FFF2-40B4-BE49-F238E27FC236}">
                    <a16:creationId xmlns:a16="http://schemas.microsoft.com/office/drawing/2014/main" id="{279212CF-623A-E91C-293D-E4F3B988DCE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121648" y="6376724"/>
                <a:ext cx="887686" cy="231537"/>
              </a:xfrm>
              <a:prstGeom prst="rect">
                <a:avLst/>
              </a:prstGeom>
            </p:spPr>
          </p:pic>
          <p:pic>
            <p:nvPicPr>
              <p:cNvPr id="102" name="Picture 11" descr="Logo&#10;&#10;Description automatically generated">
                <a:extLst>
                  <a:ext uri="{FF2B5EF4-FFF2-40B4-BE49-F238E27FC236}">
                    <a16:creationId xmlns:a16="http://schemas.microsoft.com/office/drawing/2014/main" id="{9A69C686-4AA2-92DF-8875-92A3F0A781E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728196" y="4838014"/>
                <a:ext cx="701160" cy="367538"/>
              </a:xfrm>
              <a:prstGeom prst="rect">
                <a:avLst/>
              </a:prstGeom>
            </p:spPr>
          </p:pic>
          <p:pic>
            <p:nvPicPr>
              <p:cNvPr id="103" name="Picture 13">
                <a:extLst>
                  <a:ext uri="{FF2B5EF4-FFF2-40B4-BE49-F238E27FC236}">
                    <a16:creationId xmlns:a16="http://schemas.microsoft.com/office/drawing/2014/main" id="{8073EFC7-456E-E4E9-E216-2458AB59796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63221" y="3575534"/>
                <a:ext cx="1308830" cy="419014"/>
              </a:xfrm>
              <a:prstGeom prst="rect">
                <a:avLst/>
              </a:prstGeom>
            </p:spPr>
          </p:pic>
          <p:pic>
            <p:nvPicPr>
              <p:cNvPr id="104" name="Picture 14" descr="A picture containing text, sign&#10;&#10;Description automatically generated">
                <a:extLst>
                  <a:ext uri="{FF2B5EF4-FFF2-40B4-BE49-F238E27FC236}">
                    <a16:creationId xmlns:a16="http://schemas.microsoft.com/office/drawing/2014/main" id="{3FC6D439-F030-CCC0-E652-BA74252AF31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237509" y="3114609"/>
                <a:ext cx="690372" cy="263740"/>
              </a:xfrm>
              <a:prstGeom prst="rect">
                <a:avLst/>
              </a:prstGeom>
            </p:spPr>
          </p:pic>
          <p:pic>
            <p:nvPicPr>
              <p:cNvPr id="105" name="Picture 15" descr="Logo, company name&#10;&#10;Description automatically generated">
                <a:extLst>
                  <a:ext uri="{FF2B5EF4-FFF2-40B4-BE49-F238E27FC236}">
                    <a16:creationId xmlns:a16="http://schemas.microsoft.com/office/drawing/2014/main" id="{F1F16581-AE6F-5848-C97B-E7107B4BA121}"/>
                  </a:ext>
                </a:extLst>
              </p:cNvPr>
              <p:cNvPicPr>
                <a:picLocks noChangeAspect="1"/>
              </p:cNvPicPr>
              <p:nvPr/>
            </p:nvPicPr>
            <p:blipFill rotWithShape="1">
              <a:blip r:embed="rId12">
                <a:extLst>
                  <a:ext uri="{28A0092B-C50C-407E-A947-70E740481C1C}">
                    <a14:useLocalDpi xmlns:a14="http://schemas.microsoft.com/office/drawing/2010/main"/>
                  </a:ext>
                </a:extLst>
              </a:blip>
              <a:srcRect l="30000" t="1923" r="28000" b="-18039"/>
              <a:stretch/>
            </p:blipFill>
            <p:spPr>
              <a:xfrm>
                <a:off x="7701082" y="3433972"/>
                <a:ext cx="572202" cy="544172"/>
              </a:xfrm>
              <a:prstGeom prst="rect">
                <a:avLst/>
              </a:prstGeom>
            </p:spPr>
          </p:pic>
          <p:pic>
            <p:nvPicPr>
              <p:cNvPr id="106" name="Picture 16" descr="Logo&#10;&#10;Description automatically generated">
                <a:extLst>
                  <a:ext uri="{FF2B5EF4-FFF2-40B4-BE49-F238E27FC236}">
                    <a16:creationId xmlns:a16="http://schemas.microsoft.com/office/drawing/2014/main" id="{C2C43120-A978-7215-1212-D3400CFAAAA5}"/>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942264" y="2893085"/>
                <a:ext cx="1797844" cy="850656"/>
              </a:xfrm>
              <a:prstGeom prst="rect">
                <a:avLst/>
              </a:prstGeom>
            </p:spPr>
          </p:pic>
          <p:pic>
            <p:nvPicPr>
              <p:cNvPr id="107" name="Picture 17" descr="A picture containing text&#10;&#10;Description automatically generated">
                <a:extLst>
                  <a:ext uri="{FF2B5EF4-FFF2-40B4-BE49-F238E27FC236}">
                    <a16:creationId xmlns:a16="http://schemas.microsoft.com/office/drawing/2014/main" id="{F14999E9-6218-A611-6414-04DDDB345528}"/>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967434" y="3728436"/>
                <a:ext cx="1157811" cy="258962"/>
              </a:xfrm>
              <a:prstGeom prst="rect">
                <a:avLst/>
              </a:prstGeom>
            </p:spPr>
          </p:pic>
          <p:pic>
            <p:nvPicPr>
              <p:cNvPr id="108" name="Picture 18">
                <a:extLst>
                  <a:ext uri="{FF2B5EF4-FFF2-40B4-BE49-F238E27FC236}">
                    <a16:creationId xmlns:a16="http://schemas.microsoft.com/office/drawing/2014/main" id="{625F7FBF-24A5-8B2D-7134-0974D53089CC}"/>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0459644" y="3857917"/>
                <a:ext cx="546545" cy="517923"/>
              </a:xfrm>
              <a:prstGeom prst="rect">
                <a:avLst/>
              </a:prstGeom>
            </p:spPr>
          </p:pic>
          <p:pic>
            <p:nvPicPr>
              <p:cNvPr id="109" name="Picture 19">
                <a:extLst>
                  <a:ext uri="{FF2B5EF4-FFF2-40B4-BE49-F238E27FC236}">
                    <a16:creationId xmlns:a16="http://schemas.microsoft.com/office/drawing/2014/main" id="{FEBD8A00-1BAA-115F-DD05-E122BF97A611}"/>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0171989" y="4793056"/>
                <a:ext cx="445865" cy="489150"/>
              </a:xfrm>
              <a:prstGeom prst="rect">
                <a:avLst/>
              </a:prstGeom>
            </p:spPr>
          </p:pic>
          <p:pic>
            <p:nvPicPr>
              <p:cNvPr id="110" name="Picture 32" descr="Logo&#10;&#10;Description automatically generated">
                <a:extLst>
                  <a:ext uri="{FF2B5EF4-FFF2-40B4-BE49-F238E27FC236}">
                    <a16:creationId xmlns:a16="http://schemas.microsoft.com/office/drawing/2014/main" id="{8FD50955-0B47-CC18-5E65-F9A2DEF6AAE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288247" y="3983792"/>
                <a:ext cx="949262" cy="251787"/>
              </a:xfrm>
              <a:prstGeom prst="rect">
                <a:avLst/>
              </a:prstGeom>
            </p:spPr>
          </p:pic>
          <p:pic>
            <p:nvPicPr>
              <p:cNvPr id="111" name="Graphic 34">
                <a:extLst>
                  <a:ext uri="{FF2B5EF4-FFF2-40B4-BE49-F238E27FC236}">
                    <a16:creationId xmlns:a16="http://schemas.microsoft.com/office/drawing/2014/main" id="{2FF7A0B7-26D8-C6AC-71B9-3134664E453C}"/>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412798" y="4663576"/>
                <a:ext cx="1130844" cy="273348"/>
              </a:xfrm>
              <a:prstGeom prst="rect">
                <a:avLst/>
              </a:prstGeom>
            </p:spPr>
          </p:pic>
          <p:pic>
            <p:nvPicPr>
              <p:cNvPr id="112" name="Picture 37" descr="Logo&#10;&#10;Description automatically generated">
                <a:extLst>
                  <a:ext uri="{FF2B5EF4-FFF2-40B4-BE49-F238E27FC236}">
                    <a16:creationId xmlns:a16="http://schemas.microsoft.com/office/drawing/2014/main" id="{5FDCD5CB-F009-AD3A-3BEE-86A3B0637F71}"/>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13156409" y="5656119"/>
                <a:ext cx="1422549" cy="782257"/>
              </a:xfrm>
              <a:prstGeom prst="rect">
                <a:avLst/>
              </a:prstGeom>
            </p:spPr>
          </p:pic>
          <p:pic>
            <p:nvPicPr>
              <p:cNvPr id="113" name="Picture 5">
                <a:extLst>
                  <a:ext uri="{FF2B5EF4-FFF2-40B4-BE49-F238E27FC236}">
                    <a16:creationId xmlns:a16="http://schemas.microsoft.com/office/drawing/2014/main" id="{29866BFF-C5A7-85D8-4BB8-F493AB6DBB8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23412" y="7232000"/>
                <a:ext cx="414628" cy="419811"/>
              </a:xfrm>
              <a:prstGeom prst="rect">
                <a:avLst/>
              </a:prstGeom>
            </p:spPr>
          </p:pic>
          <p:pic>
            <p:nvPicPr>
              <p:cNvPr id="114" name="Picture 38">
                <a:extLst>
                  <a:ext uri="{FF2B5EF4-FFF2-40B4-BE49-F238E27FC236}">
                    <a16:creationId xmlns:a16="http://schemas.microsoft.com/office/drawing/2014/main" id="{20279CE1-096D-22EA-29B0-FC0082132493}"/>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424485" y="5782146"/>
                <a:ext cx="417100" cy="496343"/>
              </a:xfrm>
              <a:prstGeom prst="rect">
                <a:avLst/>
              </a:prstGeom>
            </p:spPr>
          </p:pic>
          <p:pic>
            <p:nvPicPr>
              <p:cNvPr id="115" name="Picture 53" descr="Icon&#10;&#10;Description automatically generated">
                <a:extLst>
                  <a:ext uri="{FF2B5EF4-FFF2-40B4-BE49-F238E27FC236}">
                    <a16:creationId xmlns:a16="http://schemas.microsoft.com/office/drawing/2014/main" id="{21FA6998-A4B6-14B3-7737-AACAC98BE457}"/>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8629650" y="4162425"/>
                <a:ext cx="704850" cy="400050"/>
              </a:xfrm>
              <a:prstGeom prst="rect">
                <a:avLst/>
              </a:prstGeom>
            </p:spPr>
          </p:pic>
          <p:pic>
            <p:nvPicPr>
              <p:cNvPr id="116" name="Picture 5" descr="Logo, company name&#10;&#10;Description automatically generated">
                <a:extLst>
                  <a:ext uri="{FF2B5EF4-FFF2-40B4-BE49-F238E27FC236}">
                    <a16:creationId xmlns:a16="http://schemas.microsoft.com/office/drawing/2014/main" id="{71EA3265-31B4-48E5-9750-F444AD88D1F6}"/>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8382000" y="7898606"/>
                <a:ext cx="952500" cy="681038"/>
              </a:xfrm>
              <a:prstGeom prst="rect">
                <a:avLst/>
              </a:prstGeom>
            </p:spPr>
          </p:pic>
          <p:pic>
            <p:nvPicPr>
              <p:cNvPr id="117" name="Picture 11" descr="Text&#10;&#10;Description automatically generated">
                <a:extLst>
                  <a:ext uri="{FF2B5EF4-FFF2-40B4-BE49-F238E27FC236}">
                    <a16:creationId xmlns:a16="http://schemas.microsoft.com/office/drawing/2014/main" id="{0EA012BA-54F0-385B-DB9E-3B4F0A1A2842}"/>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3067050" y="4207764"/>
                <a:ext cx="1771650" cy="366522"/>
              </a:xfrm>
              <a:prstGeom prst="rect">
                <a:avLst/>
              </a:prstGeom>
            </p:spPr>
          </p:pic>
        </p:grpSp>
        <p:pic>
          <p:nvPicPr>
            <p:cNvPr id="85" name="Picture 2">
              <a:extLst>
                <a:ext uri="{FF2B5EF4-FFF2-40B4-BE49-F238E27FC236}">
                  <a16:creationId xmlns:a16="http://schemas.microsoft.com/office/drawing/2014/main" id="{CB053AA9-8CF7-877C-DDE8-06B72EB56619}"/>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9920" t="26352" r="18064" b="27932"/>
            <a:stretch/>
          </p:blipFill>
          <p:spPr bwMode="auto">
            <a:xfrm>
              <a:off x="8900104" y="6849393"/>
              <a:ext cx="1083690" cy="79885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a:extLst>
                <a:ext uri="{FF2B5EF4-FFF2-40B4-BE49-F238E27FC236}">
                  <a16:creationId xmlns:a16="http://schemas.microsoft.com/office/drawing/2014/main" id="{28689359-B40F-5D5C-C033-880AA555652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061747" y="7327448"/>
              <a:ext cx="592539" cy="59367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a:extLst>
                <a:ext uri="{FF2B5EF4-FFF2-40B4-BE49-F238E27FC236}">
                  <a16:creationId xmlns:a16="http://schemas.microsoft.com/office/drawing/2014/main" id="{3AECB759-4FE2-FCC2-5276-5037BD25FCBC}"/>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b="43374"/>
            <a:stretch/>
          </p:blipFill>
          <p:spPr bwMode="auto">
            <a:xfrm>
              <a:off x="13926812" y="5053535"/>
              <a:ext cx="917948" cy="17993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a:extLst>
                <a:ext uri="{FF2B5EF4-FFF2-40B4-BE49-F238E27FC236}">
                  <a16:creationId xmlns:a16="http://schemas.microsoft.com/office/drawing/2014/main" id="{50BF747D-7AAB-0410-AF91-6B5BE6FC0DE9}"/>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35222" b="26194"/>
            <a:stretch/>
          </p:blipFill>
          <p:spPr bwMode="auto">
            <a:xfrm>
              <a:off x="11135957" y="2906898"/>
              <a:ext cx="1738644" cy="48915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a:extLst>
                <a:ext uri="{FF2B5EF4-FFF2-40B4-BE49-F238E27FC236}">
                  <a16:creationId xmlns:a16="http://schemas.microsoft.com/office/drawing/2014/main" id="{DB653C69-0E18-A5D1-B8C2-EA8E4CEA092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219187" y="2036765"/>
              <a:ext cx="2198075" cy="73632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D9041070-1808-7B69-B39E-8202DED22DDC}"/>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r="61237"/>
            <a:stretch/>
          </p:blipFill>
          <p:spPr bwMode="auto">
            <a:xfrm>
              <a:off x="15910181" y="7870756"/>
              <a:ext cx="523572" cy="48164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4">
              <a:extLst>
                <a:ext uri="{FF2B5EF4-FFF2-40B4-BE49-F238E27FC236}">
                  <a16:creationId xmlns:a16="http://schemas.microsoft.com/office/drawing/2014/main" id="{C404C98B-522D-B0BB-7964-70CE9A2DB586}"/>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689245" y="2703509"/>
              <a:ext cx="667884" cy="66788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6">
              <a:extLst>
                <a:ext uri="{FF2B5EF4-FFF2-40B4-BE49-F238E27FC236}">
                  <a16:creationId xmlns:a16="http://schemas.microsoft.com/office/drawing/2014/main" id="{2F5FE6AA-1961-18ED-60DF-62AE1182FEA5}"/>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638455" y="1616522"/>
              <a:ext cx="460382" cy="47790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Download Maxis Communications Logo in SVG Vector or PNG File ...">
              <a:extLst>
                <a:ext uri="{FF2B5EF4-FFF2-40B4-BE49-F238E27FC236}">
                  <a16:creationId xmlns:a16="http://schemas.microsoft.com/office/drawing/2014/main" id="{2D99BD65-35BF-8FC5-AE37-14DBBEDAF27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3440198" y="5591420"/>
              <a:ext cx="1314450" cy="8763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768F0BBD-0BA2-94B4-271B-3516E4F077FF}"/>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827634" y="3632276"/>
              <a:ext cx="777089" cy="220694"/>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Content Placeholder 7">
            <a:extLst>
              <a:ext uri="{FF2B5EF4-FFF2-40B4-BE49-F238E27FC236}">
                <a16:creationId xmlns:a16="http://schemas.microsoft.com/office/drawing/2014/main" id="{5411D949-826A-DE11-2A64-F559605EA171}"/>
              </a:ext>
            </a:extLst>
          </p:cNvPr>
          <p:cNvSpPr txBox="1">
            <a:spLocks/>
          </p:cNvSpPr>
          <p:nvPr/>
        </p:nvSpPr>
        <p:spPr>
          <a:xfrm>
            <a:off x="285060" y="3112216"/>
            <a:ext cx="2248510" cy="2820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chemeClr val="accent1"/>
                </a:solidFill>
              </a:rPr>
              <a:t>60+</a:t>
            </a:r>
            <a:br>
              <a:rPr lang="en-US" sz="1400"/>
            </a:br>
            <a:r>
              <a:rPr lang="en-US" sz="1400"/>
              <a:t>Customers</a:t>
            </a:r>
          </a:p>
          <a:p>
            <a:pPr marL="0" indent="0">
              <a:buNone/>
            </a:pPr>
            <a:endParaRPr lang="en-US" sz="1400"/>
          </a:p>
          <a:p>
            <a:pPr marL="0" indent="0">
              <a:buNone/>
            </a:pPr>
            <a:r>
              <a:rPr lang="en-US" sz="2000" b="1">
                <a:solidFill>
                  <a:schemeClr val="accent1"/>
                </a:solidFill>
              </a:rPr>
              <a:t>20+</a:t>
            </a:r>
            <a:br>
              <a:rPr lang="en-US" sz="1400"/>
            </a:br>
            <a:r>
              <a:rPr lang="en-US" sz="1400"/>
              <a:t>Countries</a:t>
            </a:r>
          </a:p>
          <a:p>
            <a:pPr marL="0" indent="0">
              <a:buNone/>
            </a:pPr>
            <a:endParaRPr lang="en-US" sz="1400"/>
          </a:p>
          <a:p>
            <a:pPr marL="0" indent="0">
              <a:buNone/>
            </a:pPr>
            <a:r>
              <a:rPr lang="en-US" sz="2000" b="1">
                <a:solidFill>
                  <a:schemeClr val="accent1"/>
                </a:solidFill>
              </a:rPr>
              <a:t>2Bn</a:t>
            </a:r>
            <a:br>
              <a:rPr lang="en-US" sz="1400"/>
            </a:br>
            <a:r>
              <a:rPr lang="en-US" sz="1400"/>
              <a:t>Daily Transactions</a:t>
            </a:r>
          </a:p>
        </p:txBody>
      </p:sp>
      <p:sp>
        <p:nvSpPr>
          <p:cNvPr id="3" name="Date Placeholder 2">
            <a:extLst>
              <a:ext uri="{FF2B5EF4-FFF2-40B4-BE49-F238E27FC236}">
                <a16:creationId xmlns:a16="http://schemas.microsoft.com/office/drawing/2014/main" id="{8D525996-3195-B8CA-F3D0-7990E4D3B812}"/>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4" name="Date Placeholder 2">
            <a:extLst>
              <a:ext uri="{FF2B5EF4-FFF2-40B4-BE49-F238E27FC236}">
                <a16:creationId xmlns:a16="http://schemas.microsoft.com/office/drawing/2014/main" id="{755A1821-7587-233C-E278-E0D6820CB3E9}"/>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5" name="Footer Placeholder 3">
            <a:extLst>
              <a:ext uri="{FF2B5EF4-FFF2-40B4-BE49-F238E27FC236}">
                <a16:creationId xmlns:a16="http://schemas.microsoft.com/office/drawing/2014/main" id="{5A32269B-3FE8-BEBE-4A14-5B34D5581E07}"/>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6" name="Slide Number Placeholder 4">
            <a:extLst>
              <a:ext uri="{FF2B5EF4-FFF2-40B4-BE49-F238E27FC236}">
                <a16:creationId xmlns:a16="http://schemas.microsoft.com/office/drawing/2014/main" id="{6A8F20A5-6BA1-F9C1-6D80-1E2087213EFE}"/>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5</a:t>
            </a:fld>
            <a:endParaRPr lang="en-ZA"/>
          </a:p>
        </p:txBody>
      </p:sp>
    </p:spTree>
    <p:extLst>
      <p:ext uri="{BB962C8B-B14F-4D97-AF65-F5344CB8AC3E}">
        <p14:creationId xmlns:p14="http://schemas.microsoft.com/office/powerpoint/2010/main" val="386858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icture containing text, person, computer, working">
            <a:extLst>
              <a:ext uri="{FF2B5EF4-FFF2-40B4-BE49-F238E27FC236}">
                <a16:creationId xmlns:a16="http://schemas.microsoft.com/office/drawing/2014/main" id="{F7278EA2-4504-C338-40A4-FD83A28D0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89"/>
          <a:stretch/>
        </p:blipFill>
        <p:spPr>
          <a:xfrm>
            <a:off x="8880281" y="1666487"/>
            <a:ext cx="3311719" cy="4383793"/>
          </a:xfrm>
          <a:prstGeom prst="rect">
            <a:avLst/>
          </a:prstGeom>
        </p:spPr>
      </p:pic>
      <p:sp>
        <p:nvSpPr>
          <p:cNvPr id="3" name="Freeform 11">
            <a:extLst>
              <a:ext uri="{FF2B5EF4-FFF2-40B4-BE49-F238E27FC236}">
                <a16:creationId xmlns:a16="http://schemas.microsoft.com/office/drawing/2014/main" id="{E6DF34ED-2B11-844E-9BA0-9C6A680866DF}"/>
              </a:ext>
            </a:extLst>
          </p:cNvPr>
          <p:cNvSpPr>
            <a:spLocks/>
          </p:cNvSpPr>
          <p:nvPr/>
        </p:nvSpPr>
        <p:spPr>
          <a:xfrm>
            <a:off x="-76200" y="1666488"/>
            <a:ext cx="8956482" cy="4383792"/>
          </a:xfrm>
          <a:prstGeom prst="rect">
            <a:avLst/>
          </a:prstGeom>
          <a:solidFill>
            <a:schemeClr val="tx2">
              <a:alpha val="25000"/>
            </a:schemeClr>
          </a:solidFill>
        </p:spPr>
        <p:txBody>
          <a:bodyPr/>
          <a:lstStyle/>
          <a:p>
            <a:endParaRPr lang="en-GB"/>
          </a:p>
        </p:txBody>
      </p:sp>
      <p:sp>
        <p:nvSpPr>
          <p:cNvPr id="8" name="Content Placeholder 7">
            <a:extLst>
              <a:ext uri="{FF2B5EF4-FFF2-40B4-BE49-F238E27FC236}">
                <a16:creationId xmlns:a16="http://schemas.microsoft.com/office/drawing/2014/main" id="{7805361E-5E0E-5FBE-8617-3DAFBDF3362F}"/>
              </a:ext>
            </a:extLst>
          </p:cNvPr>
          <p:cNvSpPr>
            <a:spLocks noGrp="1"/>
          </p:cNvSpPr>
          <p:nvPr>
            <p:ph sz="half" idx="1"/>
          </p:nvPr>
        </p:nvSpPr>
        <p:spPr>
          <a:xfrm>
            <a:off x="552461" y="3658872"/>
            <a:ext cx="5630485" cy="2621279"/>
          </a:xfrm>
        </p:spPr>
        <p:txBody>
          <a:bodyPr>
            <a:normAutofit/>
          </a:bodyPr>
          <a:lstStyle/>
          <a:p>
            <a:r>
              <a:rPr lang="en-US" sz="1400"/>
              <a:t>Breadth of capability </a:t>
            </a:r>
          </a:p>
          <a:p>
            <a:r>
              <a:rPr lang="en-US" sz="1400"/>
              <a:t>Expertise around complexity</a:t>
            </a:r>
          </a:p>
          <a:p>
            <a:r>
              <a:rPr lang="en-US" sz="1400"/>
              <a:t>Broad range of solutions </a:t>
            </a:r>
          </a:p>
          <a:p>
            <a:r>
              <a:rPr lang="en-US" sz="1400"/>
              <a:t>Pre-integrated ecosystems </a:t>
            </a:r>
          </a:p>
          <a:p>
            <a:r>
              <a:rPr lang="en-US" sz="1400"/>
              <a:t>Ability to innovate rapidly with customers</a:t>
            </a: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Our Strengths</a:t>
            </a:r>
          </a:p>
        </p:txBody>
      </p:sp>
      <p:sp>
        <p:nvSpPr>
          <p:cNvPr id="2" name="Content Placeholder 7">
            <a:extLst>
              <a:ext uri="{FF2B5EF4-FFF2-40B4-BE49-F238E27FC236}">
                <a16:creationId xmlns:a16="http://schemas.microsoft.com/office/drawing/2014/main" id="{A625839F-09E9-BAD7-4E25-C0ED2B753208}"/>
              </a:ext>
            </a:extLst>
          </p:cNvPr>
          <p:cNvSpPr txBox="1">
            <a:spLocks/>
          </p:cNvSpPr>
          <p:nvPr/>
        </p:nvSpPr>
        <p:spPr>
          <a:xfrm>
            <a:off x="526475" y="2114383"/>
            <a:ext cx="5630484" cy="13539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a:t>We ensure customers can utilize the services of the network to allow you to provide better services and drive more value.</a:t>
            </a:r>
          </a:p>
          <a:p>
            <a:pPr marL="0" indent="0">
              <a:lnSpc>
                <a:spcPct val="110000"/>
              </a:lnSpc>
              <a:buNone/>
            </a:pPr>
            <a:r>
              <a:rPr lang="en-US" sz="1400"/>
              <a:t>As a stable supplier with unrivalled products &amp; people, let us help you save money, realize revenue and improve brand perception by utilizing our:</a:t>
            </a:r>
          </a:p>
        </p:txBody>
      </p:sp>
      <p:sp>
        <p:nvSpPr>
          <p:cNvPr id="5" name="Rectangle 4">
            <a:extLst>
              <a:ext uri="{FF2B5EF4-FFF2-40B4-BE49-F238E27FC236}">
                <a16:creationId xmlns:a16="http://schemas.microsoft.com/office/drawing/2014/main" id="{6D20C6DD-EE81-1A6B-3DD1-21F101228DE1}"/>
              </a:ext>
            </a:extLst>
          </p:cNvPr>
          <p:cNvSpPr/>
          <p:nvPr/>
        </p:nvSpPr>
        <p:spPr>
          <a:xfrm>
            <a:off x="8880281" y="1666487"/>
            <a:ext cx="480060" cy="4383792"/>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2">
            <a:extLst>
              <a:ext uri="{FF2B5EF4-FFF2-40B4-BE49-F238E27FC236}">
                <a16:creationId xmlns:a16="http://schemas.microsoft.com/office/drawing/2014/main" id="{3BF828F9-7A19-4C84-454E-D2F9A954BAB9}"/>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7" name="Date Placeholder 2">
            <a:extLst>
              <a:ext uri="{FF2B5EF4-FFF2-40B4-BE49-F238E27FC236}">
                <a16:creationId xmlns:a16="http://schemas.microsoft.com/office/drawing/2014/main" id="{C8616F04-40DF-01C4-6637-A7C8AC3E6664}"/>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9" name="Footer Placeholder 3">
            <a:extLst>
              <a:ext uri="{FF2B5EF4-FFF2-40B4-BE49-F238E27FC236}">
                <a16:creationId xmlns:a16="http://schemas.microsoft.com/office/drawing/2014/main" id="{83811C10-EB7F-24A2-7B76-235066B79AD4}"/>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10" name="Slide Number Placeholder 4">
            <a:extLst>
              <a:ext uri="{FF2B5EF4-FFF2-40B4-BE49-F238E27FC236}">
                <a16:creationId xmlns:a16="http://schemas.microsoft.com/office/drawing/2014/main" id="{EEB734FD-F032-C127-FCD9-CBC0FD425EBB}"/>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6</a:t>
            </a:fld>
            <a:endParaRPr lang="en-ZA"/>
          </a:p>
        </p:txBody>
      </p:sp>
    </p:spTree>
    <p:extLst>
      <p:ext uri="{BB962C8B-B14F-4D97-AF65-F5344CB8AC3E}">
        <p14:creationId xmlns:p14="http://schemas.microsoft.com/office/powerpoint/2010/main" val="396432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Our Partnerships</a:t>
            </a:r>
          </a:p>
        </p:txBody>
      </p:sp>
      <p:sp>
        <p:nvSpPr>
          <p:cNvPr id="9" name="Rectangle: Rounded Corners 8">
            <a:extLst>
              <a:ext uri="{FF2B5EF4-FFF2-40B4-BE49-F238E27FC236}">
                <a16:creationId xmlns:a16="http://schemas.microsoft.com/office/drawing/2014/main" id="{8265A293-9FC4-CF9E-6D3C-9E387EF72F42}"/>
              </a:ext>
            </a:extLst>
          </p:cNvPr>
          <p:cNvSpPr/>
          <p:nvPr/>
        </p:nvSpPr>
        <p:spPr>
          <a:xfrm>
            <a:off x="599405" y="5014386"/>
            <a:ext cx="4868016" cy="1064137"/>
          </a:xfrm>
          <a:prstGeom prst="roundRect">
            <a:avLst>
              <a:gd name="adj" fmla="val 11543"/>
            </a:avLst>
          </a:prstGeom>
          <a:solidFill>
            <a:schemeClr val="bg2"/>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EA5628">
                  <a:lumMod val="20000"/>
                  <a:lumOff val="80000"/>
                </a:srgbClr>
              </a:solidFill>
              <a:effectLst>
                <a:outerShdw blurRad="38100" dist="38100" dir="2700000" algn="tl">
                  <a:srgbClr val="000000">
                    <a:alpha val="43137"/>
                  </a:srgbClr>
                </a:outerShdw>
              </a:effectLst>
              <a:uLnTx/>
              <a:uFillTx/>
              <a:latin typeface="Helvetica"/>
              <a:ea typeface="+mn-ea"/>
              <a:cs typeface="+mn-cs"/>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EA5628">
                  <a:lumMod val="20000"/>
                  <a:lumOff val="80000"/>
                </a:srgbClr>
              </a:solidFill>
              <a:effectLst>
                <a:outerShdw blurRad="38100" dist="38100" dir="2700000" algn="tl">
                  <a:srgbClr val="000000">
                    <a:alpha val="43137"/>
                  </a:srgbClr>
                </a:outerShdw>
              </a:effectLst>
              <a:uLnTx/>
              <a:uFillTx/>
              <a:latin typeface="Helvetica"/>
              <a:ea typeface="+mn-ea"/>
              <a:cs typeface="+mn-cs"/>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none" strike="noStrike" kern="0" cap="none" spc="0" normalizeH="0" baseline="0" noProof="0">
              <a:ln>
                <a:noFill/>
              </a:ln>
              <a:solidFill>
                <a:srgbClr val="EA5628">
                  <a:lumMod val="20000"/>
                  <a:lumOff val="80000"/>
                </a:srgbClr>
              </a:solidFill>
              <a:effectLst>
                <a:outerShdw blurRad="38100" dist="38100" dir="2700000" algn="tl">
                  <a:srgbClr val="000000">
                    <a:alpha val="43137"/>
                  </a:srgbClr>
                </a:outerShdw>
              </a:effectLst>
              <a:uLnTx/>
              <a:uFillTx/>
              <a:latin typeface="Helvetica"/>
              <a:ea typeface="+mn-ea"/>
              <a:cs typeface="+mn-cs"/>
            </a:endParaRPr>
          </a:p>
        </p:txBody>
      </p:sp>
      <p:sp>
        <p:nvSpPr>
          <p:cNvPr id="10" name="TextBox 9">
            <a:extLst>
              <a:ext uri="{FF2B5EF4-FFF2-40B4-BE49-F238E27FC236}">
                <a16:creationId xmlns:a16="http://schemas.microsoft.com/office/drawing/2014/main" id="{9BAA7B04-3AF6-3CE4-7616-C48F55EC287F}"/>
              </a:ext>
            </a:extLst>
          </p:cNvPr>
          <p:cNvSpPr txBox="1"/>
          <p:nvPr/>
        </p:nvSpPr>
        <p:spPr>
          <a:xfrm>
            <a:off x="1401421" y="5396510"/>
            <a:ext cx="3201059" cy="369332"/>
          </a:xfrm>
          <a:prstGeom prst="rect">
            <a:avLst/>
          </a:prstGeom>
          <a:noFill/>
        </p:spPr>
        <p:txBody>
          <a:bodyPr wrap="square" rtlCol="0" anchor="ctr">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effectLst/>
                <a:uLnTx/>
                <a:uFillTx/>
                <a:latin typeface="Montserrat" panose="00000500000000000000" pitchFamily="2" charset="0"/>
              </a:rPr>
              <a:t>Technology Partnerships</a:t>
            </a:r>
          </a:p>
        </p:txBody>
      </p:sp>
      <p:pic>
        <p:nvPicPr>
          <p:cNvPr id="11" name="Graphic 10">
            <a:extLst>
              <a:ext uri="{FF2B5EF4-FFF2-40B4-BE49-F238E27FC236}">
                <a16:creationId xmlns:a16="http://schemas.microsoft.com/office/drawing/2014/main" id="{1616C74D-E600-57B9-02DB-040F0548DA8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939" y="5346341"/>
            <a:ext cx="506088" cy="480000"/>
          </a:xfrm>
          <a:prstGeom prst="rect">
            <a:avLst/>
          </a:prstGeom>
        </p:spPr>
      </p:pic>
      <p:pic>
        <p:nvPicPr>
          <p:cNvPr id="13" name="Picture 2" descr="Apple, logo Icon in Vector Logo">
            <a:extLst>
              <a:ext uri="{FF2B5EF4-FFF2-40B4-BE49-F238E27FC236}">
                <a16:creationId xmlns:a16="http://schemas.microsoft.com/office/drawing/2014/main" id="{71B8295A-2AA0-459D-E4C3-359CF04312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7666035" y="1941978"/>
            <a:ext cx="1482430" cy="703007"/>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15176B8-FF8E-8D51-4BD5-CF017F6D6E3A}"/>
              </a:ext>
            </a:extLst>
          </p:cNvPr>
          <p:cNvSpPr/>
          <p:nvPr/>
        </p:nvSpPr>
        <p:spPr>
          <a:xfrm>
            <a:off x="599404" y="2224279"/>
            <a:ext cx="5383291" cy="1115755"/>
          </a:xfrm>
          <a:prstGeom prst="roundRect">
            <a:avLst>
              <a:gd name="adj" fmla="val 11543"/>
            </a:avLst>
          </a:prstGeom>
          <a:solidFill>
            <a:schemeClr val="bg2"/>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none"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p:txBody>
      </p:sp>
      <p:sp>
        <p:nvSpPr>
          <p:cNvPr id="16" name="TextBox 15">
            <a:extLst>
              <a:ext uri="{FF2B5EF4-FFF2-40B4-BE49-F238E27FC236}">
                <a16:creationId xmlns:a16="http://schemas.microsoft.com/office/drawing/2014/main" id="{5CE1D296-AC77-7996-499F-31A117112CCB}"/>
              </a:ext>
            </a:extLst>
          </p:cNvPr>
          <p:cNvSpPr txBox="1"/>
          <p:nvPr/>
        </p:nvSpPr>
        <p:spPr>
          <a:xfrm>
            <a:off x="1395961" y="2597490"/>
            <a:ext cx="3212571" cy="369332"/>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effectLst/>
                <a:uLnTx/>
                <a:uFillTx/>
                <a:latin typeface="Montserrat" panose="00000500000000000000" pitchFamily="2" charset="0"/>
              </a:rPr>
              <a:t>VAR Partnerships </a:t>
            </a:r>
          </a:p>
        </p:txBody>
      </p:sp>
      <p:pic>
        <p:nvPicPr>
          <p:cNvPr id="17" name="Graphic 16">
            <a:extLst>
              <a:ext uri="{FF2B5EF4-FFF2-40B4-BE49-F238E27FC236}">
                <a16:creationId xmlns:a16="http://schemas.microsoft.com/office/drawing/2014/main" id="{A97CFA4C-6351-E1B9-43D2-EFE33DCFAC9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1800" y="2510018"/>
            <a:ext cx="573858" cy="544277"/>
          </a:xfrm>
          <a:prstGeom prst="rect">
            <a:avLst/>
          </a:prstGeom>
        </p:spPr>
      </p:pic>
      <p:pic>
        <p:nvPicPr>
          <p:cNvPr id="21" name="Picture 2" descr="Metaswitch logo images">
            <a:extLst>
              <a:ext uri="{FF2B5EF4-FFF2-40B4-BE49-F238E27FC236}">
                <a16:creationId xmlns:a16="http://schemas.microsoft.com/office/drawing/2014/main" id="{B7F3B2A1-4E32-E532-BF0E-5B50E0EF189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971042" y="2801576"/>
            <a:ext cx="1605496" cy="239068"/>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2" name="Picture 4" descr="Microsoft Logo: valor, história, PNG">
            <a:extLst>
              <a:ext uri="{FF2B5EF4-FFF2-40B4-BE49-F238E27FC236}">
                <a16:creationId xmlns:a16="http://schemas.microsoft.com/office/drawing/2014/main" id="{A7990E57-A67B-F5C2-3B1F-AEEDDA48D2A7}"/>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29079" b="29704"/>
          <a:stretch/>
        </p:blipFill>
        <p:spPr bwMode="auto">
          <a:xfrm>
            <a:off x="8137880" y="2738935"/>
            <a:ext cx="1652888" cy="363465"/>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3" name="Picture 2" descr="Oasis Smart Sim - Circle | Full Size PNG Download | SeekPNG">
            <a:extLst>
              <a:ext uri="{FF2B5EF4-FFF2-40B4-BE49-F238E27FC236}">
                <a16:creationId xmlns:a16="http://schemas.microsoft.com/office/drawing/2014/main" id="{E8F4A37D-0F6A-546E-032A-21A4050EF9A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126301" y="5117510"/>
            <a:ext cx="1388302" cy="448817"/>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14F6D517-0F0F-D088-2DA4-CAE21A3BDBC5}"/>
              </a:ext>
            </a:extLst>
          </p:cNvPr>
          <p:cNvSpPr/>
          <p:nvPr/>
        </p:nvSpPr>
        <p:spPr>
          <a:xfrm>
            <a:off x="599404" y="3623299"/>
            <a:ext cx="5383292" cy="1115755"/>
          </a:xfrm>
          <a:prstGeom prst="roundRect">
            <a:avLst>
              <a:gd name="adj" fmla="val 11543"/>
            </a:avLst>
          </a:prstGeom>
          <a:solidFill>
            <a:schemeClr val="bg2"/>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none"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p:txBody>
      </p:sp>
      <p:sp>
        <p:nvSpPr>
          <p:cNvPr id="25" name="TextBox 24">
            <a:extLst>
              <a:ext uri="{FF2B5EF4-FFF2-40B4-BE49-F238E27FC236}">
                <a16:creationId xmlns:a16="http://schemas.microsoft.com/office/drawing/2014/main" id="{9F39D7CA-A040-1E0C-3576-1F7915D885A7}"/>
              </a:ext>
            </a:extLst>
          </p:cNvPr>
          <p:cNvSpPr txBox="1"/>
          <p:nvPr/>
        </p:nvSpPr>
        <p:spPr>
          <a:xfrm>
            <a:off x="1395961" y="3956820"/>
            <a:ext cx="3212571" cy="369332"/>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effectLst/>
                <a:uLnTx/>
                <a:uFillTx/>
                <a:latin typeface="Montserrat" panose="00000500000000000000" pitchFamily="2" charset="0"/>
              </a:rPr>
              <a:t>OEM Partnerships</a:t>
            </a:r>
          </a:p>
        </p:txBody>
      </p:sp>
      <p:pic>
        <p:nvPicPr>
          <p:cNvPr id="26" name="Graphic 25">
            <a:extLst>
              <a:ext uri="{FF2B5EF4-FFF2-40B4-BE49-F238E27FC236}">
                <a16:creationId xmlns:a16="http://schemas.microsoft.com/office/drawing/2014/main" id="{11D0FC2D-101D-5C25-5EE2-459CD556A3D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3939" y="3814854"/>
            <a:ext cx="719101" cy="682033"/>
          </a:xfrm>
          <a:prstGeom prst="rect">
            <a:avLst/>
          </a:prstGeom>
        </p:spPr>
      </p:pic>
      <p:pic>
        <p:nvPicPr>
          <p:cNvPr id="27" name="Picture 10" descr="Enterprise Cloud Company: Nutanix Leadership &amp; Vision">
            <a:extLst>
              <a:ext uri="{FF2B5EF4-FFF2-40B4-BE49-F238E27FC236}">
                <a16:creationId xmlns:a16="http://schemas.microsoft.com/office/drawing/2014/main" id="{509B216A-22F8-2F02-2882-D04050114BF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410996" y="4778762"/>
            <a:ext cx="1593116" cy="185464"/>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8" name="Picture 27" descr="Logo&#10;&#10;Description automatically generated">
            <a:extLst>
              <a:ext uri="{FF2B5EF4-FFF2-40B4-BE49-F238E27FC236}">
                <a16:creationId xmlns:a16="http://schemas.microsoft.com/office/drawing/2014/main" id="{07466E04-8A28-62ED-99C0-A1B52872B570}"/>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033258" y="4755603"/>
            <a:ext cx="1720979" cy="231782"/>
          </a:xfrm>
          <a:prstGeom prst="rect">
            <a:avLst/>
          </a:prstGeom>
          <a:effectLst>
            <a:outerShdw blurRad="50800" dist="38100" dir="2700000" algn="tl" rotWithShape="0">
              <a:prstClr val="black">
                <a:alpha val="20000"/>
              </a:prstClr>
            </a:outerShdw>
          </a:effectLst>
        </p:spPr>
      </p:pic>
      <p:pic>
        <p:nvPicPr>
          <p:cNvPr id="29" name="Picture 28" descr="A pumpkin with a face carved in it&#10;&#10;Description automatically generated with low confidence">
            <a:extLst>
              <a:ext uri="{FF2B5EF4-FFF2-40B4-BE49-F238E27FC236}">
                <a16:creationId xmlns:a16="http://schemas.microsoft.com/office/drawing/2014/main" id="{91B6199D-EEF6-4037-02F4-FC836A4E8BCD}"/>
              </a:ext>
            </a:extLst>
          </p:cNvPr>
          <p:cNvPicPr>
            <a:picLocks noChangeAspect="1"/>
          </p:cNvPicPr>
          <p:nvPr/>
        </p:nvPicPr>
        <p:blipFill>
          <a:blip r:embed="rId15">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a:ext>
            </a:extLst>
          </a:blip>
          <a:stretch>
            <a:fillRect/>
          </a:stretch>
        </p:blipFill>
        <p:spPr>
          <a:xfrm>
            <a:off x="10104494" y="3911161"/>
            <a:ext cx="1645872" cy="526379"/>
          </a:xfrm>
          <a:prstGeom prst="rect">
            <a:avLst/>
          </a:prstGeom>
          <a:effectLst>
            <a:outerShdw blurRad="50800" dist="38100" dir="2700000" algn="tl" rotWithShape="0">
              <a:prstClr val="black">
                <a:alpha val="20000"/>
              </a:prstClr>
            </a:outerShdw>
          </a:effectLst>
        </p:spPr>
      </p:pic>
      <p:sp>
        <p:nvSpPr>
          <p:cNvPr id="30" name="Content Placeholder 11">
            <a:extLst>
              <a:ext uri="{FF2B5EF4-FFF2-40B4-BE49-F238E27FC236}">
                <a16:creationId xmlns:a16="http://schemas.microsoft.com/office/drawing/2014/main" id="{630D3680-A088-4100-B5EB-61767B16981F}"/>
              </a:ext>
            </a:extLst>
          </p:cNvPr>
          <p:cNvSpPr>
            <a:spLocks noGrp="1"/>
          </p:cNvSpPr>
          <p:nvPr>
            <p:ph idx="1"/>
          </p:nvPr>
        </p:nvSpPr>
        <p:spPr>
          <a:xfrm>
            <a:off x="599404" y="1341438"/>
            <a:ext cx="10515600" cy="769651"/>
          </a:xfrm>
        </p:spPr>
        <p:txBody>
          <a:bodyPr>
            <a:normAutofit/>
          </a:bodyPr>
          <a:lstStyle/>
          <a:p>
            <a:pPr marL="0" indent="0">
              <a:buNone/>
            </a:pPr>
            <a:r>
              <a:rPr lang="en-US" sz="1600"/>
              <a:t>Our relationships with leading value-added resellers (VAR), manufacturers (OEM), and technology partners ensure we remain ahead of the curve and the products are ready for the future.</a:t>
            </a:r>
          </a:p>
          <a:p>
            <a:endParaRPr lang="pt-PT" sz="1600"/>
          </a:p>
        </p:txBody>
      </p:sp>
      <p:pic>
        <p:nvPicPr>
          <p:cNvPr id="31" name="Picture 2" descr="Free Download Samsung Logo in SVG, PNG, JPG, EPS, AI Formats">
            <a:extLst>
              <a:ext uri="{FF2B5EF4-FFF2-40B4-BE49-F238E27FC236}">
                <a16:creationId xmlns:a16="http://schemas.microsoft.com/office/drawing/2014/main" id="{AC7E72D6-A5C6-3683-A25E-58B6C5655FCC}"/>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41982" b="42337"/>
          <a:stretch/>
        </p:blipFill>
        <p:spPr bwMode="auto">
          <a:xfrm>
            <a:off x="9248860" y="2171149"/>
            <a:ext cx="1771930" cy="263529"/>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34497F19-EC8C-6CDB-FDDC-253620D5A564}"/>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089155" y="3146930"/>
            <a:ext cx="1395551" cy="576151"/>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937BD2C9-747F-46AD-8609-74DC6586A78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96157" y="3941918"/>
            <a:ext cx="1683339" cy="521601"/>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67F27E49-E770-84DC-B5BB-6B8BD746E46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47775" y="3206563"/>
            <a:ext cx="1638318" cy="622154"/>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857B784F-7E48-DA36-7337-AFDEE91A30F8}"/>
              </a:ext>
            </a:extLst>
          </p:cNvPr>
          <p:cNvPicPr>
            <a:picLocks noChangeAspect="1" noChangeArrowheads="1"/>
          </p:cNvPicPr>
          <p:nvPr/>
        </p:nvPicPr>
        <p:blipFill rotWithShape="1">
          <a:blip r:embed="rId2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821" t="34684" r="6338" b="34341"/>
          <a:stretch/>
        </p:blipFill>
        <p:spPr bwMode="auto">
          <a:xfrm>
            <a:off x="9736927" y="5730962"/>
            <a:ext cx="897785" cy="3356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DD06AD36-2767-92A1-B728-3CDB4FC97F9F}"/>
              </a:ext>
            </a:extLst>
          </p:cNvPr>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2393" y="5713883"/>
            <a:ext cx="1286467" cy="3356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1CB8408F-E909-EDDA-E99F-658BBE656ED2}"/>
              </a:ext>
            </a:extLst>
          </p:cNvPr>
          <p:cNvPicPr>
            <a:picLocks noChangeAspect="1" noChangeArrowheads="1"/>
          </p:cNvPicPr>
          <p:nvPr/>
        </p:nvPicPr>
        <p:blipFill rotWithShape="1">
          <a:blip r:embed="rId2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t="24648" b="24604"/>
          <a:stretch/>
        </p:blipFill>
        <p:spPr bwMode="auto">
          <a:xfrm>
            <a:off x="8299727" y="5104995"/>
            <a:ext cx="1576652" cy="421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Close-up of hands shaking&#10;&#10;Description automatically generated">
            <a:extLst>
              <a:ext uri="{FF2B5EF4-FFF2-40B4-BE49-F238E27FC236}">
                <a16:creationId xmlns:a16="http://schemas.microsoft.com/office/drawing/2014/main" id="{5B48695D-B772-C88F-B380-3178A7E7323F}"/>
              </a:ext>
            </a:extLst>
          </p:cNvPr>
          <p:cNvPicPr>
            <a:picLocks noChangeAspect="1"/>
          </p:cNvPicPr>
          <p:nvPr/>
        </p:nvPicPr>
        <p:blipFill rotWithShape="1">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a:ext>
            </a:extLst>
          </a:blip>
          <a:srcRect/>
          <a:stretch/>
        </p:blipFill>
        <p:spPr>
          <a:xfrm rot="21274361">
            <a:off x="3951473" y="2021154"/>
            <a:ext cx="4082474" cy="4196303"/>
          </a:xfrm>
          <a:prstGeom prst="ellipse">
            <a:avLst/>
          </a:prstGeom>
        </p:spPr>
      </p:pic>
      <p:pic>
        <p:nvPicPr>
          <p:cNvPr id="3" name="Picture 2" descr="About Us - Kaleido Intelligence">
            <a:extLst>
              <a:ext uri="{FF2B5EF4-FFF2-40B4-BE49-F238E27FC236}">
                <a16:creationId xmlns:a16="http://schemas.microsoft.com/office/drawing/2014/main" id="{2CE7EBEC-6BB8-4B84-F4CD-ACE8E6C6970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08685" y="5546454"/>
            <a:ext cx="1388302" cy="74744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2">
            <a:extLst>
              <a:ext uri="{FF2B5EF4-FFF2-40B4-BE49-F238E27FC236}">
                <a16:creationId xmlns:a16="http://schemas.microsoft.com/office/drawing/2014/main" id="{0846370F-CDBF-4932-F91A-3C27C4075042}"/>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5" name="Date Placeholder 2">
            <a:extLst>
              <a:ext uri="{FF2B5EF4-FFF2-40B4-BE49-F238E27FC236}">
                <a16:creationId xmlns:a16="http://schemas.microsoft.com/office/drawing/2014/main" id="{0B90A43C-6AC4-AEE9-EEB4-46A9C2C8A823}"/>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6" name="Footer Placeholder 3">
            <a:extLst>
              <a:ext uri="{FF2B5EF4-FFF2-40B4-BE49-F238E27FC236}">
                <a16:creationId xmlns:a16="http://schemas.microsoft.com/office/drawing/2014/main" id="{6C5E08B1-229D-D8B3-0982-FD9DF5851C40}"/>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7" name="Slide Number Placeholder 4">
            <a:extLst>
              <a:ext uri="{FF2B5EF4-FFF2-40B4-BE49-F238E27FC236}">
                <a16:creationId xmlns:a16="http://schemas.microsoft.com/office/drawing/2014/main" id="{1CE7A349-BF65-30A5-1EAC-6AB029B418C2}"/>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7</a:t>
            </a:fld>
            <a:endParaRPr lang="en-ZA"/>
          </a:p>
        </p:txBody>
      </p:sp>
    </p:spTree>
    <p:extLst>
      <p:ext uri="{BB962C8B-B14F-4D97-AF65-F5344CB8AC3E}">
        <p14:creationId xmlns:p14="http://schemas.microsoft.com/office/powerpoint/2010/main" val="282023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 y="418234"/>
            <a:ext cx="245453" cy="843746"/>
          </a:xfrm>
          <a:custGeom>
            <a:avLst/>
            <a:gdLst/>
            <a:ahLst/>
            <a:cxnLst/>
            <a:rect l="l" t="t" r="r" b="b"/>
            <a:pathLst>
              <a:path w="368180" h="1265619">
                <a:moveTo>
                  <a:pt x="368180" y="0"/>
                </a:moveTo>
                <a:lnTo>
                  <a:pt x="0" y="0"/>
                </a:lnTo>
                <a:lnTo>
                  <a:pt x="0" y="1265619"/>
                </a:lnTo>
                <a:lnTo>
                  <a:pt x="368180" y="1265619"/>
                </a:lnTo>
                <a:lnTo>
                  <a:pt x="368180" y="0"/>
                </a:lnTo>
                <a:close/>
              </a:path>
            </a:pathLst>
          </a:custGeom>
          <a:blipFill>
            <a:blip r:embed="rId2">
              <a:extLst>
                <a:ext uri="{96DAC541-7B7A-43D3-8B79-37D633B846F1}">
                  <asvg:svgBlip xmlns:asvg="http://schemas.microsoft.com/office/drawing/2016/SVG/main" r:embed="rId3"/>
                </a:ext>
              </a:extLst>
            </a:blip>
            <a:stretch>
              <a:fillRect l="-399" r="-399"/>
            </a:stretch>
          </a:blipFill>
        </p:spPr>
        <p:txBody>
          <a:bodyPr/>
          <a:lstStyle/>
          <a:p>
            <a:endParaRPr lang="en-GB" sz="1200"/>
          </a:p>
        </p:txBody>
      </p:sp>
      <p:sp>
        <p:nvSpPr>
          <p:cNvPr id="8" name="Freeform 8"/>
          <p:cNvSpPr/>
          <p:nvPr/>
        </p:nvSpPr>
        <p:spPr>
          <a:xfrm>
            <a:off x="9943887" y="314263"/>
            <a:ext cx="1941307" cy="203375"/>
          </a:xfrm>
          <a:custGeom>
            <a:avLst/>
            <a:gdLst/>
            <a:ahLst/>
            <a:cxnLst/>
            <a:rect l="l" t="t" r="r" b="b"/>
            <a:pathLst>
              <a:path w="2911960" h="305062">
                <a:moveTo>
                  <a:pt x="0" y="0"/>
                </a:moveTo>
                <a:lnTo>
                  <a:pt x="2911960" y="0"/>
                </a:lnTo>
                <a:lnTo>
                  <a:pt x="2911960" y="305063"/>
                </a:lnTo>
                <a:lnTo>
                  <a:pt x="0" y="305063"/>
                </a:lnTo>
                <a:lnTo>
                  <a:pt x="0" y="0"/>
                </a:lnTo>
                <a:close/>
              </a:path>
            </a:pathLst>
          </a:custGeom>
          <a:blipFill>
            <a:blip r:embed="rId4">
              <a:extLst>
                <a:ext uri="{96DAC541-7B7A-43D3-8B79-37D633B846F1}">
                  <asvg:svgBlip xmlns:asvg="http://schemas.microsoft.com/office/drawing/2016/SVG/main" r:embed="rId5"/>
                </a:ext>
              </a:extLst>
            </a:blip>
            <a:stretch>
              <a:fillRect t="-1470" b="-1470"/>
            </a:stretch>
          </a:blipFill>
        </p:spPr>
        <p:txBody>
          <a:bodyPr/>
          <a:lstStyle/>
          <a:p>
            <a:endParaRPr lang="en-GB" sz="1200"/>
          </a:p>
        </p:txBody>
      </p:sp>
      <p:grpSp>
        <p:nvGrpSpPr>
          <p:cNvPr id="9" name="Group 9"/>
          <p:cNvGrpSpPr/>
          <p:nvPr/>
        </p:nvGrpSpPr>
        <p:grpSpPr>
          <a:xfrm>
            <a:off x="-76200" y="1666488"/>
            <a:ext cx="12268200" cy="4236472"/>
            <a:chOff x="0" y="0"/>
            <a:chExt cx="24536400" cy="8472944"/>
          </a:xfrm>
        </p:grpSpPr>
        <p:sp>
          <p:nvSpPr>
            <p:cNvPr id="10" name="Freeform 10"/>
            <p:cNvSpPr/>
            <p:nvPr/>
          </p:nvSpPr>
          <p:spPr>
            <a:xfrm>
              <a:off x="0" y="0"/>
              <a:ext cx="24536400" cy="8472932"/>
            </a:xfrm>
            <a:custGeom>
              <a:avLst/>
              <a:gdLst/>
              <a:ahLst/>
              <a:cxnLst/>
              <a:rect l="l" t="t" r="r" b="b"/>
              <a:pathLst>
                <a:path w="24536400" h="8472932">
                  <a:moveTo>
                    <a:pt x="0" y="0"/>
                  </a:moveTo>
                  <a:lnTo>
                    <a:pt x="24536400" y="0"/>
                  </a:lnTo>
                  <a:lnTo>
                    <a:pt x="24536400" y="8472932"/>
                  </a:lnTo>
                  <a:lnTo>
                    <a:pt x="0" y="8472932"/>
                  </a:lnTo>
                  <a:close/>
                </a:path>
              </a:pathLst>
            </a:custGeom>
            <a:solidFill>
              <a:srgbClr val="808080">
                <a:alpha val="24706"/>
              </a:srgbClr>
            </a:solidFill>
          </p:spPr>
          <p:txBody>
            <a:bodyPr/>
            <a:lstStyle/>
            <a:p>
              <a:endParaRPr lang="en-GB" sz="1200"/>
            </a:p>
          </p:txBody>
        </p:sp>
      </p:grpSp>
      <p:sp>
        <p:nvSpPr>
          <p:cNvPr id="11" name="TextBox 11"/>
          <p:cNvSpPr txBox="1"/>
          <p:nvPr/>
        </p:nvSpPr>
        <p:spPr>
          <a:xfrm>
            <a:off x="587434" y="1899294"/>
            <a:ext cx="6504245" cy="3676648"/>
          </a:xfrm>
          <a:prstGeom prst="rect">
            <a:avLst/>
          </a:prstGeom>
        </p:spPr>
        <p:txBody>
          <a:bodyPr lIns="0" tIns="0" rIns="0" bIns="0" rtlCol="0" anchor="t">
            <a:spAutoFit/>
          </a:bodyPr>
          <a:lstStyle/>
          <a:p>
            <a:pPr>
              <a:lnSpc>
                <a:spcPts val="2880"/>
              </a:lnSpc>
            </a:pPr>
            <a:r>
              <a:rPr lang="en-US" sz="1600">
                <a:solidFill>
                  <a:srgbClr val="FFFFFF"/>
                </a:solidFill>
                <a:latin typeface="Montserrat"/>
              </a:rPr>
              <a:t>We are experts at delivering end-to-end integrated device solutions. We offer a suite of highly-focused solutions that can be taken individually or combined, all of which will deliver huge benefits to your business, both in terms of cost savings, customer satisfaction and retention.</a:t>
            </a:r>
            <a:br>
              <a:rPr lang="en-US" sz="1600">
                <a:solidFill>
                  <a:srgbClr val="FFFFFF"/>
                </a:solidFill>
                <a:latin typeface="Montserrat"/>
              </a:rPr>
            </a:br>
            <a:endParaRPr lang="en-US" sz="1600">
              <a:solidFill>
                <a:srgbClr val="FFFFFF"/>
              </a:solidFill>
              <a:latin typeface="Montserrat"/>
            </a:endParaRPr>
          </a:p>
          <a:p>
            <a:pPr>
              <a:lnSpc>
                <a:spcPts val="2880"/>
              </a:lnSpc>
            </a:pPr>
            <a:r>
              <a:rPr lang="en-US" sz="1600">
                <a:solidFill>
                  <a:srgbClr val="FFFFFF"/>
                </a:solidFill>
                <a:latin typeface="Montserrat"/>
              </a:rPr>
              <a:t>Our product ecosystem creates a seamless customer experience for all devices connecting to your network and includes a range of Modules covering your Mobile, Broadband/IoT and Subscriber needs</a:t>
            </a:r>
          </a:p>
        </p:txBody>
      </p:sp>
      <p:grpSp>
        <p:nvGrpSpPr>
          <p:cNvPr id="12" name="Group 12"/>
          <p:cNvGrpSpPr/>
          <p:nvPr/>
        </p:nvGrpSpPr>
        <p:grpSpPr>
          <a:xfrm>
            <a:off x="8223074" y="4584854"/>
            <a:ext cx="4725271" cy="1061386"/>
            <a:chOff x="0" y="0"/>
            <a:chExt cx="9450542" cy="2122772"/>
          </a:xfrm>
          <a:solidFill>
            <a:schemeClr val="bg1"/>
          </a:solidFill>
        </p:grpSpPr>
        <p:sp>
          <p:nvSpPr>
            <p:cNvPr id="13" name="Freeform 13"/>
            <p:cNvSpPr/>
            <p:nvPr/>
          </p:nvSpPr>
          <p:spPr>
            <a:xfrm>
              <a:off x="0" y="0"/>
              <a:ext cx="9450578" cy="2122805"/>
            </a:xfrm>
            <a:custGeom>
              <a:avLst/>
              <a:gdLst/>
              <a:ahLst/>
              <a:cxnLst/>
              <a:rect l="l" t="t" r="r" b="b"/>
              <a:pathLst>
                <a:path w="9450578" h="2122805">
                  <a:moveTo>
                    <a:pt x="0" y="0"/>
                  </a:moveTo>
                  <a:lnTo>
                    <a:pt x="9450578" y="0"/>
                  </a:lnTo>
                  <a:lnTo>
                    <a:pt x="9450578" y="2122805"/>
                  </a:lnTo>
                  <a:lnTo>
                    <a:pt x="0" y="2122805"/>
                  </a:lnTo>
                  <a:close/>
                </a:path>
              </a:pathLst>
            </a:custGeom>
            <a:grpFill/>
          </p:spPr>
          <p:txBody>
            <a:bodyPr/>
            <a:lstStyle/>
            <a:p>
              <a:endParaRPr lang="en-GB" sz="1200"/>
            </a:p>
          </p:txBody>
        </p:sp>
        <p:sp>
          <p:nvSpPr>
            <p:cNvPr id="14" name="TextBox 14"/>
            <p:cNvSpPr txBox="1"/>
            <p:nvPr/>
          </p:nvSpPr>
          <p:spPr>
            <a:xfrm>
              <a:off x="0" y="0"/>
              <a:ext cx="9450542" cy="2122772"/>
            </a:xfrm>
            <a:prstGeom prst="rect">
              <a:avLst/>
            </a:prstGeom>
            <a:grpFill/>
          </p:spPr>
          <p:txBody>
            <a:bodyPr lIns="33867" tIns="33867" rIns="33867" bIns="33867" rtlCol="0" anchor="ctr"/>
            <a:lstStyle/>
            <a:p>
              <a:pPr>
                <a:lnSpc>
                  <a:spcPts val="2400"/>
                </a:lnSpc>
              </a:pPr>
              <a:r>
                <a:rPr lang="en-US" sz="2000">
                  <a:solidFill>
                    <a:srgbClr val="242424"/>
                  </a:solidFill>
                  <a:latin typeface="Montserrat Bold"/>
                </a:rPr>
                <a:t>Subscriber Management</a:t>
              </a:r>
            </a:p>
          </p:txBody>
        </p:sp>
      </p:grpSp>
      <p:grpSp>
        <p:nvGrpSpPr>
          <p:cNvPr id="15" name="Group 15"/>
          <p:cNvGrpSpPr/>
          <p:nvPr/>
        </p:nvGrpSpPr>
        <p:grpSpPr>
          <a:xfrm>
            <a:off x="8184974" y="3281082"/>
            <a:ext cx="4725271" cy="1061386"/>
            <a:chOff x="0" y="0"/>
            <a:chExt cx="9450542" cy="2122772"/>
          </a:xfrm>
          <a:solidFill>
            <a:schemeClr val="bg1"/>
          </a:solidFill>
        </p:grpSpPr>
        <p:sp>
          <p:nvSpPr>
            <p:cNvPr id="16" name="Freeform 16"/>
            <p:cNvSpPr/>
            <p:nvPr/>
          </p:nvSpPr>
          <p:spPr>
            <a:xfrm>
              <a:off x="0" y="0"/>
              <a:ext cx="9450578" cy="2122805"/>
            </a:xfrm>
            <a:custGeom>
              <a:avLst/>
              <a:gdLst/>
              <a:ahLst/>
              <a:cxnLst/>
              <a:rect l="l" t="t" r="r" b="b"/>
              <a:pathLst>
                <a:path w="9450578" h="2122805">
                  <a:moveTo>
                    <a:pt x="0" y="0"/>
                  </a:moveTo>
                  <a:lnTo>
                    <a:pt x="9450578" y="0"/>
                  </a:lnTo>
                  <a:lnTo>
                    <a:pt x="9450578" y="2122805"/>
                  </a:lnTo>
                  <a:lnTo>
                    <a:pt x="0" y="2122805"/>
                  </a:lnTo>
                  <a:close/>
                </a:path>
              </a:pathLst>
            </a:custGeom>
            <a:grpFill/>
          </p:spPr>
          <p:txBody>
            <a:bodyPr/>
            <a:lstStyle/>
            <a:p>
              <a:endParaRPr lang="en-GB" sz="1200"/>
            </a:p>
          </p:txBody>
        </p:sp>
        <p:sp>
          <p:nvSpPr>
            <p:cNvPr id="17" name="TextBox 17"/>
            <p:cNvSpPr txBox="1"/>
            <p:nvPr/>
          </p:nvSpPr>
          <p:spPr>
            <a:xfrm>
              <a:off x="0" y="0"/>
              <a:ext cx="9450542" cy="2122772"/>
            </a:xfrm>
            <a:prstGeom prst="rect">
              <a:avLst/>
            </a:prstGeom>
            <a:grpFill/>
          </p:spPr>
          <p:txBody>
            <a:bodyPr lIns="33867" tIns="33867" rIns="33867" bIns="33867" rtlCol="0" anchor="ctr"/>
            <a:lstStyle/>
            <a:p>
              <a:pPr>
                <a:lnSpc>
                  <a:spcPts val="2400"/>
                </a:lnSpc>
              </a:pPr>
              <a:r>
                <a:rPr lang="en-US" sz="2000">
                  <a:solidFill>
                    <a:srgbClr val="242424"/>
                  </a:solidFill>
                  <a:latin typeface="Montserrat Bold"/>
                </a:rPr>
                <a:t>Broadband &amp; IoT</a:t>
              </a:r>
            </a:p>
          </p:txBody>
        </p:sp>
      </p:grpSp>
      <p:grpSp>
        <p:nvGrpSpPr>
          <p:cNvPr id="18" name="Group 18"/>
          <p:cNvGrpSpPr/>
          <p:nvPr/>
        </p:nvGrpSpPr>
        <p:grpSpPr>
          <a:xfrm>
            <a:off x="8184974" y="1940112"/>
            <a:ext cx="4725271" cy="1061386"/>
            <a:chOff x="0" y="0"/>
            <a:chExt cx="9450542" cy="2122772"/>
          </a:xfrm>
          <a:solidFill>
            <a:schemeClr val="bg1"/>
          </a:solidFill>
        </p:grpSpPr>
        <p:sp>
          <p:nvSpPr>
            <p:cNvPr id="19" name="Freeform 19"/>
            <p:cNvSpPr/>
            <p:nvPr/>
          </p:nvSpPr>
          <p:spPr>
            <a:xfrm>
              <a:off x="0" y="0"/>
              <a:ext cx="9450578" cy="2122805"/>
            </a:xfrm>
            <a:custGeom>
              <a:avLst/>
              <a:gdLst/>
              <a:ahLst/>
              <a:cxnLst/>
              <a:rect l="l" t="t" r="r" b="b"/>
              <a:pathLst>
                <a:path w="9450578" h="2122805">
                  <a:moveTo>
                    <a:pt x="0" y="0"/>
                  </a:moveTo>
                  <a:lnTo>
                    <a:pt x="9450578" y="0"/>
                  </a:lnTo>
                  <a:lnTo>
                    <a:pt x="9450578" y="2122805"/>
                  </a:lnTo>
                  <a:lnTo>
                    <a:pt x="0" y="2122805"/>
                  </a:lnTo>
                  <a:close/>
                </a:path>
              </a:pathLst>
            </a:custGeom>
            <a:grpFill/>
          </p:spPr>
          <p:txBody>
            <a:bodyPr/>
            <a:lstStyle/>
            <a:p>
              <a:endParaRPr lang="en-GB" sz="1200"/>
            </a:p>
          </p:txBody>
        </p:sp>
        <p:sp>
          <p:nvSpPr>
            <p:cNvPr id="20" name="TextBox 20"/>
            <p:cNvSpPr txBox="1"/>
            <p:nvPr/>
          </p:nvSpPr>
          <p:spPr>
            <a:xfrm>
              <a:off x="0" y="0"/>
              <a:ext cx="9450542" cy="2122772"/>
            </a:xfrm>
            <a:prstGeom prst="rect">
              <a:avLst/>
            </a:prstGeom>
            <a:grpFill/>
          </p:spPr>
          <p:txBody>
            <a:bodyPr lIns="33867" tIns="33867" rIns="33867" bIns="33867" rtlCol="0" anchor="ctr"/>
            <a:lstStyle/>
            <a:p>
              <a:pPr>
                <a:lnSpc>
                  <a:spcPts val="2400"/>
                </a:lnSpc>
              </a:pPr>
              <a:r>
                <a:rPr lang="en-US" sz="2000">
                  <a:solidFill>
                    <a:srgbClr val="242424"/>
                  </a:solidFill>
                  <a:latin typeface="Montserrat Bold"/>
                </a:rPr>
                <a:t>Mobile &amp; Wearables</a:t>
              </a:r>
            </a:p>
          </p:txBody>
        </p:sp>
      </p:grpSp>
      <p:grpSp>
        <p:nvGrpSpPr>
          <p:cNvPr id="21" name="Group 21"/>
          <p:cNvGrpSpPr/>
          <p:nvPr/>
        </p:nvGrpSpPr>
        <p:grpSpPr>
          <a:xfrm>
            <a:off x="7123588" y="1940112"/>
            <a:ext cx="1061386" cy="1061386"/>
            <a:chOff x="0" y="0"/>
            <a:chExt cx="419313" cy="419313"/>
          </a:xfrm>
        </p:grpSpPr>
        <p:sp>
          <p:nvSpPr>
            <p:cNvPr id="22" name="Freeform 22"/>
            <p:cNvSpPr/>
            <p:nvPr/>
          </p:nvSpPr>
          <p:spPr>
            <a:xfrm>
              <a:off x="0" y="0"/>
              <a:ext cx="419313" cy="419313"/>
            </a:xfrm>
            <a:custGeom>
              <a:avLst/>
              <a:gdLst/>
              <a:ahLst/>
              <a:cxnLst/>
              <a:rect l="l" t="t" r="r" b="b"/>
              <a:pathLst>
                <a:path w="419313" h="419313">
                  <a:moveTo>
                    <a:pt x="0" y="0"/>
                  </a:moveTo>
                  <a:lnTo>
                    <a:pt x="419313" y="0"/>
                  </a:lnTo>
                  <a:lnTo>
                    <a:pt x="419313" y="419313"/>
                  </a:lnTo>
                  <a:lnTo>
                    <a:pt x="0" y="419313"/>
                  </a:lnTo>
                  <a:close/>
                </a:path>
              </a:pathLst>
            </a:custGeom>
            <a:solidFill>
              <a:srgbClr val="F15922"/>
            </a:solidFill>
          </p:spPr>
          <p:txBody>
            <a:bodyPr/>
            <a:lstStyle/>
            <a:p>
              <a:endParaRPr lang="en-GB" sz="1200"/>
            </a:p>
          </p:txBody>
        </p:sp>
        <p:sp>
          <p:nvSpPr>
            <p:cNvPr id="23" name="TextBox 23"/>
            <p:cNvSpPr txBox="1"/>
            <p:nvPr/>
          </p:nvSpPr>
          <p:spPr>
            <a:xfrm>
              <a:off x="0" y="0"/>
              <a:ext cx="419313" cy="419313"/>
            </a:xfrm>
            <a:prstGeom prst="rect">
              <a:avLst/>
            </a:prstGeom>
          </p:spPr>
          <p:txBody>
            <a:bodyPr lIns="33867" tIns="33867" rIns="33867" bIns="33867" rtlCol="0" anchor="ctr"/>
            <a:lstStyle/>
            <a:p>
              <a:pPr algn="ctr">
                <a:lnSpc>
                  <a:spcPts val="1259"/>
                </a:lnSpc>
              </a:pPr>
              <a:endParaRPr sz="1200"/>
            </a:p>
          </p:txBody>
        </p:sp>
      </p:grpSp>
      <p:sp>
        <p:nvSpPr>
          <p:cNvPr id="24" name="Freeform 24" descr="Smart Phone with solid fill"/>
          <p:cNvSpPr/>
          <p:nvPr/>
        </p:nvSpPr>
        <p:spPr>
          <a:xfrm>
            <a:off x="7292159" y="2108683"/>
            <a:ext cx="724244" cy="724244"/>
          </a:xfrm>
          <a:custGeom>
            <a:avLst/>
            <a:gdLst/>
            <a:ahLst/>
            <a:cxnLst/>
            <a:rect l="l" t="t" r="r" b="b"/>
            <a:pathLst>
              <a:path w="1086366" h="1086366">
                <a:moveTo>
                  <a:pt x="0" y="0"/>
                </a:moveTo>
                <a:lnTo>
                  <a:pt x="1086366" y="0"/>
                </a:lnTo>
                <a:lnTo>
                  <a:pt x="1086366" y="1086366"/>
                </a:lnTo>
                <a:lnTo>
                  <a:pt x="0" y="1086366"/>
                </a:lnTo>
                <a:lnTo>
                  <a:pt x="0" y="0"/>
                </a:lnTo>
                <a:close/>
              </a:path>
            </a:pathLst>
          </a:custGeom>
          <a:blipFill>
            <a:blip r:embed="rId6"/>
            <a:stretch>
              <a:fillRect/>
            </a:stretch>
          </a:blipFill>
        </p:spPr>
        <p:txBody>
          <a:bodyPr/>
          <a:lstStyle/>
          <a:p>
            <a:endParaRPr lang="en-GB" sz="1200"/>
          </a:p>
        </p:txBody>
      </p:sp>
      <p:grpSp>
        <p:nvGrpSpPr>
          <p:cNvPr id="25" name="Group 25"/>
          <p:cNvGrpSpPr/>
          <p:nvPr/>
        </p:nvGrpSpPr>
        <p:grpSpPr>
          <a:xfrm>
            <a:off x="7123588" y="3281082"/>
            <a:ext cx="1061386" cy="1061386"/>
            <a:chOff x="0" y="0"/>
            <a:chExt cx="419313" cy="419313"/>
          </a:xfrm>
        </p:grpSpPr>
        <p:sp>
          <p:nvSpPr>
            <p:cNvPr id="26" name="Freeform 26"/>
            <p:cNvSpPr/>
            <p:nvPr/>
          </p:nvSpPr>
          <p:spPr>
            <a:xfrm>
              <a:off x="0" y="0"/>
              <a:ext cx="419313" cy="419313"/>
            </a:xfrm>
            <a:custGeom>
              <a:avLst/>
              <a:gdLst/>
              <a:ahLst/>
              <a:cxnLst/>
              <a:rect l="l" t="t" r="r" b="b"/>
              <a:pathLst>
                <a:path w="419313" h="419313">
                  <a:moveTo>
                    <a:pt x="0" y="0"/>
                  </a:moveTo>
                  <a:lnTo>
                    <a:pt x="419313" y="0"/>
                  </a:lnTo>
                  <a:lnTo>
                    <a:pt x="419313" y="419313"/>
                  </a:lnTo>
                  <a:lnTo>
                    <a:pt x="0" y="419313"/>
                  </a:lnTo>
                  <a:close/>
                </a:path>
              </a:pathLst>
            </a:custGeom>
            <a:solidFill>
              <a:srgbClr val="F15922"/>
            </a:solidFill>
          </p:spPr>
          <p:txBody>
            <a:bodyPr/>
            <a:lstStyle/>
            <a:p>
              <a:endParaRPr lang="en-GB" sz="1200"/>
            </a:p>
          </p:txBody>
        </p:sp>
        <p:sp>
          <p:nvSpPr>
            <p:cNvPr id="27" name="TextBox 27"/>
            <p:cNvSpPr txBox="1"/>
            <p:nvPr/>
          </p:nvSpPr>
          <p:spPr>
            <a:xfrm>
              <a:off x="0" y="0"/>
              <a:ext cx="419313" cy="419313"/>
            </a:xfrm>
            <a:prstGeom prst="rect">
              <a:avLst/>
            </a:prstGeom>
          </p:spPr>
          <p:txBody>
            <a:bodyPr lIns="33867" tIns="33867" rIns="33867" bIns="33867" rtlCol="0" anchor="ctr"/>
            <a:lstStyle/>
            <a:p>
              <a:pPr algn="ctr">
                <a:lnSpc>
                  <a:spcPts val="1259"/>
                </a:lnSpc>
              </a:pPr>
              <a:endParaRPr sz="1200"/>
            </a:p>
          </p:txBody>
        </p:sp>
      </p:grpSp>
      <p:sp>
        <p:nvSpPr>
          <p:cNvPr id="28" name="Freeform 28" descr="Wireless router with solid fill"/>
          <p:cNvSpPr/>
          <p:nvPr/>
        </p:nvSpPr>
        <p:spPr>
          <a:xfrm>
            <a:off x="7270978" y="3415234"/>
            <a:ext cx="766606" cy="766606"/>
          </a:xfrm>
          <a:custGeom>
            <a:avLst/>
            <a:gdLst/>
            <a:ahLst/>
            <a:cxnLst/>
            <a:rect l="l" t="t" r="r" b="b"/>
            <a:pathLst>
              <a:path w="1149909" h="1149909">
                <a:moveTo>
                  <a:pt x="0" y="0"/>
                </a:moveTo>
                <a:lnTo>
                  <a:pt x="1149909" y="0"/>
                </a:lnTo>
                <a:lnTo>
                  <a:pt x="1149909" y="1149909"/>
                </a:lnTo>
                <a:lnTo>
                  <a:pt x="0" y="1149909"/>
                </a:lnTo>
                <a:lnTo>
                  <a:pt x="0" y="0"/>
                </a:lnTo>
                <a:close/>
              </a:path>
            </a:pathLst>
          </a:custGeom>
          <a:blipFill>
            <a:blip r:embed="rId7"/>
            <a:stretch>
              <a:fillRect/>
            </a:stretch>
          </a:blipFill>
        </p:spPr>
        <p:txBody>
          <a:bodyPr/>
          <a:lstStyle/>
          <a:p>
            <a:endParaRPr lang="en-GB" sz="1200"/>
          </a:p>
        </p:txBody>
      </p:sp>
      <p:grpSp>
        <p:nvGrpSpPr>
          <p:cNvPr id="29" name="Group 29"/>
          <p:cNvGrpSpPr/>
          <p:nvPr/>
        </p:nvGrpSpPr>
        <p:grpSpPr>
          <a:xfrm>
            <a:off x="7155338" y="4584854"/>
            <a:ext cx="1061386" cy="1061386"/>
            <a:chOff x="0" y="0"/>
            <a:chExt cx="419313" cy="419313"/>
          </a:xfrm>
        </p:grpSpPr>
        <p:sp>
          <p:nvSpPr>
            <p:cNvPr id="30" name="Freeform 30"/>
            <p:cNvSpPr/>
            <p:nvPr/>
          </p:nvSpPr>
          <p:spPr>
            <a:xfrm>
              <a:off x="0" y="0"/>
              <a:ext cx="419313" cy="419313"/>
            </a:xfrm>
            <a:custGeom>
              <a:avLst/>
              <a:gdLst/>
              <a:ahLst/>
              <a:cxnLst/>
              <a:rect l="l" t="t" r="r" b="b"/>
              <a:pathLst>
                <a:path w="419313" h="419313">
                  <a:moveTo>
                    <a:pt x="0" y="0"/>
                  </a:moveTo>
                  <a:lnTo>
                    <a:pt x="419313" y="0"/>
                  </a:lnTo>
                  <a:lnTo>
                    <a:pt x="419313" y="419313"/>
                  </a:lnTo>
                  <a:lnTo>
                    <a:pt x="0" y="419313"/>
                  </a:lnTo>
                  <a:close/>
                </a:path>
              </a:pathLst>
            </a:custGeom>
            <a:solidFill>
              <a:srgbClr val="F15922"/>
            </a:solidFill>
          </p:spPr>
          <p:txBody>
            <a:bodyPr/>
            <a:lstStyle/>
            <a:p>
              <a:endParaRPr lang="en-GB" sz="1200"/>
            </a:p>
          </p:txBody>
        </p:sp>
        <p:sp>
          <p:nvSpPr>
            <p:cNvPr id="31" name="TextBox 31"/>
            <p:cNvSpPr txBox="1"/>
            <p:nvPr/>
          </p:nvSpPr>
          <p:spPr>
            <a:xfrm>
              <a:off x="0" y="0"/>
              <a:ext cx="419313" cy="419313"/>
            </a:xfrm>
            <a:prstGeom prst="rect">
              <a:avLst/>
            </a:prstGeom>
          </p:spPr>
          <p:txBody>
            <a:bodyPr lIns="33867" tIns="33867" rIns="33867" bIns="33867" rtlCol="0" anchor="ctr"/>
            <a:lstStyle/>
            <a:p>
              <a:pPr algn="ctr">
                <a:lnSpc>
                  <a:spcPts val="1259"/>
                </a:lnSpc>
              </a:pPr>
              <a:endParaRPr sz="1200"/>
            </a:p>
          </p:txBody>
        </p:sp>
      </p:grpSp>
      <p:sp>
        <p:nvSpPr>
          <p:cNvPr id="32" name="Freeform 32" descr="Group of men with solid fill"/>
          <p:cNvSpPr/>
          <p:nvPr/>
        </p:nvSpPr>
        <p:spPr>
          <a:xfrm>
            <a:off x="7266062" y="4714092"/>
            <a:ext cx="776438" cy="776438"/>
          </a:xfrm>
          <a:custGeom>
            <a:avLst/>
            <a:gdLst/>
            <a:ahLst/>
            <a:cxnLst/>
            <a:rect l="l" t="t" r="r" b="b"/>
            <a:pathLst>
              <a:path w="1164657" h="1164657">
                <a:moveTo>
                  <a:pt x="0" y="0"/>
                </a:moveTo>
                <a:lnTo>
                  <a:pt x="1164657" y="0"/>
                </a:lnTo>
                <a:lnTo>
                  <a:pt x="1164657" y="1164657"/>
                </a:lnTo>
                <a:lnTo>
                  <a:pt x="0" y="1164657"/>
                </a:lnTo>
                <a:lnTo>
                  <a:pt x="0" y="0"/>
                </a:lnTo>
                <a:close/>
              </a:path>
            </a:pathLst>
          </a:custGeom>
          <a:blipFill>
            <a:blip r:embed="rId8"/>
            <a:stretch>
              <a:fillRect/>
            </a:stretch>
          </a:blipFill>
        </p:spPr>
        <p:txBody>
          <a:bodyPr/>
          <a:lstStyle/>
          <a:p>
            <a:endParaRPr lang="en-GB" sz="1200"/>
          </a:p>
        </p:txBody>
      </p:sp>
      <p:sp>
        <p:nvSpPr>
          <p:cNvPr id="34" name="TextBox 34"/>
          <p:cNvSpPr txBox="1"/>
          <p:nvPr/>
        </p:nvSpPr>
        <p:spPr>
          <a:xfrm>
            <a:off x="587435" y="427355"/>
            <a:ext cx="10393680" cy="396262"/>
          </a:xfrm>
          <a:prstGeom prst="rect">
            <a:avLst/>
          </a:prstGeom>
        </p:spPr>
        <p:txBody>
          <a:bodyPr lIns="0" tIns="0" rIns="0" bIns="0" rtlCol="0" anchor="t">
            <a:spAutoFit/>
          </a:bodyPr>
          <a:lstStyle/>
          <a:p>
            <a:pPr>
              <a:lnSpc>
                <a:spcPts val="3024"/>
              </a:lnSpc>
            </a:pPr>
            <a:r>
              <a:rPr lang="en-US" sz="2800">
                <a:solidFill>
                  <a:srgbClr val="FFFFFF"/>
                </a:solidFill>
                <a:latin typeface="TT Firs Neue"/>
              </a:rPr>
              <a:t>Delivering Seamless Experiences On Any Device</a:t>
            </a:r>
          </a:p>
        </p:txBody>
      </p:sp>
      <p:sp>
        <p:nvSpPr>
          <p:cNvPr id="38" name="Date Placeholder 2">
            <a:extLst>
              <a:ext uri="{FF2B5EF4-FFF2-40B4-BE49-F238E27FC236}">
                <a16:creationId xmlns:a16="http://schemas.microsoft.com/office/drawing/2014/main" id="{1E980B97-4B18-EE34-ACDD-D3D1D047CA59}"/>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39" name="Date Placeholder 2">
            <a:extLst>
              <a:ext uri="{FF2B5EF4-FFF2-40B4-BE49-F238E27FC236}">
                <a16:creationId xmlns:a16="http://schemas.microsoft.com/office/drawing/2014/main" id="{963FB210-4F96-005E-5DE0-5E6C2769A00D}"/>
              </a:ext>
            </a:extLst>
          </p:cNvPr>
          <p:cNvSpPr txBox="1">
            <a:spLocks/>
          </p:cNvSpPr>
          <p:nvPr/>
        </p:nvSpPr>
        <p:spPr>
          <a:xfrm>
            <a:off x="335217" y="6432551"/>
            <a:ext cx="1200975" cy="2889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40" name="Footer Placeholder 3">
            <a:extLst>
              <a:ext uri="{FF2B5EF4-FFF2-40B4-BE49-F238E27FC236}">
                <a16:creationId xmlns:a16="http://schemas.microsoft.com/office/drawing/2014/main" id="{66479808-5ADD-7D36-420A-C94FAD0E6E0E}"/>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41" name="Slide Number Placeholder 4">
            <a:extLst>
              <a:ext uri="{FF2B5EF4-FFF2-40B4-BE49-F238E27FC236}">
                <a16:creationId xmlns:a16="http://schemas.microsoft.com/office/drawing/2014/main" id="{3D0A775A-122B-9BC4-DD13-EDBDAFD076F4}"/>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8</a:t>
            </a:fld>
            <a:endParaRPr lang="en-Z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E6DF34ED-2B11-844E-9BA0-9C6A680866DF}"/>
              </a:ext>
            </a:extLst>
          </p:cNvPr>
          <p:cNvSpPr>
            <a:spLocks/>
          </p:cNvSpPr>
          <p:nvPr/>
        </p:nvSpPr>
        <p:spPr>
          <a:xfrm>
            <a:off x="-76200" y="1666488"/>
            <a:ext cx="12268200" cy="4324880"/>
          </a:xfrm>
          <a:prstGeom prst="rect">
            <a:avLst/>
          </a:prstGeom>
          <a:solidFill>
            <a:schemeClr val="tx2">
              <a:alpha val="25000"/>
            </a:schemeClr>
          </a:solidFill>
        </p:spPr>
        <p:txBody>
          <a:bodyPr/>
          <a:lstStyle/>
          <a:p>
            <a:endParaRPr lang="en-GB">
              <a:solidFill>
                <a:schemeClr val="bg1"/>
              </a:solidFill>
            </a:endParaRP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Delivering Seamless Experiences On Any Device</a:t>
            </a:r>
          </a:p>
        </p:txBody>
      </p:sp>
      <p:sp>
        <p:nvSpPr>
          <p:cNvPr id="9" name="Content Placeholder 13">
            <a:extLst>
              <a:ext uri="{FF2B5EF4-FFF2-40B4-BE49-F238E27FC236}">
                <a16:creationId xmlns:a16="http://schemas.microsoft.com/office/drawing/2014/main" id="{A9A601F4-5DE6-7AB5-04BC-F56E11C3931B}"/>
              </a:ext>
            </a:extLst>
          </p:cNvPr>
          <p:cNvSpPr txBox="1">
            <a:spLocks/>
          </p:cNvSpPr>
          <p:nvPr/>
        </p:nvSpPr>
        <p:spPr>
          <a:xfrm>
            <a:off x="526474" y="1772971"/>
            <a:ext cx="10934006" cy="10801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pt-PT" sz="1800" kern="1200">
                <a:solidFill>
                  <a:schemeClr val="tx1"/>
                </a:solidFill>
                <a:latin typeface="Helvetica Light" panose="020B0403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PT" sz="1400" kern="1200">
                <a:solidFill>
                  <a:schemeClr val="tx1"/>
                </a:solidFill>
                <a:latin typeface="Helvetica Light" panose="020B0403020202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PT" sz="1400" kern="1200">
                <a:solidFill>
                  <a:schemeClr val="tx1"/>
                </a:solidFill>
                <a:latin typeface="Helvetica Light" panose="020B0403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PT" sz="1100" kern="1200">
                <a:solidFill>
                  <a:schemeClr val="tx1"/>
                </a:solidFill>
                <a:latin typeface="Helvetica Light" panose="020B0403020202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PT" sz="1100" kern="1200">
                <a:solidFill>
                  <a:schemeClr val="tx1"/>
                </a:solidFill>
                <a:latin typeface="Helvetica Light" panose="020B0403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600">
                <a:solidFill>
                  <a:schemeClr val="bg1"/>
                </a:solidFill>
                <a:latin typeface="Montserrat" panose="00000500000000000000" pitchFamily="2" charset="0"/>
              </a:rPr>
              <a:t>These Modules enable operators to correctly detect, identify and provision devices attached to the network, perform deep analysis on the data generated and highlight potential Monetization opportunities for new revenue streams.</a:t>
            </a:r>
          </a:p>
        </p:txBody>
      </p:sp>
      <p:sp>
        <p:nvSpPr>
          <p:cNvPr id="18" name="Date Placeholder 2">
            <a:extLst>
              <a:ext uri="{FF2B5EF4-FFF2-40B4-BE49-F238E27FC236}">
                <a16:creationId xmlns:a16="http://schemas.microsoft.com/office/drawing/2014/main" id="{F3ADC344-C23F-7102-543D-A4A48C7B4AA5}"/>
              </a:ext>
            </a:extLst>
          </p:cNvPr>
          <p:cNvSpPr>
            <a:spLocks noGrp="1"/>
          </p:cNvSpPr>
          <p:nvPr>
            <p:ph type="dt" sz="half" idx="10"/>
          </p:nvPr>
        </p:nvSpPr>
        <p:spPr>
          <a:xfrm>
            <a:off x="306803" y="6356351"/>
            <a:ext cx="1183669" cy="365125"/>
          </a:xfrm>
        </p:spPr>
        <p:txBody>
          <a:bodyPr/>
          <a:lstStyle/>
          <a:p>
            <a:fld id="{10BF49B2-9643-4561-8B9A-7E6C1105AA5A}" type="datetime1">
              <a:rPr lang="en-ZA" smtClean="0"/>
              <a:t>2024/03/15</a:t>
            </a:fld>
            <a:endParaRPr lang="en-ZA"/>
          </a:p>
        </p:txBody>
      </p:sp>
      <p:sp>
        <p:nvSpPr>
          <p:cNvPr id="26" name="Footer Placeholder 3">
            <a:extLst>
              <a:ext uri="{FF2B5EF4-FFF2-40B4-BE49-F238E27FC236}">
                <a16:creationId xmlns:a16="http://schemas.microsoft.com/office/drawing/2014/main" id="{BB2FA895-0078-9292-B5DB-4E2BF8DCC944}"/>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7" name="Slide Number Placeholder 4">
            <a:extLst>
              <a:ext uri="{FF2B5EF4-FFF2-40B4-BE49-F238E27FC236}">
                <a16:creationId xmlns:a16="http://schemas.microsoft.com/office/drawing/2014/main" id="{4F4B041C-F3B0-3330-C000-B9C85D8AFAAD}"/>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9</a:t>
            </a:fld>
            <a:endParaRPr lang="en-ZA"/>
          </a:p>
        </p:txBody>
      </p:sp>
      <p:grpSp>
        <p:nvGrpSpPr>
          <p:cNvPr id="628" name="Group 627">
            <a:extLst>
              <a:ext uri="{FF2B5EF4-FFF2-40B4-BE49-F238E27FC236}">
                <a16:creationId xmlns:a16="http://schemas.microsoft.com/office/drawing/2014/main" id="{E73A2455-6C34-6703-A2CD-8AE4A2C466CF}"/>
              </a:ext>
            </a:extLst>
          </p:cNvPr>
          <p:cNvGrpSpPr/>
          <p:nvPr/>
        </p:nvGrpSpPr>
        <p:grpSpPr>
          <a:xfrm>
            <a:off x="1515286" y="3065337"/>
            <a:ext cx="8956382" cy="2927973"/>
            <a:chOff x="1253519" y="3138901"/>
            <a:chExt cx="8956382" cy="2927973"/>
          </a:xfrm>
        </p:grpSpPr>
        <p:grpSp>
          <p:nvGrpSpPr>
            <p:cNvPr id="34" name="Group 33">
              <a:extLst>
                <a:ext uri="{FF2B5EF4-FFF2-40B4-BE49-F238E27FC236}">
                  <a16:creationId xmlns:a16="http://schemas.microsoft.com/office/drawing/2014/main" id="{FA340D23-4F39-B2C0-6EE8-72B3DC345E49}"/>
                </a:ext>
              </a:extLst>
            </p:cNvPr>
            <p:cNvGrpSpPr/>
            <p:nvPr/>
          </p:nvGrpSpPr>
          <p:grpSpPr>
            <a:xfrm>
              <a:off x="4866229" y="4573360"/>
              <a:ext cx="1712443" cy="1493514"/>
              <a:chOff x="5143270" y="4313359"/>
              <a:chExt cx="2075705" cy="1810334"/>
            </a:xfrm>
          </p:grpSpPr>
          <p:sp>
            <p:nvSpPr>
              <p:cNvPr id="44" name="TextBox 43">
                <a:extLst>
                  <a:ext uri="{FF2B5EF4-FFF2-40B4-BE49-F238E27FC236}">
                    <a16:creationId xmlns:a16="http://schemas.microsoft.com/office/drawing/2014/main" id="{256A3E4B-FE50-60BB-7567-76A00795B045}"/>
                  </a:ext>
                </a:extLst>
              </p:cNvPr>
              <p:cNvSpPr txBox="1"/>
              <p:nvPr/>
            </p:nvSpPr>
            <p:spPr>
              <a:xfrm>
                <a:off x="5143270" y="4643237"/>
                <a:ext cx="2075705" cy="1480456"/>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Gain actionable insights from your network and device data generated by subscribers</a:t>
                </a:r>
              </a:p>
            </p:txBody>
          </p:sp>
          <p:sp>
            <p:nvSpPr>
              <p:cNvPr id="45" name="TextBox 44">
                <a:extLst>
                  <a:ext uri="{FF2B5EF4-FFF2-40B4-BE49-F238E27FC236}">
                    <a16:creationId xmlns:a16="http://schemas.microsoft.com/office/drawing/2014/main" id="{732AABE4-61FB-B9B2-3E5C-8412438ADB35}"/>
                  </a:ext>
                </a:extLst>
              </p:cNvPr>
              <p:cNvSpPr txBox="1"/>
              <p:nvPr/>
            </p:nvSpPr>
            <p:spPr>
              <a:xfrm>
                <a:off x="5425431" y="4313359"/>
                <a:ext cx="1449134"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Analyse</a:t>
                </a:r>
              </a:p>
            </p:txBody>
          </p:sp>
        </p:grpSp>
        <p:grpSp>
          <p:nvGrpSpPr>
            <p:cNvPr id="627" name="Group 626">
              <a:extLst>
                <a:ext uri="{FF2B5EF4-FFF2-40B4-BE49-F238E27FC236}">
                  <a16:creationId xmlns:a16="http://schemas.microsoft.com/office/drawing/2014/main" id="{015098DF-FDBE-AC06-31AF-4D74159CC158}"/>
                </a:ext>
              </a:extLst>
            </p:cNvPr>
            <p:cNvGrpSpPr/>
            <p:nvPr/>
          </p:nvGrpSpPr>
          <p:grpSpPr>
            <a:xfrm>
              <a:off x="1253519" y="3138901"/>
              <a:ext cx="8956382" cy="2844361"/>
              <a:chOff x="1253519" y="3138901"/>
              <a:chExt cx="8956382" cy="2844361"/>
            </a:xfrm>
          </p:grpSpPr>
          <p:grpSp>
            <p:nvGrpSpPr>
              <p:cNvPr id="28" name="Group 27">
                <a:extLst>
                  <a:ext uri="{FF2B5EF4-FFF2-40B4-BE49-F238E27FC236}">
                    <a16:creationId xmlns:a16="http://schemas.microsoft.com/office/drawing/2014/main" id="{E0B07244-8773-C1AB-487A-4545C3D0A513}"/>
                  </a:ext>
                </a:extLst>
              </p:cNvPr>
              <p:cNvGrpSpPr/>
              <p:nvPr/>
            </p:nvGrpSpPr>
            <p:grpSpPr>
              <a:xfrm>
                <a:off x="8307616" y="4560663"/>
                <a:ext cx="1902285" cy="1390474"/>
                <a:chOff x="9383162" y="4313359"/>
                <a:chExt cx="2305817" cy="1685436"/>
              </a:xfrm>
            </p:grpSpPr>
            <p:sp>
              <p:nvSpPr>
                <p:cNvPr id="29" name="TextBox 28">
                  <a:extLst>
                    <a:ext uri="{FF2B5EF4-FFF2-40B4-BE49-F238E27FC236}">
                      <a16:creationId xmlns:a16="http://schemas.microsoft.com/office/drawing/2014/main" id="{01DCBB05-C76B-B516-1FEF-F17CB2117CF9}"/>
                    </a:ext>
                  </a:extLst>
                </p:cNvPr>
                <p:cNvSpPr txBox="1"/>
                <p:nvPr/>
              </p:nvSpPr>
              <p:spPr>
                <a:xfrm>
                  <a:off x="9383162" y="4518339"/>
                  <a:ext cx="2305817" cy="1480456"/>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Use our expertise in technical operations to allow you to focus on what matters most</a:t>
                  </a:r>
                </a:p>
              </p:txBody>
            </p:sp>
            <p:sp>
              <p:nvSpPr>
                <p:cNvPr id="30" name="TextBox 29">
                  <a:extLst>
                    <a:ext uri="{FF2B5EF4-FFF2-40B4-BE49-F238E27FC236}">
                      <a16:creationId xmlns:a16="http://schemas.microsoft.com/office/drawing/2014/main" id="{DCEAFBC7-505E-EFCB-C145-46F050319F96}"/>
                    </a:ext>
                  </a:extLst>
                </p:cNvPr>
                <p:cNvSpPr txBox="1"/>
                <p:nvPr/>
              </p:nvSpPr>
              <p:spPr>
                <a:xfrm>
                  <a:off x="9811504" y="4313359"/>
                  <a:ext cx="1449134"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Support</a:t>
                  </a:r>
                </a:p>
              </p:txBody>
            </p:sp>
          </p:grpSp>
          <p:grpSp>
            <p:nvGrpSpPr>
              <p:cNvPr id="31" name="Group 30">
                <a:extLst>
                  <a:ext uri="{FF2B5EF4-FFF2-40B4-BE49-F238E27FC236}">
                    <a16:creationId xmlns:a16="http://schemas.microsoft.com/office/drawing/2014/main" id="{C6604F73-219D-FDA7-1410-02ACA7C7C6C4}"/>
                  </a:ext>
                </a:extLst>
              </p:cNvPr>
              <p:cNvGrpSpPr/>
              <p:nvPr/>
            </p:nvGrpSpPr>
            <p:grpSpPr>
              <a:xfrm>
                <a:off x="6643032" y="4580237"/>
                <a:ext cx="1712443" cy="1394864"/>
                <a:chOff x="7373115" y="4313358"/>
                <a:chExt cx="2075705" cy="1690757"/>
              </a:xfrm>
            </p:grpSpPr>
            <p:sp>
              <p:nvSpPr>
                <p:cNvPr id="32" name="TextBox 31">
                  <a:extLst>
                    <a:ext uri="{FF2B5EF4-FFF2-40B4-BE49-F238E27FC236}">
                      <a16:creationId xmlns:a16="http://schemas.microsoft.com/office/drawing/2014/main" id="{5551DA2D-8021-80F6-A42B-C7DC0FD96BDA}"/>
                    </a:ext>
                  </a:extLst>
                </p:cNvPr>
                <p:cNvSpPr txBox="1"/>
                <p:nvPr/>
              </p:nvSpPr>
              <p:spPr>
                <a:xfrm>
                  <a:off x="7373115" y="4523659"/>
                  <a:ext cx="2075705" cy="1480456"/>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Drive more and new revenue from opportunities across your services</a:t>
                  </a:r>
                </a:p>
              </p:txBody>
            </p:sp>
            <p:sp>
              <p:nvSpPr>
                <p:cNvPr id="33" name="TextBox 32">
                  <a:extLst>
                    <a:ext uri="{FF2B5EF4-FFF2-40B4-BE49-F238E27FC236}">
                      <a16:creationId xmlns:a16="http://schemas.microsoft.com/office/drawing/2014/main" id="{336D1579-978A-8B20-83E8-8E09772E4DD5}"/>
                    </a:ext>
                  </a:extLst>
                </p:cNvPr>
                <p:cNvSpPr txBox="1"/>
                <p:nvPr/>
              </p:nvSpPr>
              <p:spPr>
                <a:xfrm>
                  <a:off x="7601660" y="4313358"/>
                  <a:ext cx="1638540"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Monetise</a:t>
                  </a:r>
                  <a:endParaRPr lang="en-GB" sz="1000" b="1">
                    <a:solidFill>
                      <a:schemeClr val="bg1"/>
                    </a:solidFill>
                    <a:latin typeface="Montserrat" panose="00000500000000000000" pitchFamily="2" charset="0"/>
                  </a:endParaRPr>
                </a:p>
              </p:txBody>
            </p:sp>
          </p:grpSp>
          <p:grpSp>
            <p:nvGrpSpPr>
              <p:cNvPr id="46" name="Group 45">
                <a:extLst>
                  <a:ext uri="{FF2B5EF4-FFF2-40B4-BE49-F238E27FC236}">
                    <a16:creationId xmlns:a16="http://schemas.microsoft.com/office/drawing/2014/main" id="{95313E32-3959-726F-9D56-AFE5B789CEA3}"/>
                  </a:ext>
                </a:extLst>
              </p:cNvPr>
              <p:cNvGrpSpPr/>
              <p:nvPr/>
            </p:nvGrpSpPr>
            <p:grpSpPr>
              <a:xfrm>
                <a:off x="2982765" y="4580237"/>
                <a:ext cx="1763966" cy="1403025"/>
                <a:chOff x="2947334" y="4313359"/>
                <a:chExt cx="2138158" cy="1700649"/>
              </a:xfrm>
            </p:grpSpPr>
            <p:sp>
              <p:nvSpPr>
                <p:cNvPr id="47" name="TextBox 46">
                  <a:extLst>
                    <a:ext uri="{FF2B5EF4-FFF2-40B4-BE49-F238E27FC236}">
                      <a16:creationId xmlns:a16="http://schemas.microsoft.com/office/drawing/2014/main" id="{F0A5D293-E7EA-0704-5369-32997D5AF689}"/>
                    </a:ext>
                  </a:extLst>
                </p:cNvPr>
                <p:cNvSpPr txBox="1"/>
                <p:nvPr/>
              </p:nvSpPr>
              <p:spPr>
                <a:xfrm>
                  <a:off x="2947334" y="4533552"/>
                  <a:ext cx="2138158" cy="1480456"/>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Perform actions and manage connected devices to maximise network utilisation</a:t>
                  </a:r>
                </a:p>
              </p:txBody>
            </p:sp>
            <p:sp>
              <p:nvSpPr>
                <p:cNvPr id="48" name="TextBox 47">
                  <a:extLst>
                    <a:ext uri="{FF2B5EF4-FFF2-40B4-BE49-F238E27FC236}">
                      <a16:creationId xmlns:a16="http://schemas.microsoft.com/office/drawing/2014/main" id="{C81B34C5-AF29-7AE2-8AA3-5BD1C9D0CBDF}"/>
                    </a:ext>
                  </a:extLst>
                </p:cNvPr>
                <p:cNvSpPr txBox="1"/>
                <p:nvPr/>
              </p:nvSpPr>
              <p:spPr>
                <a:xfrm>
                  <a:off x="3245643" y="4313359"/>
                  <a:ext cx="1449134"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Act</a:t>
                  </a:r>
                </a:p>
              </p:txBody>
            </p:sp>
          </p:grpSp>
          <p:sp>
            <p:nvSpPr>
              <p:cNvPr id="49" name="Freeform: Shape 48">
                <a:extLst>
                  <a:ext uri="{FF2B5EF4-FFF2-40B4-BE49-F238E27FC236}">
                    <a16:creationId xmlns:a16="http://schemas.microsoft.com/office/drawing/2014/main" id="{39DBE638-6471-1EB5-829F-7C653B332E72}"/>
                  </a:ext>
                </a:extLst>
              </p:cNvPr>
              <p:cNvSpPr/>
              <p:nvPr/>
            </p:nvSpPr>
            <p:spPr>
              <a:xfrm>
                <a:off x="1295280" y="3138901"/>
                <a:ext cx="1415450" cy="1415475"/>
              </a:xfrm>
              <a:custGeom>
                <a:avLst/>
                <a:gdLst>
                  <a:gd name="connsiteX0" fmla="*/ 1087658 w 1415450"/>
                  <a:gd name="connsiteY0" fmla="*/ 0 h 1415475"/>
                  <a:gd name="connsiteX1" fmla="*/ 1415450 w 1415450"/>
                  <a:gd name="connsiteY1" fmla="*/ 327798 h 1415475"/>
                  <a:gd name="connsiteX2" fmla="*/ 1415450 w 1415450"/>
                  <a:gd name="connsiteY2" fmla="*/ 1087677 h 1415475"/>
                  <a:gd name="connsiteX3" fmla="*/ 1087658 w 1415450"/>
                  <a:gd name="connsiteY3" fmla="*/ 1415475 h 1415475"/>
                  <a:gd name="connsiteX4" fmla="*/ 327792 w 1415450"/>
                  <a:gd name="connsiteY4" fmla="*/ 1415475 h 1415475"/>
                  <a:gd name="connsiteX5" fmla="*/ 0 w 1415450"/>
                  <a:gd name="connsiteY5" fmla="*/ 1087677 h 1415475"/>
                  <a:gd name="connsiteX6" fmla="*/ 0 w 1415450"/>
                  <a:gd name="connsiteY6" fmla="*/ 327798 h 1415475"/>
                  <a:gd name="connsiteX7" fmla="*/ 327792 w 1415450"/>
                  <a:gd name="connsiteY7" fmla="*/ 0 h 141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450" h="1415475">
                    <a:moveTo>
                      <a:pt x="1087658" y="0"/>
                    </a:moveTo>
                    <a:cubicBezTo>
                      <a:pt x="1268693" y="0"/>
                      <a:pt x="1415450" y="146760"/>
                      <a:pt x="1415450" y="327798"/>
                    </a:cubicBezTo>
                    <a:lnTo>
                      <a:pt x="1415450" y="1087677"/>
                    </a:lnTo>
                    <a:cubicBezTo>
                      <a:pt x="1415450" y="1268715"/>
                      <a:pt x="1268693" y="1415475"/>
                      <a:pt x="1087658" y="1415475"/>
                    </a:cubicBezTo>
                    <a:lnTo>
                      <a:pt x="327792" y="1415475"/>
                    </a:lnTo>
                    <a:cubicBezTo>
                      <a:pt x="146758" y="1415475"/>
                      <a:pt x="0" y="1268715"/>
                      <a:pt x="0" y="1087677"/>
                    </a:cubicBezTo>
                    <a:lnTo>
                      <a:pt x="0" y="327798"/>
                    </a:lnTo>
                    <a:cubicBezTo>
                      <a:pt x="0" y="146760"/>
                      <a:pt x="146758" y="0"/>
                      <a:pt x="327792" y="0"/>
                    </a:cubicBezTo>
                    <a:close/>
                  </a:path>
                </a:pathLst>
              </a:custGeom>
              <a:solidFill>
                <a:schemeClr val="accent1"/>
              </a:solidFill>
              <a:ln w="89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4329478C-8DF4-8E72-822A-21E217A8AC40}"/>
                  </a:ext>
                </a:extLst>
              </p:cNvPr>
              <p:cNvSpPr/>
              <p:nvPr/>
            </p:nvSpPr>
            <p:spPr>
              <a:xfrm>
                <a:off x="8555246" y="3138901"/>
                <a:ext cx="1415450" cy="1415475"/>
              </a:xfrm>
              <a:custGeom>
                <a:avLst/>
                <a:gdLst>
                  <a:gd name="connsiteX0" fmla="*/ 1087658 w 1415450"/>
                  <a:gd name="connsiteY0" fmla="*/ 0 h 1415475"/>
                  <a:gd name="connsiteX1" fmla="*/ 1415451 w 1415450"/>
                  <a:gd name="connsiteY1" fmla="*/ 327798 h 1415475"/>
                  <a:gd name="connsiteX2" fmla="*/ 1415451 w 1415450"/>
                  <a:gd name="connsiteY2" fmla="*/ 1087677 h 1415475"/>
                  <a:gd name="connsiteX3" fmla="*/ 1087658 w 1415450"/>
                  <a:gd name="connsiteY3" fmla="*/ 1415475 h 1415475"/>
                  <a:gd name="connsiteX4" fmla="*/ 327793 w 1415450"/>
                  <a:gd name="connsiteY4" fmla="*/ 1415475 h 1415475"/>
                  <a:gd name="connsiteX5" fmla="*/ 0 w 1415450"/>
                  <a:gd name="connsiteY5" fmla="*/ 1087677 h 1415475"/>
                  <a:gd name="connsiteX6" fmla="*/ 0 w 1415450"/>
                  <a:gd name="connsiteY6" fmla="*/ 327798 h 1415475"/>
                  <a:gd name="connsiteX7" fmla="*/ 327793 w 1415450"/>
                  <a:gd name="connsiteY7" fmla="*/ 0 h 141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450" h="1415475">
                    <a:moveTo>
                      <a:pt x="1087658" y="0"/>
                    </a:moveTo>
                    <a:cubicBezTo>
                      <a:pt x="1268693" y="0"/>
                      <a:pt x="1415451" y="146760"/>
                      <a:pt x="1415451" y="327798"/>
                    </a:cubicBezTo>
                    <a:lnTo>
                      <a:pt x="1415451" y="1087677"/>
                    </a:lnTo>
                    <a:cubicBezTo>
                      <a:pt x="1415451" y="1268715"/>
                      <a:pt x="1268693" y="1415475"/>
                      <a:pt x="1087658" y="1415475"/>
                    </a:cubicBezTo>
                    <a:lnTo>
                      <a:pt x="327793" y="1415475"/>
                    </a:lnTo>
                    <a:cubicBezTo>
                      <a:pt x="146758" y="1415475"/>
                      <a:pt x="0" y="1268715"/>
                      <a:pt x="0" y="1087677"/>
                    </a:cubicBezTo>
                    <a:lnTo>
                      <a:pt x="0" y="327798"/>
                    </a:lnTo>
                    <a:cubicBezTo>
                      <a:pt x="0" y="146760"/>
                      <a:pt x="146758" y="0"/>
                      <a:pt x="327793" y="0"/>
                    </a:cubicBezTo>
                    <a:close/>
                  </a:path>
                </a:pathLst>
              </a:custGeom>
              <a:solidFill>
                <a:schemeClr val="accent1"/>
              </a:solidFill>
              <a:ln w="89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EFC8A8D-6F4C-C34D-AB26-E01D10B82FF1}"/>
                  </a:ext>
                </a:extLst>
              </p:cNvPr>
              <p:cNvSpPr/>
              <p:nvPr/>
            </p:nvSpPr>
            <p:spPr>
              <a:xfrm>
                <a:off x="6740255" y="3138901"/>
                <a:ext cx="1415450" cy="1415475"/>
              </a:xfrm>
              <a:custGeom>
                <a:avLst/>
                <a:gdLst>
                  <a:gd name="connsiteX0" fmla="*/ 1087658 w 1415450"/>
                  <a:gd name="connsiteY0" fmla="*/ 0 h 1415475"/>
                  <a:gd name="connsiteX1" fmla="*/ 1415450 w 1415450"/>
                  <a:gd name="connsiteY1" fmla="*/ 327798 h 1415475"/>
                  <a:gd name="connsiteX2" fmla="*/ 1415450 w 1415450"/>
                  <a:gd name="connsiteY2" fmla="*/ 1087677 h 1415475"/>
                  <a:gd name="connsiteX3" fmla="*/ 1087658 w 1415450"/>
                  <a:gd name="connsiteY3" fmla="*/ 1415475 h 1415475"/>
                  <a:gd name="connsiteX4" fmla="*/ 327793 w 1415450"/>
                  <a:gd name="connsiteY4" fmla="*/ 1415475 h 1415475"/>
                  <a:gd name="connsiteX5" fmla="*/ 0 w 1415450"/>
                  <a:gd name="connsiteY5" fmla="*/ 1087677 h 1415475"/>
                  <a:gd name="connsiteX6" fmla="*/ 0 w 1415450"/>
                  <a:gd name="connsiteY6" fmla="*/ 327798 h 1415475"/>
                  <a:gd name="connsiteX7" fmla="*/ 327793 w 1415450"/>
                  <a:gd name="connsiteY7" fmla="*/ 0 h 141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450" h="1415475">
                    <a:moveTo>
                      <a:pt x="1087658" y="0"/>
                    </a:moveTo>
                    <a:cubicBezTo>
                      <a:pt x="1268693" y="0"/>
                      <a:pt x="1415450" y="146760"/>
                      <a:pt x="1415450" y="327798"/>
                    </a:cubicBezTo>
                    <a:lnTo>
                      <a:pt x="1415450" y="1087677"/>
                    </a:lnTo>
                    <a:cubicBezTo>
                      <a:pt x="1415450" y="1268715"/>
                      <a:pt x="1268693" y="1415475"/>
                      <a:pt x="1087658" y="1415475"/>
                    </a:cubicBezTo>
                    <a:lnTo>
                      <a:pt x="327793" y="1415475"/>
                    </a:lnTo>
                    <a:cubicBezTo>
                      <a:pt x="146758" y="1415475"/>
                      <a:pt x="0" y="1268715"/>
                      <a:pt x="0" y="1087677"/>
                    </a:cubicBezTo>
                    <a:lnTo>
                      <a:pt x="0" y="327798"/>
                    </a:lnTo>
                    <a:cubicBezTo>
                      <a:pt x="0" y="146760"/>
                      <a:pt x="146758" y="0"/>
                      <a:pt x="327793" y="0"/>
                    </a:cubicBezTo>
                    <a:close/>
                  </a:path>
                </a:pathLst>
              </a:custGeom>
              <a:solidFill>
                <a:schemeClr val="accent1"/>
              </a:solidFill>
              <a:ln w="89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82F816E-0214-1029-2587-D28F24753682}"/>
                  </a:ext>
                </a:extLst>
              </p:cNvPr>
              <p:cNvSpPr/>
              <p:nvPr/>
            </p:nvSpPr>
            <p:spPr>
              <a:xfrm>
                <a:off x="3110272" y="3138901"/>
                <a:ext cx="1415450" cy="1415475"/>
              </a:xfrm>
              <a:custGeom>
                <a:avLst/>
                <a:gdLst>
                  <a:gd name="connsiteX0" fmla="*/ 1087658 w 1415450"/>
                  <a:gd name="connsiteY0" fmla="*/ 0 h 1415475"/>
                  <a:gd name="connsiteX1" fmla="*/ 1415450 w 1415450"/>
                  <a:gd name="connsiteY1" fmla="*/ 327798 h 1415475"/>
                  <a:gd name="connsiteX2" fmla="*/ 1415450 w 1415450"/>
                  <a:gd name="connsiteY2" fmla="*/ 1087677 h 1415475"/>
                  <a:gd name="connsiteX3" fmla="*/ 1087658 w 1415450"/>
                  <a:gd name="connsiteY3" fmla="*/ 1415475 h 1415475"/>
                  <a:gd name="connsiteX4" fmla="*/ 327792 w 1415450"/>
                  <a:gd name="connsiteY4" fmla="*/ 1415475 h 1415475"/>
                  <a:gd name="connsiteX5" fmla="*/ 0 w 1415450"/>
                  <a:gd name="connsiteY5" fmla="*/ 1087677 h 1415475"/>
                  <a:gd name="connsiteX6" fmla="*/ 0 w 1415450"/>
                  <a:gd name="connsiteY6" fmla="*/ 327798 h 1415475"/>
                  <a:gd name="connsiteX7" fmla="*/ 327792 w 1415450"/>
                  <a:gd name="connsiteY7" fmla="*/ 0 h 141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450" h="1415475">
                    <a:moveTo>
                      <a:pt x="1087658" y="0"/>
                    </a:moveTo>
                    <a:cubicBezTo>
                      <a:pt x="1268692" y="0"/>
                      <a:pt x="1415450" y="146760"/>
                      <a:pt x="1415450" y="327798"/>
                    </a:cubicBezTo>
                    <a:lnTo>
                      <a:pt x="1415450" y="1087677"/>
                    </a:lnTo>
                    <a:cubicBezTo>
                      <a:pt x="1415450" y="1268715"/>
                      <a:pt x="1268693" y="1415475"/>
                      <a:pt x="1087658" y="1415475"/>
                    </a:cubicBezTo>
                    <a:lnTo>
                      <a:pt x="327792" y="1415475"/>
                    </a:lnTo>
                    <a:cubicBezTo>
                      <a:pt x="146758" y="1415475"/>
                      <a:pt x="0" y="1268715"/>
                      <a:pt x="0" y="1087677"/>
                    </a:cubicBezTo>
                    <a:lnTo>
                      <a:pt x="0" y="327798"/>
                    </a:lnTo>
                    <a:cubicBezTo>
                      <a:pt x="0" y="146760"/>
                      <a:pt x="146758" y="0"/>
                      <a:pt x="327792" y="0"/>
                    </a:cubicBezTo>
                    <a:close/>
                  </a:path>
                </a:pathLst>
              </a:custGeom>
              <a:solidFill>
                <a:schemeClr val="accent1"/>
              </a:solidFill>
              <a:ln w="89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320744A-615B-E577-C03F-A9085A8AF49F}"/>
                  </a:ext>
                </a:extLst>
              </p:cNvPr>
              <p:cNvSpPr/>
              <p:nvPr/>
            </p:nvSpPr>
            <p:spPr>
              <a:xfrm>
                <a:off x="4925263" y="3138901"/>
                <a:ext cx="1415450" cy="1415475"/>
              </a:xfrm>
              <a:custGeom>
                <a:avLst/>
                <a:gdLst>
                  <a:gd name="connsiteX0" fmla="*/ 1087658 w 1415450"/>
                  <a:gd name="connsiteY0" fmla="*/ 0 h 1415475"/>
                  <a:gd name="connsiteX1" fmla="*/ 1415450 w 1415450"/>
                  <a:gd name="connsiteY1" fmla="*/ 327798 h 1415475"/>
                  <a:gd name="connsiteX2" fmla="*/ 1415450 w 1415450"/>
                  <a:gd name="connsiteY2" fmla="*/ 1087677 h 1415475"/>
                  <a:gd name="connsiteX3" fmla="*/ 1087658 w 1415450"/>
                  <a:gd name="connsiteY3" fmla="*/ 1415475 h 1415475"/>
                  <a:gd name="connsiteX4" fmla="*/ 327792 w 1415450"/>
                  <a:gd name="connsiteY4" fmla="*/ 1415475 h 1415475"/>
                  <a:gd name="connsiteX5" fmla="*/ 0 w 1415450"/>
                  <a:gd name="connsiteY5" fmla="*/ 1087677 h 1415475"/>
                  <a:gd name="connsiteX6" fmla="*/ 0 w 1415450"/>
                  <a:gd name="connsiteY6" fmla="*/ 327798 h 1415475"/>
                  <a:gd name="connsiteX7" fmla="*/ 327792 w 1415450"/>
                  <a:gd name="connsiteY7" fmla="*/ 0 h 141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450" h="1415475">
                    <a:moveTo>
                      <a:pt x="1087658" y="0"/>
                    </a:moveTo>
                    <a:cubicBezTo>
                      <a:pt x="1268692" y="0"/>
                      <a:pt x="1415450" y="146760"/>
                      <a:pt x="1415450" y="327798"/>
                    </a:cubicBezTo>
                    <a:lnTo>
                      <a:pt x="1415450" y="1087677"/>
                    </a:lnTo>
                    <a:cubicBezTo>
                      <a:pt x="1415450" y="1268715"/>
                      <a:pt x="1268693" y="1415475"/>
                      <a:pt x="1087658" y="1415475"/>
                    </a:cubicBezTo>
                    <a:lnTo>
                      <a:pt x="327792" y="1415475"/>
                    </a:lnTo>
                    <a:cubicBezTo>
                      <a:pt x="146758" y="1415475"/>
                      <a:pt x="0" y="1268715"/>
                      <a:pt x="0" y="1087677"/>
                    </a:cubicBezTo>
                    <a:lnTo>
                      <a:pt x="0" y="327798"/>
                    </a:lnTo>
                    <a:cubicBezTo>
                      <a:pt x="0" y="146760"/>
                      <a:pt x="146757" y="0"/>
                      <a:pt x="327792" y="0"/>
                    </a:cubicBezTo>
                    <a:close/>
                  </a:path>
                </a:pathLst>
              </a:custGeom>
              <a:solidFill>
                <a:schemeClr val="accent1"/>
              </a:solidFill>
              <a:ln w="89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A604090-C91A-2C13-7DDD-53D13D9EA88F}"/>
                  </a:ext>
                </a:extLst>
              </p:cNvPr>
              <p:cNvSpPr/>
              <p:nvPr/>
            </p:nvSpPr>
            <p:spPr>
              <a:xfrm>
                <a:off x="2796850" y="3676265"/>
                <a:ext cx="227301" cy="387388"/>
              </a:xfrm>
              <a:custGeom>
                <a:avLst/>
                <a:gdLst>
                  <a:gd name="connsiteX0" fmla="*/ 0 w 227301"/>
                  <a:gd name="connsiteY0" fmla="*/ 0 h 387388"/>
                  <a:gd name="connsiteX1" fmla="*/ 122442 w 227301"/>
                  <a:gd name="connsiteY1" fmla="*/ 0 h 387388"/>
                  <a:gd name="connsiteX2" fmla="*/ 227302 w 227301"/>
                  <a:gd name="connsiteY2" fmla="*/ 193668 h 387388"/>
                  <a:gd name="connsiteX3" fmla="*/ 122442 w 227301"/>
                  <a:gd name="connsiteY3" fmla="*/ 387388 h 387388"/>
                  <a:gd name="connsiteX4" fmla="*/ 0 w 227301"/>
                  <a:gd name="connsiteY4" fmla="*/ 387388 h 387388"/>
                  <a:gd name="connsiteX5" fmla="*/ 104860 w 227301"/>
                  <a:gd name="connsiteY5" fmla="*/ 193668 h 387388"/>
                  <a:gd name="connsiteX6" fmla="*/ 0 w 227301"/>
                  <a:gd name="connsiteY6" fmla="*/ 0 h 387388"/>
                  <a:gd name="connsiteX7" fmla="*/ 0 w 227301"/>
                  <a:gd name="connsiteY7" fmla="*/ 0 h 3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301" h="387388">
                    <a:moveTo>
                      <a:pt x="0" y="0"/>
                    </a:moveTo>
                    <a:lnTo>
                      <a:pt x="122442" y="0"/>
                    </a:lnTo>
                    <a:lnTo>
                      <a:pt x="227302" y="193668"/>
                    </a:lnTo>
                    <a:lnTo>
                      <a:pt x="122442" y="387388"/>
                    </a:lnTo>
                    <a:lnTo>
                      <a:pt x="0" y="387388"/>
                    </a:lnTo>
                    <a:lnTo>
                      <a:pt x="104860" y="193668"/>
                    </a:lnTo>
                    <a:lnTo>
                      <a:pt x="0" y="0"/>
                    </a:lnTo>
                    <a:lnTo>
                      <a:pt x="0" y="0"/>
                    </a:lnTo>
                    <a:close/>
                  </a:path>
                </a:pathLst>
              </a:custGeom>
              <a:solidFill>
                <a:schemeClr val="accent1"/>
              </a:solidFill>
              <a:ln w="89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F2B4223-7158-57CB-3EE4-0B78D8D9D3D9}"/>
                  </a:ext>
                </a:extLst>
              </p:cNvPr>
              <p:cNvSpPr/>
              <p:nvPr/>
            </p:nvSpPr>
            <p:spPr>
              <a:xfrm>
                <a:off x="4611842" y="3676265"/>
                <a:ext cx="227301" cy="387388"/>
              </a:xfrm>
              <a:custGeom>
                <a:avLst/>
                <a:gdLst>
                  <a:gd name="connsiteX0" fmla="*/ 0 w 227301"/>
                  <a:gd name="connsiteY0" fmla="*/ 0 h 387388"/>
                  <a:gd name="connsiteX1" fmla="*/ 122442 w 227301"/>
                  <a:gd name="connsiteY1" fmla="*/ 0 h 387388"/>
                  <a:gd name="connsiteX2" fmla="*/ 227302 w 227301"/>
                  <a:gd name="connsiteY2" fmla="*/ 193668 h 387388"/>
                  <a:gd name="connsiteX3" fmla="*/ 122442 w 227301"/>
                  <a:gd name="connsiteY3" fmla="*/ 387388 h 387388"/>
                  <a:gd name="connsiteX4" fmla="*/ 0 w 227301"/>
                  <a:gd name="connsiteY4" fmla="*/ 387388 h 387388"/>
                  <a:gd name="connsiteX5" fmla="*/ 104860 w 227301"/>
                  <a:gd name="connsiteY5" fmla="*/ 193668 h 387388"/>
                  <a:gd name="connsiteX6" fmla="*/ 0 w 227301"/>
                  <a:gd name="connsiteY6" fmla="*/ 0 h 387388"/>
                  <a:gd name="connsiteX7" fmla="*/ 0 w 227301"/>
                  <a:gd name="connsiteY7" fmla="*/ 0 h 3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301" h="387388">
                    <a:moveTo>
                      <a:pt x="0" y="0"/>
                    </a:moveTo>
                    <a:lnTo>
                      <a:pt x="122442" y="0"/>
                    </a:lnTo>
                    <a:lnTo>
                      <a:pt x="227302" y="193668"/>
                    </a:lnTo>
                    <a:lnTo>
                      <a:pt x="122442" y="387388"/>
                    </a:lnTo>
                    <a:lnTo>
                      <a:pt x="0" y="387388"/>
                    </a:lnTo>
                    <a:lnTo>
                      <a:pt x="104860" y="193668"/>
                    </a:lnTo>
                    <a:lnTo>
                      <a:pt x="0" y="0"/>
                    </a:lnTo>
                    <a:lnTo>
                      <a:pt x="0" y="0"/>
                    </a:lnTo>
                    <a:close/>
                  </a:path>
                </a:pathLst>
              </a:custGeom>
              <a:solidFill>
                <a:schemeClr val="accent1"/>
              </a:solidFill>
              <a:ln w="89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E96BD79-594D-C9FD-A416-D0BF400273F1}"/>
                  </a:ext>
                </a:extLst>
              </p:cNvPr>
              <p:cNvSpPr/>
              <p:nvPr/>
            </p:nvSpPr>
            <p:spPr>
              <a:xfrm>
                <a:off x="6426833" y="3676265"/>
                <a:ext cx="227301" cy="387388"/>
              </a:xfrm>
              <a:custGeom>
                <a:avLst/>
                <a:gdLst>
                  <a:gd name="connsiteX0" fmla="*/ 0 w 227301"/>
                  <a:gd name="connsiteY0" fmla="*/ 0 h 387388"/>
                  <a:gd name="connsiteX1" fmla="*/ 122442 w 227301"/>
                  <a:gd name="connsiteY1" fmla="*/ 0 h 387388"/>
                  <a:gd name="connsiteX2" fmla="*/ 227302 w 227301"/>
                  <a:gd name="connsiteY2" fmla="*/ 193668 h 387388"/>
                  <a:gd name="connsiteX3" fmla="*/ 122442 w 227301"/>
                  <a:gd name="connsiteY3" fmla="*/ 387388 h 387388"/>
                  <a:gd name="connsiteX4" fmla="*/ 0 w 227301"/>
                  <a:gd name="connsiteY4" fmla="*/ 387388 h 387388"/>
                  <a:gd name="connsiteX5" fmla="*/ 104860 w 227301"/>
                  <a:gd name="connsiteY5" fmla="*/ 193668 h 387388"/>
                  <a:gd name="connsiteX6" fmla="*/ 0 w 227301"/>
                  <a:gd name="connsiteY6" fmla="*/ 0 h 387388"/>
                  <a:gd name="connsiteX7" fmla="*/ 0 w 227301"/>
                  <a:gd name="connsiteY7" fmla="*/ 0 h 3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301" h="387388">
                    <a:moveTo>
                      <a:pt x="0" y="0"/>
                    </a:moveTo>
                    <a:lnTo>
                      <a:pt x="122442" y="0"/>
                    </a:lnTo>
                    <a:lnTo>
                      <a:pt x="227302" y="193668"/>
                    </a:lnTo>
                    <a:lnTo>
                      <a:pt x="122442" y="387388"/>
                    </a:lnTo>
                    <a:lnTo>
                      <a:pt x="0" y="387388"/>
                    </a:lnTo>
                    <a:lnTo>
                      <a:pt x="104860" y="193668"/>
                    </a:lnTo>
                    <a:lnTo>
                      <a:pt x="0" y="0"/>
                    </a:lnTo>
                    <a:lnTo>
                      <a:pt x="0" y="0"/>
                    </a:lnTo>
                    <a:close/>
                  </a:path>
                </a:pathLst>
              </a:custGeom>
              <a:solidFill>
                <a:schemeClr val="accent1"/>
              </a:solidFill>
              <a:ln w="89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DBA07B1-0EDA-B552-9418-C155FDEB73C7}"/>
                  </a:ext>
                </a:extLst>
              </p:cNvPr>
              <p:cNvSpPr/>
              <p:nvPr/>
            </p:nvSpPr>
            <p:spPr>
              <a:xfrm>
                <a:off x="8241825" y="3676265"/>
                <a:ext cx="227301" cy="387388"/>
              </a:xfrm>
              <a:custGeom>
                <a:avLst/>
                <a:gdLst>
                  <a:gd name="connsiteX0" fmla="*/ 0 w 227301"/>
                  <a:gd name="connsiteY0" fmla="*/ 0 h 387388"/>
                  <a:gd name="connsiteX1" fmla="*/ 122442 w 227301"/>
                  <a:gd name="connsiteY1" fmla="*/ 0 h 387388"/>
                  <a:gd name="connsiteX2" fmla="*/ 227301 w 227301"/>
                  <a:gd name="connsiteY2" fmla="*/ 193668 h 387388"/>
                  <a:gd name="connsiteX3" fmla="*/ 122442 w 227301"/>
                  <a:gd name="connsiteY3" fmla="*/ 387388 h 387388"/>
                  <a:gd name="connsiteX4" fmla="*/ 0 w 227301"/>
                  <a:gd name="connsiteY4" fmla="*/ 387388 h 387388"/>
                  <a:gd name="connsiteX5" fmla="*/ 104859 w 227301"/>
                  <a:gd name="connsiteY5" fmla="*/ 193668 h 387388"/>
                  <a:gd name="connsiteX6" fmla="*/ 0 w 227301"/>
                  <a:gd name="connsiteY6" fmla="*/ 0 h 387388"/>
                  <a:gd name="connsiteX7" fmla="*/ 0 w 227301"/>
                  <a:gd name="connsiteY7" fmla="*/ 0 h 38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301" h="387388">
                    <a:moveTo>
                      <a:pt x="0" y="0"/>
                    </a:moveTo>
                    <a:lnTo>
                      <a:pt x="122442" y="0"/>
                    </a:lnTo>
                    <a:lnTo>
                      <a:pt x="227301" y="193668"/>
                    </a:lnTo>
                    <a:lnTo>
                      <a:pt x="122442" y="387388"/>
                    </a:lnTo>
                    <a:lnTo>
                      <a:pt x="0" y="387388"/>
                    </a:lnTo>
                    <a:lnTo>
                      <a:pt x="104859" y="193668"/>
                    </a:lnTo>
                    <a:lnTo>
                      <a:pt x="0" y="0"/>
                    </a:lnTo>
                    <a:lnTo>
                      <a:pt x="0" y="0"/>
                    </a:lnTo>
                    <a:close/>
                  </a:path>
                </a:pathLst>
              </a:custGeom>
              <a:solidFill>
                <a:schemeClr val="accent1"/>
              </a:solidFill>
              <a:ln w="89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FB9BC7D-2D28-9839-2306-6EEB0F008B90}"/>
                  </a:ext>
                </a:extLst>
              </p:cNvPr>
              <p:cNvSpPr/>
              <p:nvPr/>
            </p:nvSpPr>
            <p:spPr>
              <a:xfrm>
                <a:off x="1517530" y="3359837"/>
                <a:ext cx="970996" cy="973658"/>
              </a:xfrm>
              <a:custGeom>
                <a:avLst/>
                <a:gdLst>
                  <a:gd name="connsiteX0" fmla="*/ 372430 w 970996"/>
                  <a:gd name="connsiteY0" fmla="*/ 0 h 973658"/>
                  <a:gd name="connsiteX1" fmla="*/ 625314 w 970996"/>
                  <a:gd name="connsiteY1" fmla="*/ 105178 h 973658"/>
                  <a:gd name="connsiteX2" fmla="*/ 737597 w 970996"/>
                  <a:gd name="connsiteY2" fmla="*/ 329062 h 973658"/>
                  <a:gd name="connsiteX3" fmla="*/ 711434 w 970996"/>
                  <a:gd name="connsiteY3" fmla="*/ 513149 h 973658"/>
                  <a:gd name="connsiteX4" fmla="*/ 673165 w 970996"/>
                  <a:gd name="connsiteY4" fmla="*/ 582214 h 973658"/>
                  <a:gd name="connsiteX5" fmla="*/ 675007 w 970996"/>
                  <a:gd name="connsiteY5" fmla="*/ 604587 h 973658"/>
                  <a:gd name="connsiteX6" fmla="*/ 689062 w 970996"/>
                  <a:gd name="connsiteY6" fmla="*/ 618589 h 973658"/>
                  <a:gd name="connsiteX7" fmla="*/ 738070 w 970996"/>
                  <a:gd name="connsiteY7" fmla="*/ 642857 h 973658"/>
                  <a:gd name="connsiteX8" fmla="*/ 802239 w 970996"/>
                  <a:gd name="connsiteY8" fmla="*/ 676916 h 973658"/>
                  <a:gd name="connsiteX9" fmla="*/ 935104 w 970996"/>
                  <a:gd name="connsiteY9" fmla="*/ 809730 h 973658"/>
                  <a:gd name="connsiteX10" fmla="*/ 967267 w 970996"/>
                  <a:gd name="connsiteY10" fmla="*/ 908433 h 973658"/>
                  <a:gd name="connsiteX11" fmla="*/ 830033 w 970996"/>
                  <a:gd name="connsiteY11" fmla="*/ 954652 h 973658"/>
                  <a:gd name="connsiteX12" fmla="*/ 725068 w 970996"/>
                  <a:gd name="connsiteY12" fmla="*/ 852633 h 973658"/>
                  <a:gd name="connsiteX13" fmla="*/ 655214 w 970996"/>
                  <a:gd name="connsiteY13" fmla="*/ 778303 h 973658"/>
                  <a:gd name="connsiteX14" fmla="*/ 640896 w 970996"/>
                  <a:gd name="connsiteY14" fmla="*/ 729610 h 973658"/>
                  <a:gd name="connsiteX15" fmla="*/ 628947 w 970996"/>
                  <a:gd name="connsiteY15" fmla="*/ 701710 h 973658"/>
                  <a:gd name="connsiteX16" fmla="*/ 604100 w 970996"/>
                  <a:gd name="connsiteY16" fmla="*/ 676916 h 973658"/>
                  <a:gd name="connsiteX17" fmla="*/ 580570 w 970996"/>
                  <a:gd name="connsiteY17" fmla="*/ 674652 h 973658"/>
                  <a:gd name="connsiteX18" fmla="*/ 435756 w 970996"/>
                  <a:gd name="connsiteY18" fmla="*/ 735032 h 973658"/>
                  <a:gd name="connsiteX19" fmla="*/ 242039 w 970996"/>
                  <a:gd name="connsiteY19" fmla="*/ 717871 h 973658"/>
                  <a:gd name="connsiteX20" fmla="*/ 91171 w 970996"/>
                  <a:gd name="connsiteY20" fmla="*/ 612746 h 973658"/>
                  <a:gd name="connsiteX21" fmla="*/ 4736 w 970996"/>
                  <a:gd name="connsiteY21" fmla="*/ 428133 h 973658"/>
                  <a:gd name="connsiteX22" fmla="*/ 41426 w 970996"/>
                  <a:gd name="connsiteY22" fmla="*/ 201301 h 973658"/>
                  <a:gd name="connsiteX23" fmla="*/ 97804 w 970996"/>
                  <a:gd name="connsiteY23" fmla="*/ 122339 h 973658"/>
                  <a:gd name="connsiteX24" fmla="*/ 253673 w 970996"/>
                  <a:gd name="connsiteY24" fmla="*/ 19951 h 973658"/>
                  <a:gd name="connsiteX25" fmla="*/ 372430 w 970996"/>
                  <a:gd name="connsiteY25" fmla="*/ 0 h 973658"/>
                  <a:gd name="connsiteX26" fmla="*/ 658899 w 970996"/>
                  <a:gd name="connsiteY26" fmla="*/ 369911 h 973658"/>
                  <a:gd name="connsiteX27" fmla="*/ 368903 w 970996"/>
                  <a:gd name="connsiteY27" fmla="*/ 80963 h 973658"/>
                  <a:gd name="connsiteX28" fmla="*/ 79643 w 970996"/>
                  <a:gd name="connsiteY28" fmla="*/ 371438 h 973658"/>
                  <a:gd name="connsiteX29" fmla="*/ 368324 w 970996"/>
                  <a:gd name="connsiteY29" fmla="*/ 659597 h 973658"/>
                  <a:gd name="connsiteX30" fmla="*/ 658899 w 970996"/>
                  <a:gd name="connsiteY30" fmla="*/ 369911 h 97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70996" h="973658">
                    <a:moveTo>
                      <a:pt x="372430" y="0"/>
                    </a:moveTo>
                    <a:cubicBezTo>
                      <a:pt x="468446" y="5317"/>
                      <a:pt x="554197" y="36165"/>
                      <a:pt x="625314" y="105178"/>
                    </a:cubicBezTo>
                    <a:cubicBezTo>
                      <a:pt x="689167" y="167137"/>
                      <a:pt x="726647" y="241782"/>
                      <a:pt x="737597" y="329062"/>
                    </a:cubicBezTo>
                    <a:cubicBezTo>
                      <a:pt x="745493" y="392179"/>
                      <a:pt x="737228" y="453980"/>
                      <a:pt x="711434" y="513149"/>
                    </a:cubicBezTo>
                    <a:cubicBezTo>
                      <a:pt x="700801" y="537522"/>
                      <a:pt x="688220" y="560578"/>
                      <a:pt x="673165" y="582214"/>
                    </a:cubicBezTo>
                    <a:cubicBezTo>
                      <a:pt x="667006" y="591058"/>
                      <a:pt x="666900" y="597533"/>
                      <a:pt x="675007" y="604587"/>
                    </a:cubicBezTo>
                    <a:cubicBezTo>
                      <a:pt x="680008" y="608903"/>
                      <a:pt x="684746" y="613588"/>
                      <a:pt x="689062" y="618589"/>
                    </a:cubicBezTo>
                    <a:cubicBezTo>
                      <a:pt x="702012" y="633697"/>
                      <a:pt x="715593" y="643278"/>
                      <a:pt x="738070" y="642857"/>
                    </a:cubicBezTo>
                    <a:cubicBezTo>
                      <a:pt x="763864" y="642331"/>
                      <a:pt x="784341" y="659229"/>
                      <a:pt x="802239" y="676916"/>
                    </a:cubicBezTo>
                    <a:cubicBezTo>
                      <a:pt x="846826" y="720924"/>
                      <a:pt x="891044" y="765196"/>
                      <a:pt x="935104" y="809730"/>
                    </a:cubicBezTo>
                    <a:cubicBezTo>
                      <a:pt x="962161" y="837104"/>
                      <a:pt x="978848" y="868583"/>
                      <a:pt x="967267" y="908433"/>
                    </a:cubicBezTo>
                    <a:cubicBezTo>
                      <a:pt x="949685" y="969129"/>
                      <a:pt x="880463" y="994028"/>
                      <a:pt x="830033" y="954652"/>
                    </a:cubicBezTo>
                    <a:cubicBezTo>
                      <a:pt x="791448" y="924541"/>
                      <a:pt x="759548" y="887113"/>
                      <a:pt x="725068" y="852633"/>
                    </a:cubicBezTo>
                    <a:cubicBezTo>
                      <a:pt x="701064" y="828629"/>
                      <a:pt x="674323" y="807098"/>
                      <a:pt x="655214" y="778303"/>
                    </a:cubicBezTo>
                    <a:cubicBezTo>
                      <a:pt x="645318" y="763353"/>
                      <a:pt x="640106" y="747140"/>
                      <a:pt x="640896" y="729610"/>
                    </a:cubicBezTo>
                    <a:cubicBezTo>
                      <a:pt x="641422" y="717713"/>
                      <a:pt x="637632" y="709343"/>
                      <a:pt x="628947" y="701710"/>
                    </a:cubicBezTo>
                    <a:cubicBezTo>
                      <a:pt x="620156" y="694025"/>
                      <a:pt x="611891" y="685602"/>
                      <a:pt x="604100" y="676916"/>
                    </a:cubicBezTo>
                    <a:cubicBezTo>
                      <a:pt x="596625" y="668546"/>
                      <a:pt x="590045" y="667862"/>
                      <a:pt x="580570" y="674652"/>
                    </a:cubicBezTo>
                    <a:cubicBezTo>
                      <a:pt x="537036" y="705869"/>
                      <a:pt x="488449" y="725662"/>
                      <a:pt x="435756" y="735032"/>
                    </a:cubicBezTo>
                    <a:cubicBezTo>
                      <a:pt x="369692" y="746824"/>
                      <a:pt x="305365" y="741191"/>
                      <a:pt x="242039" y="717871"/>
                    </a:cubicBezTo>
                    <a:cubicBezTo>
                      <a:pt x="182292" y="695867"/>
                      <a:pt x="132757" y="659755"/>
                      <a:pt x="91171" y="612746"/>
                    </a:cubicBezTo>
                    <a:cubicBezTo>
                      <a:pt x="44427" y="559947"/>
                      <a:pt x="16106" y="498356"/>
                      <a:pt x="4736" y="428133"/>
                    </a:cubicBezTo>
                    <a:cubicBezTo>
                      <a:pt x="-8214" y="347960"/>
                      <a:pt x="5841" y="272735"/>
                      <a:pt x="41426" y="201301"/>
                    </a:cubicBezTo>
                    <a:cubicBezTo>
                      <a:pt x="55797" y="172453"/>
                      <a:pt x="75484" y="146554"/>
                      <a:pt x="97804" y="122339"/>
                    </a:cubicBezTo>
                    <a:cubicBezTo>
                      <a:pt x="141443" y="74909"/>
                      <a:pt x="193504" y="41271"/>
                      <a:pt x="253673" y="19951"/>
                    </a:cubicBezTo>
                    <a:cubicBezTo>
                      <a:pt x="291626" y="6528"/>
                      <a:pt x="331370" y="1737"/>
                      <a:pt x="372430" y="0"/>
                    </a:cubicBezTo>
                    <a:close/>
                    <a:moveTo>
                      <a:pt x="658899" y="369911"/>
                    </a:moveTo>
                    <a:cubicBezTo>
                      <a:pt x="655425" y="209408"/>
                      <a:pt x="532720" y="80383"/>
                      <a:pt x="368903" y="80963"/>
                    </a:cubicBezTo>
                    <a:cubicBezTo>
                      <a:pt x="207823" y="81489"/>
                      <a:pt x="79854" y="203512"/>
                      <a:pt x="79643" y="371438"/>
                    </a:cubicBezTo>
                    <a:cubicBezTo>
                      <a:pt x="79433" y="529678"/>
                      <a:pt x="205085" y="659334"/>
                      <a:pt x="368324" y="659597"/>
                    </a:cubicBezTo>
                    <a:cubicBezTo>
                      <a:pt x="531456" y="659860"/>
                      <a:pt x="655793" y="530678"/>
                      <a:pt x="658899" y="369911"/>
                    </a:cubicBezTo>
                    <a:close/>
                  </a:path>
                </a:pathLst>
              </a:custGeom>
              <a:solidFill>
                <a:srgbClr val="FBFFFF"/>
              </a:solidFill>
              <a:ln w="890" cap="flat">
                <a:noFill/>
                <a:prstDash val="solid"/>
                <a:miter/>
              </a:ln>
            </p:spPr>
            <p:txBody>
              <a:bodyPr rtlCol="0" anchor="ctr"/>
              <a:lstStyle/>
              <a:p>
                <a:endParaRPr lang="en-GB"/>
              </a:p>
            </p:txBody>
          </p:sp>
          <p:grpSp>
            <p:nvGrpSpPr>
              <p:cNvPr id="59" name="Graphic 39">
                <a:extLst>
                  <a:ext uri="{FF2B5EF4-FFF2-40B4-BE49-F238E27FC236}">
                    <a16:creationId xmlns:a16="http://schemas.microsoft.com/office/drawing/2014/main" id="{8A388D25-9E68-DD39-477A-EB699F6D3E6A}"/>
                  </a:ext>
                </a:extLst>
              </p:cNvPr>
              <p:cNvGrpSpPr/>
              <p:nvPr/>
            </p:nvGrpSpPr>
            <p:grpSpPr>
              <a:xfrm>
                <a:off x="3342016" y="3294952"/>
                <a:ext cx="5395397" cy="1103398"/>
                <a:chOff x="3342016" y="3275074"/>
                <a:chExt cx="5395397" cy="1103398"/>
              </a:xfrm>
            </p:grpSpPr>
            <p:sp>
              <p:nvSpPr>
                <p:cNvPr id="60" name="Freeform: Shape 59">
                  <a:extLst>
                    <a:ext uri="{FF2B5EF4-FFF2-40B4-BE49-F238E27FC236}">
                      <a16:creationId xmlns:a16="http://schemas.microsoft.com/office/drawing/2014/main" id="{3C1AA1D6-273F-AA04-1DAF-2CA3A36C6E17}"/>
                    </a:ext>
                  </a:extLst>
                </p:cNvPr>
                <p:cNvSpPr/>
                <p:nvPr/>
              </p:nvSpPr>
              <p:spPr>
                <a:xfrm>
                  <a:off x="3650141" y="3275074"/>
                  <a:ext cx="609739" cy="606217"/>
                </a:xfrm>
                <a:custGeom>
                  <a:avLst/>
                  <a:gdLst>
                    <a:gd name="connsiteX0" fmla="*/ 609694 w 609739"/>
                    <a:gd name="connsiteY0" fmla="*/ 314985 h 606217"/>
                    <a:gd name="connsiteX1" fmla="*/ 561790 w 609739"/>
                    <a:gd name="connsiteY1" fmla="*/ 237918 h 606217"/>
                    <a:gd name="connsiteX2" fmla="*/ 533628 w 609739"/>
                    <a:gd name="connsiteY2" fmla="*/ 169800 h 606217"/>
                    <a:gd name="connsiteX3" fmla="*/ 509782 w 609739"/>
                    <a:gd name="connsiteY3" fmla="*/ 78046 h 606217"/>
                    <a:gd name="connsiteX4" fmla="*/ 508571 w 609739"/>
                    <a:gd name="connsiteY4" fmla="*/ 76835 h 606217"/>
                    <a:gd name="connsiteX5" fmla="*/ 461510 w 609739"/>
                    <a:gd name="connsiteY5" fmla="*/ 67044 h 606217"/>
                    <a:gd name="connsiteX6" fmla="*/ 421083 w 609739"/>
                    <a:gd name="connsiteY6" fmla="*/ 77624 h 606217"/>
                    <a:gd name="connsiteX7" fmla="*/ 359651 w 609739"/>
                    <a:gd name="connsiteY7" fmla="*/ 27405 h 606217"/>
                    <a:gd name="connsiteX8" fmla="*/ 352913 w 609739"/>
                    <a:gd name="connsiteY8" fmla="*/ 13560 h 606217"/>
                    <a:gd name="connsiteX9" fmla="*/ 331331 w 609739"/>
                    <a:gd name="connsiteY9" fmla="*/ 452 h 606217"/>
                    <a:gd name="connsiteX10" fmla="*/ 286744 w 609739"/>
                    <a:gd name="connsiteY10" fmla="*/ 294 h 606217"/>
                    <a:gd name="connsiteX11" fmla="*/ 249475 w 609739"/>
                    <a:gd name="connsiteY11" fmla="*/ 23035 h 606217"/>
                    <a:gd name="connsiteX12" fmla="*/ 197992 w 609739"/>
                    <a:gd name="connsiteY12" fmla="*/ 74624 h 606217"/>
                    <a:gd name="connsiteX13" fmla="*/ 171988 w 609739"/>
                    <a:gd name="connsiteY13" fmla="*/ 75624 h 606217"/>
                    <a:gd name="connsiteX14" fmla="*/ 126243 w 609739"/>
                    <a:gd name="connsiteY14" fmla="*/ 62253 h 606217"/>
                    <a:gd name="connsiteX15" fmla="*/ 108398 w 609739"/>
                    <a:gd name="connsiteY15" fmla="*/ 67517 h 606217"/>
                    <a:gd name="connsiteX16" fmla="*/ 76972 w 609739"/>
                    <a:gd name="connsiteY16" fmla="*/ 172590 h 606217"/>
                    <a:gd name="connsiteX17" fmla="*/ 79235 w 609739"/>
                    <a:gd name="connsiteY17" fmla="*/ 187329 h 606217"/>
                    <a:gd name="connsiteX18" fmla="*/ 33543 w 609739"/>
                    <a:gd name="connsiteY18" fmla="*/ 244129 h 606217"/>
                    <a:gd name="connsiteX19" fmla="*/ 1169 w 609739"/>
                    <a:gd name="connsiteY19" fmla="*/ 295244 h 606217"/>
                    <a:gd name="connsiteX20" fmla="*/ 1222 w 609739"/>
                    <a:gd name="connsiteY20" fmla="*/ 298666 h 606217"/>
                    <a:gd name="connsiteX21" fmla="*/ 43913 w 609739"/>
                    <a:gd name="connsiteY21" fmla="*/ 367100 h 606217"/>
                    <a:gd name="connsiteX22" fmla="*/ 74340 w 609739"/>
                    <a:gd name="connsiteY22" fmla="*/ 442114 h 606217"/>
                    <a:gd name="connsiteX23" fmla="*/ 93448 w 609739"/>
                    <a:gd name="connsiteY23" fmla="*/ 524603 h 606217"/>
                    <a:gd name="connsiteX24" fmla="*/ 150932 w 609739"/>
                    <a:gd name="connsiteY24" fmla="*/ 537605 h 606217"/>
                    <a:gd name="connsiteX25" fmla="*/ 186359 w 609739"/>
                    <a:gd name="connsiteY25" fmla="*/ 527919 h 606217"/>
                    <a:gd name="connsiteX26" fmla="*/ 242000 w 609739"/>
                    <a:gd name="connsiteY26" fmla="*/ 567874 h 606217"/>
                    <a:gd name="connsiteX27" fmla="*/ 301799 w 609739"/>
                    <a:gd name="connsiteY27" fmla="*/ 605881 h 606217"/>
                    <a:gd name="connsiteX28" fmla="*/ 366442 w 609739"/>
                    <a:gd name="connsiteY28" fmla="*/ 564873 h 606217"/>
                    <a:gd name="connsiteX29" fmla="*/ 443244 w 609739"/>
                    <a:gd name="connsiteY29" fmla="*/ 533710 h 606217"/>
                    <a:gd name="connsiteX30" fmla="*/ 517783 w 609739"/>
                    <a:gd name="connsiteY30" fmla="*/ 523392 h 606217"/>
                    <a:gd name="connsiteX31" fmla="*/ 536418 w 609739"/>
                    <a:gd name="connsiteY31" fmla="*/ 452484 h 606217"/>
                    <a:gd name="connsiteX32" fmla="*/ 529154 w 609739"/>
                    <a:gd name="connsiteY32" fmla="*/ 420004 h 606217"/>
                    <a:gd name="connsiteX33" fmla="*/ 574424 w 609739"/>
                    <a:gd name="connsiteY33" fmla="*/ 363099 h 606217"/>
                    <a:gd name="connsiteX34" fmla="*/ 582110 w 609739"/>
                    <a:gd name="connsiteY34" fmla="*/ 359414 h 606217"/>
                    <a:gd name="connsiteX35" fmla="*/ 609694 w 609739"/>
                    <a:gd name="connsiteY35" fmla="*/ 314985 h 606217"/>
                    <a:gd name="connsiteX36" fmla="*/ 315749 w 609739"/>
                    <a:gd name="connsiteY36" fmla="*/ 394263 h 606217"/>
                    <a:gd name="connsiteX37" fmla="*/ 297377 w 609739"/>
                    <a:gd name="connsiteY37" fmla="*/ 401159 h 606217"/>
                    <a:gd name="connsiteX38" fmla="*/ 297325 w 609739"/>
                    <a:gd name="connsiteY38" fmla="*/ 401159 h 606217"/>
                    <a:gd name="connsiteX39" fmla="*/ 296693 w 609739"/>
                    <a:gd name="connsiteY39" fmla="*/ 401159 h 606217"/>
                    <a:gd name="connsiteX40" fmla="*/ 296640 w 609739"/>
                    <a:gd name="connsiteY40" fmla="*/ 399474 h 606217"/>
                    <a:gd name="connsiteX41" fmla="*/ 270057 w 609739"/>
                    <a:gd name="connsiteY41" fmla="*/ 388525 h 606217"/>
                    <a:gd name="connsiteX42" fmla="*/ 213626 w 609739"/>
                    <a:gd name="connsiteY42" fmla="*/ 292349 h 606217"/>
                    <a:gd name="connsiteX43" fmla="*/ 298957 w 609739"/>
                    <a:gd name="connsiteY43" fmla="*/ 211650 h 606217"/>
                    <a:gd name="connsiteX44" fmla="*/ 394920 w 609739"/>
                    <a:gd name="connsiteY44" fmla="*/ 291665 h 606217"/>
                    <a:gd name="connsiteX45" fmla="*/ 315749 w 609739"/>
                    <a:gd name="connsiteY45" fmla="*/ 394263 h 6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9739" h="606217">
                      <a:moveTo>
                        <a:pt x="609694" y="314985"/>
                      </a:moveTo>
                      <a:cubicBezTo>
                        <a:pt x="608009" y="253973"/>
                        <a:pt x="615010" y="265081"/>
                        <a:pt x="561790" y="237918"/>
                      </a:cubicBezTo>
                      <a:cubicBezTo>
                        <a:pt x="541998" y="227810"/>
                        <a:pt x="523468" y="189330"/>
                        <a:pt x="533628" y="169800"/>
                      </a:cubicBezTo>
                      <a:cubicBezTo>
                        <a:pt x="554105" y="130529"/>
                        <a:pt x="543735" y="101840"/>
                        <a:pt x="509782" y="78046"/>
                      </a:cubicBezTo>
                      <a:cubicBezTo>
                        <a:pt x="509308" y="77730"/>
                        <a:pt x="508887" y="77309"/>
                        <a:pt x="508571" y="76835"/>
                      </a:cubicBezTo>
                      <a:cubicBezTo>
                        <a:pt x="495727" y="59832"/>
                        <a:pt x="480250" y="59200"/>
                        <a:pt x="461510" y="67044"/>
                      </a:cubicBezTo>
                      <a:cubicBezTo>
                        <a:pt x="448719" y="72360"/>
                        <a:pt x="435190" y="81625"/>
                        <a:pt x="421083" y="77624"/>
                      </a:cubicBezTo>
                      <a:cubicBezTo>
                        <a:pt x="393920" y="69939"/>
                        <a:pt x="367810" y="59305"/>
                        <a:pt x="359651" y="27405"/>
                      </a:cubicBezTo>
                      <a:cubicBezTo>
                        <a:pt x="358388" y="22562"/>
                        <a:pt x="354966" y="18298"/>
                        <a:pt x="352913" y="13560"/>
                      </a:cubicBezTo>
                      <a:cubicBezTo>
                        <a:pt x="348807" y="3979"/>
                        <a:pt x="341964" y="-22"/>
                        <a:pt x="331331" y="452"/>
                      </a:cubicBezTo>
                      <a:cubicBezTo>
                        <a:pt x="316486" y="1084"/>
                        <a:pt x="301431" y="1821"/>
                        <a:pt x="286744" y="294"/>
                      </a:cubicBezTo>
                      <a:cubicBezTo>
                        <a:pt x="267741" y="-1653"/>
                        <a:pt x="255633" y="6085"/>
                        <a:pt x="249475" y="23035"/>
                      </a:cubicBezTo>
                      <a:cubicBezTo>
                        <a:pt x="240210" y="48356"/>
                        <a:pt x="225418" y="66728"/>
                        <a:pt x="197992" y="74624"/>
                      </a:cubicBezTo>
                      <a:cubicBezTo>
                        <a:pt x="188675" y="77256"/>
                        <a:pt x="181042" y="78677"/>
                        <a:pt x="171988" y="75624"/>
                      </a:cubicBezTo>
                      <a:cubicBezTo>
                        <a:pt x="156985" y="70465"/>
                        <a:pt x="142404" y="63569"/>
                        <a:pt x="126243" y="62253"/>
                      </a:cubicBezTo>
                      <a:cubicBezTo>
                        <a:pt x="119558" y="61674"/>
                        <a:pt x="113715" y="63938"/>
                        <a:pt x="108398" y="67517"/>
                      </a:cubicBezTo>
                      <a:cubicBezTo>
                        <a:pt x="60969" y="99576"/>
                        <a:pt x="55231" y="118685"/>
                        <a:pt x="76972" y="172590"/>
                      </a:cubicBezTo>
                      <a:cubicBezTo>
                        <a:pt x="78919" y="177433"/>
                        <a:pt x="81551" y="182170"/>
                        <a:pt x="79235" y="187329"/>
                      </a:cubicBezTo>
                      <a:cubicBezTo>
                        <a:pt x="69023" y="210176"/>
                        <a:pt x="63864" y="236549"/>
                        <a:pt x="33543" y="244129"/>
                      </a:cubicBezTo>
                      <a:cubicBezTo>
                        <a:pt x="7539" y="250604"/>
                        <a:pt x="-3884" y="268134"/>
                        <a:pt x="1169" y="295244"/>
                      </a:cubicBezTo>
                      <a:cubicBezTo>
                        <a:pt x="1380" y="296350"/>
                        <a:pt x="1169" y="297560"/>
                        <a:pt x="1222" y="298666"/>
                      </a:cubicBezTo>
                      <a:cubicBezTo>
                        <a:pt x="2485" y="355782"/>
                        <a:pt x="-8253" y="339937"/>
                        <a:pt x="43913" y="367100"/>
                      </a:cubicBezTo>
                      <a:cubicBezTo>
                        <a:pt x="68865" y="380102"/>
                        <a:pt x="83236" y="415056"/>
                        <a:pt x="74340" y="442114"/>
                      </a:cubicBezTo>
                      <a:cubicBezTo>
                        <a:pt x="55284" y="499914"/>
                        <a:pt x="58284" y="485490"/>
                        <a:pt x="93448" y="524603"/>
                      </a:cubicBezTo>
                      <a:cubicBezTo>
                        <a:pt x="110714" y="543817"/>
                        <a:pt x="128086" y="547660"/>
                        <a:pt x="150932" y="537605"/>
                      </a:cubicBezTo>
                      <a:cubicBezTo>
                        <a:pt x="162302" y="532657"/>
                        <a:pt x="176883" y="524498"/>
                        <a:pt x="186359" y="527919"/>
                      </a:cubicBezTo>
                      <a:cubicBezTo>
                        <a:pt x="207783" y="535605"/>
                        <a:pt x="234156" y="539658"/>
                        <a:pt x="242000" y="567874"/>
                      </a:cubicBezTo>
                      <a:cubicBezTo>
                        <a:pt x="250422" y="598353"/>
                        <a:pt x="269794" y="608250"/>
                        <a:pt x="301799" y="605881"/>
                      </a:cubicBezTo>
                      <a:cubicBezTo>
                        <a:pt x="354913" y="601986"/>
                        <a:pt x="341227" y="613935"/>
                        <a:pt x="366442" y="564873"/>
                      </a:cubicBezTo>
                      <a:cubicBezTo>
                        <a:pt x="380971" y="536658"/>
                        <a:pt x="413765" y="521602"/>
                        <a:pt x="443244" y="533710"/>
                      </a:cubicBezTo>
                      <a:cubicBezTo>
                        <a:pt x="471144" y="545133"/>
                        <a:pt x="492884" y="547818"/>
                        <a:pt x="517783" y="523392"/>
                      </a:cubicBezTo>
                      <a:cubicBezTo>
                        <a:pt x="543946" y="497650"/>
                        <a:pt x="550736" y="486964"/>
                        <a:pt x="536418" y="452484"/>
                      </a:cubicBezTo>
                      <a:cubicBezTo>
                        <a:pt x="532101" y="442008"/>
                        <a:pt x="524995" y="430217"/>
                        <a:pt x="529154" y="420004"/>
                      </a:cubicBezTo>
                      <a:cubicBezTo>
                        <a:pt x="538523" y="397105"/>
                        <a:pt x="543735" y="369626"/>
                        <a:pt x="574424" y="363099"/>
                      </a:cubicBezTo>
                      <a:cubicBezTo>
                        <a:pt x="577109" y="362520"/>
                        <a:pt x="579425" y="360204"/>
                        <a:pt x="582110" y="359414"/>
                      </a:cubicBezTo>
                      <a:cubicBezTo>
                        <a:pt x="604587" y="352781"/>
                        <a:pt x="610325" y="337620"/>
                        <a:pt x="609694" y="314985"/>
                      </a:cubicBezTo>
                      <a:close/>
                      <a:moveTo>
                        <a:pt x="315749" y="394263"/>
                      </a:moveTo>
                      <a:cubicBezTo>
                        <a:pt x="309221" y="395315"/>
                        <a:pt x="301694" y="393999"/>
                        <a:pt x="297377" y="401159"/>
                      </a:cubicBezTo>
                      <a:lnTo>
                        <a:pt x="297325" y="401159"/>
                      </a:lnTo>
                      <a:cubicBezTo>
                        <a:pt x="297325" y="401159"/>
                        <a:pt x="296904" y="401211"/>
                        <a:pt x="296693" y="401159"/>
                      </a:cubicBezTo>
                      <a:cubicBezTo>
                        <a:pt x="296798" y="400632"/>
                        <a:pt x="296746" y="400106"/>
                        <a:pt x="296640" y="399474"/>
                      </a:cubicBezTo>
                      <a:cubicBezTo>
                        <a:pt x="289376" y="392052"/>
                        <a:pt x="279006" y="391999"/>
                        <a:pt x="270057" y="388525"/>
                      </a:cubicBezTo>
                      <a:cubicBezTo>
                        <a:pt x="232788" y="373996"/>
                        <a:pt x="206994" y="330461"/>
                        <a:pt x="213626" y="292349"/>
                      </a:cubicBezTo>
                      <a:cubicBezTo>
                        <a:pt x="221312" y="247972"/>
                        <a:pt x="258581" y="212702"/>
                        <a:pt x="298957" y="211650"/>
                      </a:cubicBezTo>
                      <a:cubicBezTo>
                        <a:pt x="347860" y="210333"/>
                        <a:pt x="390341" y="245761"/>
                        <a:pt x="394920" y="291665"/>
                      </a:cubicBezTo>
                      <a:cubicBezTo>
                        <a:pt x="400184" y="344095"/>
                        <a:pt x="367705" y="386156"/>
                        <a:pt x="315749" y="394263"/>
                      </a:cubicBezTo>
                      <a:close/>
                    </a:path>
                  </a:pathLst>
                </a:custGeom>
                <a:solidFill>
                  <a:srgbClr val="FFFFFF"/>
                </a:solidFill>
                <a:ln w="89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B135A63-E581-E11B-F75C-2730E0346848}"/>
                    </a:ext>
                  </a:extLst>
                </p:cNvPr>
                <p:cNvSpPr/>
                <p:nvPr/>
              </p:nvSpPr>
              <p:spPr>
                <a:xfrm>
                  <a:off x="3343714" y="3778343"/>
                  <a:ext cx="601662" cy="598407"/>
                </a:xfrm>
                <a:custGeom>
                  <a:avLst/>
                  <a:gdLst>
                    <a:gd name="connsiteX0" fmla="*/ 564640 w 601662"/>
                    <a:gd name="connsiteY0" fmla="*/ 246640 h 598407"/>
                    <a:gd name="connsiteX1" fmla="*/ 524054 w 601662"/>
                    <a:gd name="connsiteY1" fmla="*/ 194630 h 598407"/>
                    <a:gd name="connsiteX2" fmla="*/ 531477 w 601662"/>
                    <a:gd name="connsiteY2" fmla="*/ 141673 h 598407"/>
                    <a:gd name="connsiteX3" fmla="*/ 522212 w 601662"/>
                    <a:gd name="connsiteY3" fmla="*/ 97875 h 598407"/>
                    <a:gd name="connsiteX4" fmla="*/ 488733 w 601662"/>
                    <a:gd name="connsiteY4" fmla="*/ 69712 h 598407"/>
                    <a:gd name="connsiteX5" fmla="*/ 486732 w 601662"/>
                    <a:gd name="connsiteY5" fmla="*/ 68817 h 598407"/>
                    <a:gd name="connsiteX6" fmla="*/ 434355 w 601662"/>
                    <a:gd name="connsiteY6" fmla="*/ 77292 h 598407"/>
                    <a:gd name="connsiteX7" fmla="*/ 420037 w 601662"/>
                    <a:gd name="connsiteY7" fmla="*/ 81977 h 598407"/>
                    <a:gd name="connsiteX8" fmla="*/ 414931 w 601662"/>
                    <a:gd name="connsiteY8" fmla="*/ 81556 h 598407"/>
                    <a:gd name="connsiteX9" fmla="*/ 413141 w 601662"/>
                    <a:gd name="connsiteY9" fmla="*/ 80924 h 598407"/>
                    <a:gd name="connsiteX10" fmla="*/ 355131 w 601662"/>
                    <a:gd name="connsiteY10" fmla="*/ 34284 h 598407"/>
                    <a:gd name="connsiteX11" fmla="*/ 349183 w 601662"/>
                    <a:gd name="connsiteY11" fmla="*/ 21966 h 598407"/>
                    <a:gd name="connsiteX12" fmla="*/ 313177 w 601662"/>
                    <a:gd name="connsiteY12" fmla="*/ 383 h 598407"/>
                    <a:gd name="connsiteX13" fmla="*/ 280697 w 601662"/>
                    <a:gd name="connsiteY13" fmla="*/ 488 h 598407"/>
                    <a:gd name="connsiteX14" fmla="*/ 256114 w 601662"/>
                    <a:gd name="connsiteY14" fmla="*/ 12596 h 598407"/>
                    <a:gd name="connsiteX15" fmla="*/ 252693 w 601662"/>
                    <a:gd name="connsiteY15" fmla="*/ 19439 h 598407"/>
                    <a:gd name="connsiteX16" fmla="*/ 249218 w 601662"/>
                    <a:gd name="connsiteY16" fmla="*/ 26335 h 598407"/>
                    <a:gd name="connsiteX17" fmla="*/ 245797 w 601662"/>
                    <a:gd name="connsiteY17" fmla="*/ 33179 h 598407"/>
                    <a:gd name="connsiteX18" fmla="*/ 242375 w 601662"/>
                    <a:gd name="connsiteY18" fmla="*/ 40075 h 598407"/>
                    <a:gd name="connsiteX19" fmla="*/ 238953 w 601662"/>
                    <a:gd name="connsiteY19" fmla="*/ 46918 h 598407"/>
                    <a:gd name="connsiteX20" fmla="*/ 235479 w 601662"/>
                    <a:gd name="connsiteY20" fmla="*/ 53814 h 598407"/>
                    <a:gd name="connsiteX21" fmla="*/ 184049 w 601662"/>
                    <a:gd name="connsiteY21" fmla="*/ 81609 h 598407"/>
                    <a:gd name="connsiteX22" fmla="*/ 183944 w 601662"/>
                    <a:gd name="connsiteY22" fmla="*/ 81661 h 598407"/>
                    <a:gd name="connsiteX23" fmla="*/ 175574 w 601662"/>
                    <a:gd name="connsiteY23" fmla="*/ 82240 h 598407"/>
                    <a:gd name="connsiteX24" fmla="*/ 161625 w 601662"/>
                    <a:gd name="connsiteY24" fmla="*/ 76608 h 598407"/>
                    <a:gd name="connsiteX25" fmla="*/ 145569 w 601662"/>
                    <a:gd name="connsiteY25" fmla="*/ 71238 h 598407"/>
                    <a:gd name="connsiteX26" fmla="*/ 95298 w 601662"/>
                    <a:gd name="connsiteY26" fmla="*/ 81819 h 598407"/>
                    <a:gd name="connsiteX27" fmla="*/ 66977 w 601662"/>
                    <a:gd name="connsiteY27" fmla="*/ 112878 h 598407"/>
                    <a:gd name="connsiteX28" fmla="*/ 66872 w 601662"/>
                    <a:gd name="connsiteY28" fmla="*/ 113141 h 598407"/>
                    <a:gd name="connsiteX29" fmla="*/ 65345 w 601662"/>
                    <a:gd name="connsiteY29" fmla="*/ 118510 h 598407"/>
                    <a:gd name="connsiteX30" fmla="*/ 77031 w 601662"/>
                    <a:gd name="connsiteY30" fmla="*/ 160466 h 598407"/>
                    <a:gd name="connsiteX31" fmla="*/ 77505 w 601662"/>
                    <a:gd name="connsiteY31" fmla="*/ 191208 h 598407"/>
                    <a:gd name="connsiteX32" fmla="*/ 24707 w 601662"/>
                    <a:gd name="connsiteY32" fmla="*/ 249587 h 598407"/>
                    <a:gd name="connsiteX33" fmla="*/ 17021 w 601662"/>
                    <a:gd name="connsiteY33" fmla="*/ 253325 h 598407"/>
                    <a:gd name="connsiteX34" fmla="*/ 18 w 601662"/>
                    <a:gd name="connsiteY34" fmla="*/ 281699 h 598407"/>
                    <a:gd name="connsiteX35" fmla="*/ 18 w 601662"/>
                    <a:gd name="connsiteY35" fmla="*/ 282594 h 598407"/>
                    <a:gd name="connsiteX36" fmla="*/ 176 w 601662"/>
                    <a:gd name="connsiteY36" fmla="*/ 311178 h 598407"/>
                    <a:gd name="connsiteX37" fmla="*/ 48658 w 601662"/>
                    <a:gd name="connsiteY37" fmla="*/ 361240 h 598407"/>
                    <a:gd name="connsiteX38" fmla="*/ 65872 w 601662"/>
                    <a:gd name="connsiteY38" fmla="*/ 376664 h 598407"/>
                    <a:gd name="connsiteX39" fmla="*/ 69030 w 601662"/>
                    <a:gd name="connsiteY39" fmla="*/ 462311 h 598407"/>
                    <a:gd name="connsiteX40" fmla="*/ 78400 w 601662"/>
                    <a:gd name="connsiteY40" fmla="*/ 500003 h 598407"/>
                    <a:gd name="connsiteX41" fmla="*/ 167626 w 601662"/>
                    <a:gd name="connsiteY41" fmla="*/ 521270 h 598407"/>
                    <a:gd name="connsiteX42" fmla="*/ 237006 w 601662"/>
                    <a:gd name="connsiteY42" fmla="*/ 549433 h 598407"/>
                    <a:gd name="connsiteX43" fmla="*/ 316335 w 601662"/>
                    <a:gd name="connsiteY43" fmla="*/ 598390 h 598407"/>
                    <a:gd name="connsiteX44" fmla="*/ 348498 w 601662"/>
                    <a:gd name="connsiteY44" fmla="*/ 578965 h 598407"/>
                    <a:gd name="connsiteX45" fmla="*/ 376345 w 601662"/>
                    <a:gd name="connsiteY45" fmla="*/ 534693 h 598407"/>
                    <a:gd name="connsiteX46" fmla="*/ 452832 w 601662"/>
                    <a:gd name="connsiteY46" fmla="*/ 527166 h 598407"/>
                    <a:gd name="connsiteX47" fmla="*/ 510157 w 601662"/>
                    <a:gd name="connsiteY47" fmla="*/ 512584 h 598407"/>
                    <a:gd name="connsiteX48" fmla="*/ 516211 w 601662"/>
                    <a:gd name="connsiteY48" fmla="*/ 506530 h 598407"/>
                    <a:gd name="connsiteX49" fmla="*/ 528266 w 601662"/>
                    <a:gd name="connsiteY49" fmla="*/ 455521 h 598407"/>
                    <a:gd name="connsiteX50" fmla="*/ 519001 w 601662"/>
                    <a:gd name="connsiteY50" fmla="*/ 416619 h 598407"/>
                    <a:gd name="connsiteX51" fmla="*/ 568641 w 601662"/>
                    <a:gd name="connsiteY51" fmla="*/ 352554 h 598407"/>
                    <a:gd name="connsiteX52" fmla="*/ 579432 w 601662"/>
                    <a:gd name="connsiteY52" fmla="*/ 347395 h 598407"/>
                    <a:gd name="connsiteX53" fmla="*/ 598909 w 601662"/>
                    <a:gd name="connsiteY53" fmla="*/ 322391 h 598407"/>
                    <a:gd name="connsiteX54" fmla="*/ 564640 w 601662"/>
                    <a:gd name="connsiteY54" fmla="*/ 246640 h 598407"/>
                    <a:gd name="connsiteX55" fmla="*/ 273223 w 601662"/>
                    <a:gd name="connsiteY55" fmla="*/ 390666 h 598407"/>
                    <a:gd name="connsiteX56" fmla="*/ 221740 w 601662"/>
                    <a:gd name="connsiteY56" fmla="*/ 356081 h 598407"/>
                    <a:gd name="connsiteX57" fmla="*/ 214844 w 601662"/>
                    <a:gd name="connsiteY57" fmla="*/ 338867 h 598407"/>
                    <a:gd name="connsiteX58" fmla="*/ 206264 w 601662"/>
                    <a:gd name="connsiteY58" fmla="*/ 298123 h 598407"/>
                    <a:gd name="connsiteX59" fmla="*/ 269853 w 601662"/>
                    <a:gd name="connsiteY59" fmla="*/ 211791 h 598407"/>
                    <a:gd name="connsiteX60" fmla="*/ 276697 w 601662"/>
                    <a:gd name="connsiteY60" fmla="*/ 208369 h 598407"/>
                    <a:gd name="connsiteX61" fmla="*/ 393822 w 601662"/>
                    <a:gd name="connsiteY61" fmla="*/ 278593 h 598407"/>
                    <a:gd name="connsiteX62" fmla="*/ 376345 w 601662"/>
                    <a:gd name="connsiteY62" fmla="*/ 359503 h 598407"/>
                    <a:gd name="connsiteX63" fmla="*/ 359184 w 601662"/>
                    <a:gd name="connsiteY63" fmla="*/ 376664 h 598407"/>
                    <a:gd name="connsiteX64" fmla="*/ 273223 w 601662"/>
                    <a:gd name="connsiteY64" fmla="*/ 390666 h 59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1662" h="598407">
                      <a:moveTo>
                        <a:pt x="564640" y="246640"/>
                      </a:moveTo>
                      <a:cubicBezTo>
                        <a:pt x="539426" y="236427"/>
                        <a:pt x="529950" y="217845"/>
                        <a:pt x="524054" y="194630"/>
                      </a:cubicBezTo>
                      <a:cubicBezTo>
                        <a:pt x="511947" y="175047"/>
                        <a:pt x="525160" y="158097"/>
                        <a:pt x="531477" y="141673"/>
                      </a:cubicBezTo>
                      <a:cubicBezTo>
                        <a:pt x="538531" y="123511"/>
                        <a:pt x="536162" y="111351"/>
                        <a:pt x="522212" y="97875"/>
                      </a:cubicBezTo>
                      <a:cubicBezTo>
                        <a:pt x="506630" y="82872"/>
                        <a:pt x="497471" y="73923"/>
                        <a:pt x="488733" y="69712"/>
                      </a:cubicBezTo>
                      <a:cubicBezTo>
                        <a:pt x="488101" y="69396"/>
                        <a:pt x="487417" y="69080"/>
                        <a:pt x="486732" y="68817"/>
                      </a:cubicBezTo>
                      <a:cubicBezTo>
                        <a:pt x="474678" y="63974"/>
                        <a:pt x="462518" y="67922"/>
                        <a:pt x="434355" y="77292"/>
                      </a:cubicBezTo>
                      <a:cubicBezTo>
                        <a:pt x="429565" y="78871"/>
                        <a:pt x="424932" y="81556"/>
                        <a:pt x="420037" y="81977"/>
                      </a:cubicBezTo>
                      <a:cubicBezTo>
                        <a:pt x="418352" y="82135"/>
                        <a:pt x="416668" y="82030"/>
                        <a:pt x="414931" y="81556"/>
                      </a:cubicBezTo>
                      <a:cubicBezTo>
                        <a:pt x="414352" y="81398"/>
                        <a:pt x="413720" y="81188"/>
                        <a:pt x="413141" y="80924"/>
                      </a:cubicBezTo>
                      <a:cubicBezTo>
                        <a:pt x="389453" y="70817"/>
                        <a:pt x="362553" y="64711"/>
                        <a:pt x="355131" y="34284"/>
                      </a:cubicBezTo>
                      <a:cubicBezTo>
                        <a:pt x="354026" y="29915"/>
                        <a:pt x="350972" y="26177"/>
                        <a:pt x="349183" y="21966"/>
                      </a:cubicBezTo>
                      <a:cubicBezTo>
                        <a:pt x="342445" y="5963"/>
                        <a:pt x="331338" y="-1881"/>
                        <a:pt x="313177" y="383"/>
                      </a:cubicBezTo>
                      <a:cubicBezTo>
                        <a:pt x="302491" y="1646"/>
                        <a:pt x="291489" y="909"/>
                        <a:pt x="280697" y="488"/>
                      </a:cubicBezTo>
                      <a:cubicBezTo>
                        <a:pt x="270117" y="67"/>
                        <a:pt x="261589" y="3015"/>
                        <a:pt x="256114" y="12596"/>
                      </a:cubicBezTo>
                      <a:cubicBezTo>
                        <a:pt x="254167" y="14438"/>
                        <a:pt x="254746" y="17649"/>
                        <a:pt x="252693" y="19439"/>
                      </a:cubicBezTo>
                      <a:cubicBezTo>
                        <a:pt x="250692" y="21334"/>
                        <a:pt x="251324" y="24493"/>
                        <a:pt x="249218" y="26335"/>
                      </a:cubicBezTo>
                      <a:cubicBezTo>
                        <a:pt x="247271" y="28178"/>
                        <a:pt x="247902" y="31389"/>
                        <a:pt x="245797" y="33179"/>
                      </a:cubicBezTo>
                      <a:cubicBezTo>
                        <a:pt x="243849" y="35074"/>
                        <a:pt x="244481" y="38232"/>
                        <a:pt x="242375" y="40075"/>
                      </a:cubicBezTo>
                      <a:cubicBezTo>
                        <a:pt x="240427" y="41917"/>
                        <a:pt x="241007" y="45128"/>
                        <a:pt x="238953" y="46918"/>
                      </a:cubicBezTo>
                      <a:cubicBezTo>
                        <a:pt x="236953" y="48813"/>
                        <a:pt x="237585" y="51972"/>
                        <a:pt x="235479" y="53814"/>
                      </a:cubicBezTo>
                      <a:cubicBezTo>
                        <a:pt x="223688" y="72712"/>
                        <a:pt x="200737" y="71396"/>
                        <a:pt x="184049" y="81609"/>
                      </a:cubicBezTo>
                      <a:cubicBezTo>
                        <a:pt x="184049" y="81609"/>
                        <a:pt x="184049" y="81661"/>
                        <a:pt x="183944" y="81661"/>
                      </a:cubicBezTo>
                      <a:cubicBezTo>
                        <a:pt x="181260" y="83241"/>
                        <a:pt x="178470" y="83135"/>
                        <a:pt x="175574" y="82240"/>
                      </a:cubicBezTo>
                      <a:cubicBezTo>
                        <a:pt x="170995" y="80924"/>
                        <a:pt x="166204" y="77713"/>
                        <a:pt x="161625" y="76608"/>
                      </a:cubicBezTo>
                      <a:cubicBezTo>
                        <a:pt x="156097" y="75239"/>
                        <a:pt x="150202" y="74028"/>
                        <a:pt x="145569" y="71238"/>
                      </a:cubicBezTo>
                      <a:cubicBezTo>
                        <a:pt x="125197" y="59131"/>
                        <a:pt x="110669" y="65079"/>
                        <a:pt x="95298" y="81819"/>
                      </a:cubicBezTo>
                      <a:cubicBezTo>
                        <a:pt x="79137" y="99401"/>
                        <a:pt x="70346" y="106245"/>
                        <a:pt x="66977" y="112878"/>
                      </a:cubicBezTo>
                      <a:cubicBezTo>
                        <a:pt x="66924" y="112930"/>
                        <a:pt x="66924" y="113036"/>
                        <a:pt x="66872" y="113141"/>
                      </a:cubicBezTo>
                      <a:cubicBezTo>
                        <a:pt x="65977" y="114878"/>
                        <a:pt x="65503" y="116615"/>
                        <a:pt x="65345" y="118510"/>
                      </a:cubicBezTo>
                      <a:cubicBezTo>
                        <a:pt x="64766" y="125985"/>
                        <a:pt x="69346" y="136198"/>
                        <a:pt x="77031" y="160466"/>
                      </a:cubicBezTo>
                      <a:cubicBezTo>
                        <a:pt x="80295" y="170836"/>
                        <a:pt x="84401" y="180838"/>
                        <a:pt x="77505" y="191208"/>
                      </a:cubicBezTo>
                      <a:cubicBezTo>
                        <a:pt x="70346" y="220108"/>
                        <a:pt x="54449" y="241060"/>
                        <a:pt x="24707" y="249587"/>
                      </a:cubicBezTo>
                      <a:cubicBezTo>
                        <a:pt x="22022" y="250324"/>
                        <a:pt x="19601" y="252114"/>
                        <a:pt x="17021" y="253325"/>
                      </a:cubicBezTo>
                      <a:cubicBezTo>
                        <a:pt x="4809" y="258958"/>
                        <a:pt x="-350" y="267643"/>
                        <a:pt x="18" y="281699"/>
                      </a:cubicBezTo>
                      <a:lnTo>
                        <a:pt x="18" y="282594"/>
                      </a:lnTo>
                      <a:cubicBezTo>
                        <a:pt x="334" y="294649"/>
                        <a:pt x="176" y="303861"/>
                        <a:pt x="176" y="311178"/>
                      </a:cubicBezTo>
                      <a:cubicBezTo>
                        <a:pt x="229" y="341552"/>
                        <a:pt x="2756" y="338025"/>
                        <a:pt x="48658" y="361240"/>
                      </a:cubicBezTo>
                      <a:cubicBezTo>
                        <a:pt x="55712" y="364820"/>
                        <a:pt x="61608" y="368768"/>
                        <a:pt x="65872" y="376664"/>
                      </a:cubicBezTo>
                      <a:cubicBezTo>
                        <a:pt x="81401" y="405038"/>
                        <a:pt x="82822" y="433201"/>
                        <a:pt x="69030" y="462311"/>
                      </a:cubicBezTo>
                      <a:cubicBezTo>
                        <a:pt x="61871" y="477420"/>
                        <a:pt x="66556" y="488474"/>
                        <a:pt x="78400" y="500003"/>
                      </a:cubicBezTo>
                      <a:cubicBezTo>
                        <a:pt x="116933" y="537273"/>
                        <a:pt x="116512" y="537694"/>
                        <a:pt x="167626" y="521270"/>
                      </a:cubicBezTo>
                      <a:cubicBezTo>
                        <a:pt x="187682" y="514795"/>
                        <a:pt x="227583" y="530903"/>
                        <a:pt x="237006" y="549433"/>
                      </a:cubicBezTo>
                      <a:cubicBezTo>
                        <a:pt x="266221" y="606760"/>
                        <a:pt x="253272" y="596968"/>
                        <a:pt x="316335" y="598390"/>
                      </a:cubicBezTo>
                      <a:cubicBezTo>
                        <a:pt x="332075" y="598758"/>
                        <a:pt x="341497" y="593494"/>
                        <a:pt x="348498" y="578965"/>
                      </a:cubicBezTo>
                      <a:cubicBezTo>
                        <a:pt x="356079" y="563383"/>
                        <a:pt x="359974" y="544958"/>
                        <a:pt x="376345" y="534693"/>
                      </a:cubicBezTo>
                      <a:cubicBezTo>
                        <a:pt x="400823" y="522165"/>
                        <a:pt x="424827" y="510320"/>
                        <a:pt x="452832" y="527166"/>
                      </a:cubicBezTo>
                      <a:cubicBezTo>
                        <a:pt x="475783" y="540958"/>
                        <a:pt x="495102" y="533430"/>
                        <a:pt x="510157" y="512584"/>
                      </a:cubicBezTo>
                      <a:cubicBezTo>
                        <a:pt x="511842" y="510268"/>
                        <a:pt x="513948" y="508215"/>
                        <a:pt x="516211" y="506530"/>
                      </a:cubicBezTo>
                      <a:cubicBezTo>
                        <a:pt x="534372" y="492843"/>
                        <a:pt x="537952" y="476525"/>
                        <a:pt x="528266" y="455521"/>
                      </a:cubicBezTo>
                      <a:cubicBezTo>
                        <a:pt x="522738" y="443413"/>
                        <a:pt x="514474" y="428937"/>
                        <a:pt x="519001" y="416619"/>
                      </a:cubicBezTo>
                      <a:cubicBezTo>
                        <a:pt x="528424" y="390614"/>
                        <a:pt x="535214" y="360766"/>
                        <a:pt x="568641" y="352554"/>
                      </a:cubicBezTo>
                      <a:cubicBezTo>
                        <a:pt x="572431" y="351607"/>
                        <a:pt x="575642" y="348448"/>
                        <a:pt x="579432" y="347395"/>
                      </a:cubicBezTo>
                      <a:cubicBezTo>
                        <a:pt x="592329" y="343868"/>
                        <a:pt x="596540" y="334235"/>
                        <a:pt x="598909" y="322391"/>
                      </a:cubicBezTo>
                      <a:cubicBezTo>
                        <a:pt x="606753" y="282962"/>
                        <a:pt x="598593" y="260379"/>
                        <a:pt x="564640" y="246640"/>
                      </a:cubicBezTo>
                      <a:close/>
                      <a:moveTo>
                        <a:pt x="273223" y="390666"/>
                      </a:moveTo>
                      <a:cubicBezTo>
                        <a:pt x="251903" y="384771"/>
                        <a:pt x="237901" y="369084"/>
                        <a:pt x="221740" y="356081"/>
                      </a:cubicBezTo>
                      <a:cubicBezTo>
                        <a:pt x="219477" y="350343"/>
                        <a:pt x="217213" y="344553"/>
                        <a:pt x="214844" y="338867"/>
                      </a:cubicBezTo>
                      <a:cubicBezTo>
                        <a:pt x="209422" y="325812"/>
                        <a:pt x="204895" y="312389"/>
                        <a:pt x="206264" y="298123"/>
                      </a:cubicBezTo>
                      <a:cubicBezTo>
                        <a:pt x="210212" y="256799"/>
                        <a:pt x="230689" y="227320"/>
                        <a:pt x="269853" y="211791"/>
                      </a:cubicBezTo>
                      <a:cubicBezTo>
                        <a:pt x="272117" y="210633"/>
                        <a:pt x="274433" y="209527"/>
                        <a:pt x="276697" y="208369"/>
                      </a:cubicBezTo>
                      <a:cubicBezTo>
                        <a:pt x="339550" y="191524"/>
                        <a:pt x="386242" y="239007"/>
                        <a:pt x="393822" y="278593"/>
                      </a:cubicBezTo>
                      <a:cubicBezTo>
                        <a:pt x="399454" y="308072"/>
                        <a:pt x="393085" y="334919"/>
                        <a:pt x="376345" y="359503"/>
                      </a:cubicBezTo>
                      <a:cubicBezTo>
                        <a:pt x="371923" y="366557"/>
                        <a:pt x="366238" y="372295"/>
                        <a:pt x="359184" y="376664"/>
                      </a:cubicBezTo>
                      <a:cubicBezTo>
                        <a:pt x="332127" y="391298"/>
                        <a:pt x="304280" y="399194"/>
                        <a:pt x="273223" y="390666"/>
                      </a:cubicBezTo>
                      <a:close/>
                    </a:path>
                  </a:pathLst>
                </a:custGeom>
                <a:solidFill>
                  <a:srgbClr val="FEFFFF"/>
                </a:solidFill>
                <a:ln w="89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FA0529F7-1064-EE30-2241-A5105F372E3C}"/>
                    </a:ext>
                  </a:extLst>
                </p:cNvPr>
                <p:cNvSpPr/>
                <p:nvPr/>
              </p:nvSpPr>
              <p:spPr>
                <a:xfrm>
                  <a:off x="3342016" y="3969340"/>
                  <a:ext cx="378096" cy="409132"/>
                </a:xfrm>
                <a:custGeom>
                  <a:avLst/>
                  <a:gdLst>
                    <a:gd name="connsiteX0" fmla="*/ 79204 w 378096"/>
                    <a:gd name="connsiteY0" fmla="*/ 158 h 409132"/>
                    <a:gd name="connsiteX1" fmla="*/ 43092 w 378096"/>
                    <a:gd name="connsiteY1" fmla="*/ 53273 h 409132"/>
                    <a:gd name="connsiteX2" fmla="*/ 3928 w 378096"/>
                    <a:gd name="connsiteY2" fmla="*/ 132393 h 409132"/>
                    <a:gd name="connsiteX3" fmla="*/ 17351 w 378096"/>
                    <a:gd name="connsiteY3" fmla="*/ 151239 h 409132"/>
                    <a:gd name="connsiteX4" fmla="*/ 29616 w 378096"/>
                    <a:gd name="connsiteY4" fmla="*/ 157345 h 409132"/>
                    <a:gd name="connsiteX5" fmla="*/ 82836 w 378096"/>
                    <a:gd name="connsiteY5" fmla="*/ 217988 h 409132"/>
                    <a:gd name="connsiteX6" fmla="*/ 73571 w 378096"/>
                    <a:gd name="connsiteY6" fmla="*/ 266892 h 409132"/>
                    <a:gd name="connsiteX7" fmla="*/ 84678 w 378096"/>
                    <a:gd name="connsiteY7" fmla="*/ 310269 h 409132"/>
                    <a:gd name="connsiteX8" fmla="*/ 167271 w 378096"/>
                    <a:gd name="connsiteY8" fmla="*/ 328746 h 409132"/>
                    <a:gd name="connsiteX9" fmla="*/ 241442 w 378096"/>
                    <a:gd name="connsiteY9" fmla="*/ 359067 h 409132"/>
                    <a:gd name="connsiteX10" fmla="*/ 324087 w 378096"/>
                    <a:gd name="connsiteY10" fmla="*/ 405392 h 409132"/>
                    <a:gd name="connsiteX11" fmla="*/ 345670 w 378096"/>
                    <a:gd name="connsiteY11" fmla="*/ 391442 h 409132"/>
                    <a:gd name="connsiteX12" fmla="*/ 362462 w 378096"/>
                    <a:gd name="connsiteY12" fmla="*/ 357698 h 409132"/>
                    <a:gd name="connsiteX13" fmla="*/ 378096 w 378096"/>
                    <a:gd name="connsiteY13" fmla="*/ 343643 h 409132"/>
                    <a:gd name="connsiteX14" fmla="*/ 351250 w 378096"/>
                    <a:gd name="connsiteY14" fmla="*/ 391073 h 409132"/>
                    <a:gd name="connsiteX15" fmla="*/ 321666 w 378096"/>
                    <a:gd name="connsiteY15" fmla="*/ 409024 h 409132"/>
                    <a:gd name="connsiteX16" fmla="*/ 278816 w 378096"/>
                    <a:gd name="connsiteY16" fmla="*/ 409076 h 409132"/>
                    <a:gd name="connsiteX17" fmla="*/ 254181 w 378096"/>
                    <a:gd name="connsiteY17" fmla="*/ 394337 h 409132"/>
                    <a:gd name="connsiteX18" fmla="*/ 248074 w 378096"/>
                    <a:gd name="connsiteY18" fmla="*/ 382071 h 409132"/>
                    <a:gd name="connsiteX19" fmla="*/ 194539 w 378096"/>
                    <a:gd name="connsiteY19" fmla="*/ 332378 h 409132"/>
                    <a:gd name="connsiteX20" fmla="*/ 171219 w 378096"/>
                    <a:gd name="connsiteY20" fmla="*/ 331851 h 409132"/>
                    <a:gd name="connsiteX21" fmla="*/ 132107 w 378096"/>
                    <a:gd name="connsiteY21" fmla="*/ 343959 h 409132"/>
                    <a:gd name="connsiteX22" fmla="*/ 106050 w 378096"/>
                    <a:gd name="connsiteY22" fmla="*/ 337642 h 409132"/>
                    <a:gd name="connsiteX23" fmla="*/ 74361 w 378096"/>
                    <a:gd name="connsiteY23" fmla="*/ 306320 h 409132"/>
                    <a:gd name="connsiteX24" fmla="*/ 66201 w 378096"/>
                    <a:gd name="connsiteY24" fmla="*/ 278420 h 409132"/>
                    <a:gd name="connsiteX25" fmla="*/ 69728 w 378096"/>
                    <a:gd name="connsiteY25" fmla="*/ 266997 h 409132"/>
                    <a:gd name="connsiteX26" fmla="*/ 65359 w 378096"/>
                    <a:gd name="connsiteY26" fmla="*/ 186035 h 409132"/>
                    <a:gd name="connsiteX27" fmla="*/ 51936 w 378096"/>
                    <a:gd name="connsiteY27" fmla="*/ 173559 h 409132"/>
                    <a:gd name="connsiteX28" fmla="*/ 16667 w 378096"/>
                    <a:gd name="connsiteY28" fmla="*/ 155924 h 409132"/>
                    <a:gd name="connsiteX29" fmla="*/ 85 w 378096"/>
                    <a:gd name="connsiteY29" fmla="*/ 128919 h 409132"/>
                    <a:gd name="connsiteX30" fmla="*/ 85 w 378096"/>
                    <a:gd name="connsiteY30" fmla="*/ 86069 h 409132"/>
                    <a:gd name="connsiteX31" fmla="*/ 14877 w 378096"/>
                    <a:gd name="connsiteY31" fmla="*/ 61485 h 409132"/>
                    <a:gd name="connsiteX32" fmla="*/ 22510 w 378096"/>
                    <a:gd name="connsiteY32" fmla="*/ 57642 h 409132"/>
                    <a:gd name="connsiteX33" fmla="*/ 74361 w 378096"/>
                    <a:gd name="connsiteY33" fmla="*/ 6738 h 409132"/>
                    <a:gd name="connsiteX34" fmla="*/ 79256 w 378096"/>
                    <a:gd name="connsiteY34" fmla="*/ 0 h 4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8096" h="409132">
                      <a:moveTo>
                        <a:pt x="79204" y="158"/>
                      </a:moveTo>
                      <a:cubicBezTo>
                        <a:pt x="74098" y="22531"/>
                        <a:pt x="68044" y="42376"/>
                        <a:pt x="43092" y="53273"/>
                      </a:cubicBezTo>
                      <a:cubicBezTo>
                        <a:pt x="1612" y="71382"/>
                        <a:pt x="-4705" y="87174"/>
                        <a:pt x="3928" y="132393"/>
                      </a:cubicBezTo>
                      <a:cubicBezTo>
                        <a:pt x="5507" y="140553"/>
                        <a:pt x="9613" y="147291"/>
                        <a:pt x="17351" y="151239"/>
                      </a:cubicBezTo>
                      <a:cubicBezTo>
                        <a:pt x="21404" y="153344"/>
                        <a:pt x="25300" y="156187"/>
                        <a:pt x="29616" y="157345"/>
                      </a:cubicBezTo>
                      <a:cubicBezTo>
                        <a:pt x="61253" y="165505"/>
                        <a:pt x="73361" y="190141"/>
                        <a:pt x="82836" y="217988"/>
                      </a:cubicBezTo>
                      <a:cubicBezTo>
                        <a:pt x="89153" y="236465"/>
                        <a:pt x="78625" y="251573"/>
                        <a:pt x="73571" y="266892"/>
                      </a:cubicBezTo>
                      <a:cubicBezTo>
                        <a:pt x="67412" y="285580"/>
                        <a:pt x="70729" y="297055"/>
                        <a:pt x="84678" y="310269"/>
                      </a:cubicBezTo>
                      <a:cubicBezTo>
                        <a:pt x="120263" y="343959"/>
                        <a:pt x="119632" y="344591"/>
                        <a:pt x="167271" y="328746"/>
                      </a:cubicBezTo>
                      <a:cubicBezTo>
                        <a:pt x="190275" y="321060"/>
                        <a:pt x="230492" y="337537"/>
                        <a:pt x="241442" y="359067"/>
                      </a:cubicBezTo>
                      <a:cubicBezTo>
                        <a:pt x="269078" y="413446"/>
                        <a:pt x="256497" y="404865"/>
                        <a:pt x="324087" y="405392"/>
                      </a:cubicBezTo>
                      <a:cubicBezTo>
                        <a:pt x="334089" y="405497"/>
                        <a:pt x="341301" y="400917"/>
                        <a:pt x="345670" y="391442"/>
                      </a:cubicBezTo>
                      <a:cubicBezTo>
                        <a:pt x="350934" y="380018"/>
                        <a:pt x="356777" y="368911"/>
                        <a:pt x="362462" y="357698"/>
                      </a:cubicBezTo>
                      <a:cubicBezTo>
                        <a:pt x="365831" y="351013"/>
                        <a:pt x="369147" y="344170"/>
                        <a:pt x="378096" y="343643"/>
                      </a:cubicBezTo>
                      <a:cubicBezTo>
                        <a:pt x="365779" y="357541"/>
                        <a:pt x="358725" y="374544"/>
                        <a:pt x="351250" y="391073"/>
                      </a:cubicBezTo>
                      <a:cubicBezTo>
                        <a:pt x="345143" y="404602"/>
                        <a:pt x="335879" y="409655"/>
                        <a:pt x="321666" y="409024"/>
                      </a:cubicBezTo>
                      <a:cubicBezTo>
                        <a:pt x="307400" y="408392"/>
                        <a:pt x="293082" y="408287"/>
                        <a:pt x="278816" y="409076"/>
                      </a:cubicBezTo>
                      <a:cubicBezTo>
                        <a:pt x="266762" y="409761"/>
                        <a:pt x="259445" y="404181"/>
                        <a:pt x="254181" y="394337"/>
                      </a:cubicBezTo>
                      <a:cubicBezTo>
                        <a:pt x="252022" y="390283"/>
                        <a:pt x="249338" y="386388"/>
                        <a:pt x="248074" y="382071"/>
                      </a:cubicBezTo>
                      <a:cubicBezTo>
                        <a:pt x="240073" y="354751"/>
                        <a:pt x="220438" y="340485"/>
                        <a:pt x="194539" y="332378"/>
                      </a:cubicBezTo>
                      <a:cubicBezTo>
                        <a:pt x="186485" y="329851"/>
                        <a:pt x="179221" y="329272"/>
                        <a:pt x="171219" y="331851"/>
                      </a:cubicBezTo>
                      <a:cubicBezTo>
                        <a:pt x="158217" y="336063"/>
                        <a:pt x="144741" y="338958"/>
                        <a:pt x="132107" y="343959"/>
                      </a:cubicBezTo>
                      <a:cubicBezTo>
                        <a:pt x="121211" y="348328"/>
                        <a:pt x="113420" y="345117"/>
                        <a:pt x="106050" y="337642"/>
                      </a:cubicBezTo>
                      <a:cubicBezTo>
                        <a:pt x="95575" y="327114"/>
                        <a:pt x="85520" y="316059"/>
                        <a:pt x="74361" y="306320"/>
                      </a:cubicBezTo>
                      <a:cubicBezTo>
                        <a:pt x="65201" y="298319"/>
                        <a:pt x="64412" y="288896"/>
                        <a:pt x="66201" y="278420"/>
                      </a:cubicBezTo>
                      <a:cubicBezTo>
                        <a:pt x="66833" y="274525"/>
                        <a:pt x="68570" y="270787"/>
                        <a:pt x="69728" y="266997"/>
                      </a:cubicBezTo>
                      <a:cubicBezTo>
                        <a:pt x="78504" y="238818"/>
                        <a:pt x="77045" y="211829"/>
                        <a:pt x="65359" y="186035"/>
                      </a:cubicBezTo>
                      <a:cubicBezTo>
                        <a:pt x="62517" y="179718"/>
                        <a:pt x="57674" y="176401"/>
                        <a:pt x="51936" y="173559"/>
                      </a:cubicBezTo>
                      <a:cubicBezTo>
                        <a:pt x="40144" y="167716"/>
                        <a:pt x="28458" y="161714"/>
                        <a:pt x="16667" y="155924"/>
                      </a:cubicBezTo>
                      <a:cubicBezTo>
                        <a:pt x="5402" y="150396"/>
                        <a:pt x="-810" y="142448"/>
                        <a:pt x="85" y="128919"/>
                      </a:cubicBezTo>
                      <a:cubicBezTo>
                        <a:pt x="1033" y="114706"/>
                        <a:pt x="927" y="100335"/>
                        <a:pt x="85" y="86069"/>
                      </a:cubicBezTo>
                      <a:cubicBezTo>
                        <a:pt x="-599" y="73961"/>
                        <a:pt x="5086" y="66697"/>
                        <a:pt x="14877" y="61485"/>
                      </a:cubicBezTo>
                      <a:cubicBezTo>
                        <a:pt x="17404" y="60116"/>
                        <a:pt x="19930" y="58748"/>
                        <a:pt x="22510" y="57642"/>
                      </a:cubicBezTo>
                      <a:cubicBezTo>
                        <a:pt x="46356" y="47377"/>
                        <a:pt x="69623" y="36638"/>
                        <a:pt x="74361" y="6738"/>
                      </a:cubicBezTo>
                      <a:cubicBezTo>
                        <a:pt x="74729" y="4264"/>
                        <a:pt x="77572" y="2211"/>
                        <a:pt x="79256" y="0"/>
                      </a:cubicBezTo>
                      <a:close/>
                    </a:path>
                  </a:pathLst>
                </a:custGeom>
                <a:solidFill>
                  <a:srgbClr val="FFFFFF"/>
                </a:solidFill>
                <a:ln w="89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AD0EDA6-6009-417F-4728-D588A3D8116C}"/>
                    </a:ext>
                  </a:extLst>
                </p:cNvPr>
                <p:cNvSpPr/>
                <p:nvPr/>
              </p:nvSpPr>
              <p:spPr>
                <a:xfrm>
                  <a:off x="3599828" y="3776790"/>
                  <a:ext cx="281362" cy="196182"/>
                </a:xfrm>
                <a:custGeom>
                  <a:avLst/>
                  <a:gdLst>
                    <a:gd name="connsiteX0" fmla="*/ 267940 w 281362"/>
                    <a:gd name="connsiteY0" fmla="*/ 196182 h 196182"/>
                    <a:gd name="connsiteX1" fmla="*/ 263202 w 281362"/>
                    <a:gd name="connsiteY1" fmla="*/ 171177 h 196182"/>
                    <a:gd name="connsiteX2" fmla="*/ 264255 w 281362"/>
                    <a:gd name="connsiteY2" fmla="*/ 167914 h 196182"/>
                    <a:gd name="connsiteX3" fmla="*/ 238146 w 281362"/>
                    <a:gd name="connsiteY3" fmla="*/ 75054 h 196182"/>
                    <a:gd name="connsiteX4" fmla="*/ 217721 w 281362"/>
                    <a:gd name="connsiteY4" fmla="*/ 69474 h 196182"/>
                    <a:gd name="connsiteX5" fmla="*/ 198086 w 281362"/>
                    <a:gd name="connsiteY5" fmla="*/ 74949 h 196182"/>
                    <a:gd name="connsiteX6" fmla="*/ 122600 w 281362"/>
                    <a:gd name="connsiteY6" fmla="*/ 70580 h 196182"/>
                    <a:gd name="connsiteX7" fmla="*/ 103596 w 281362"/>
                    <a:gd name="connsiteY7" fmla="*/ 49892 h 196182"/>
                    <a:gd name="connsiteX8" fmla="*/ 28057 w 281362"/>
                    <a:gd name="connsiteY8" fmla="*/ 3620 h 196182"/>
                    <a:gd name="connsiteX9" fmla="*/ 0 w 281362"/>
                    <a:gd name="connsiteY9" fmla="*/ 14095 h 196182"/>
                    <a:gd name="connsiteX10" fmla="*/ 18214 w 281362"/>
                    <a:gd name="connsiteY10" fmla="*/ 303 h 196182"/>
                    <a:gd name="connsiteX11" fmla="*/ 64432 w 281362"/>
                    <a:gd name="connsiteY11" fmla="*/ 93 h 196182"/>
                    <a:gd name="connsiteX12" fmla="*/ 91963 w 281362"/>
                    <a:gd name="connsiteY12" fmla="*/ 16201 h 196182"/>
                    <a:gd name="connsiteX13" fmla="*/ 99596 w 281362"/>
                    <a:gd name="connsiteY13" fmla="*/ 31520 h 196182"/>
                    <a:gd name="connsiteX14" fmla="*/ 142235 w 281362"/>
                    <a:gd name="connsiteY14" fmla="*/ 74054 h 196182"/>
                    <a:gd name="connsiteX15" fmla="*/ 181294 w 281362"/>
                    <a:gd name="connsiteY15" fmla="*/ 76002 h 196182"/>
                    <a:gd name="connsiteX16" fmla="*/ 265834 w 281362"/>
                    <a:gd name="connsiteY16" fmla="*/ 95742 h 196182"/>
                    <a:gd name="connsiteX17" fmla="*/ 276573 w 281362"/>
                    <a:gd name="connsiteY17" fmla="*/ 145646 h 196182"/>
                    <a:gd name="connsiteX18" fmla="*/ 267835 w 281362"/>
                    <a:gd name="connsiteY18" fmla="*/ 196182 h 19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1362" h="196182">
                      <a:moveTo>
                        <a:pt x="267940" y="196182"/>
                      </a:moveTo>
                      <a:cubicBezTo>
                        <a:pt x="260255" y="189023"/>
                        <a:pt x="259465" y="180548"/>
                        <a:pt x="263202" y="171177"/>
                      </a:cubicBezTo>
                      <a:cubicBezTo>
                        <a:pt x="263624" y="170125"/>
                        <a:pt x="263939" y="169019"/>
                        <a:pt x="264255" y="167914"/>
                      </a:cubicBezTo>
                      <a:cubicBezTo>
                        <a:pt x="275768" y="131591"/>
                        <a:pt x="267061" y="100638"/>
                        <a:pt x="238146" y="75054"/>
                      </a:cubicBezTo>
                      <a:cubicBezTo>
                        <a:pt x="231776" y="69369"/>
                        <a:pt x="225196" y="68158"/>
                        <a:pt x="217721" y="69474"/>
                      </a:cubicBezTo>
                      <a:cubicBezTo>
                        <a:pt x="211036" y="70685"/>
                        <a:pt x="203877" y="71685"/>
                        <a:pt x="198086" y="74949"/>
                      </a:cubicBezTo>
                      <a:cubicBezTo>
                        <a:pt x="171713" y="89794"/>
                        <a:pt x="147393" y="83477"/>
                        <a:pt x="122600" y="70580"/>
                      </a:cubicBezTo>
                      <a:cubicBezTo>
                        <a:pt x="113177" y="65684"/>
                        <a:pt x="108018" y="58735"/>
                        <a:pt x="103596" y="49892"/>
                      </a:cubicBezTo>
                      <a:cubicBezTo>
                        <a:pt x="75434" y="-6908"/>
                        <a:pt x="84804" y="5515"/>
                        <a:pt x="28057" y="3620"/>
                      </a:cubicBezTo>
                      <a:cubicBezTo>
                        <a:pt x="16792" y="3251"/>
                        <a:pt x="8423" y="8147"/>
                        <a:pt x="0" y="14095"/>
                      </a:cubicBezTo>
                      <a:cubicBezTo>
                        <a:pt x="1527" y="3515"/>
                        <a:pt x="8370" y="198"/>
                        <a:pt x="18214" y="303"/>
                      </a:cubicBezTo>
                      <a:cubicBezTo>
                        <a:pt x="33637" y="514"/>
                        <a:pt x="49114" y="1198"/>
                        <a:pt x="64432" y="93"/>
                      </a:cubicBezTo>
                      <a:cubicBezTo>
                        <a:pt x="77961" y="-855"/>
                        <a:pt x="85962" y="5515"/>
                        <a:pt x="91963" y="16201"/>
                      </a:cubicBezTo>
                      <a:cubicBezTo>
                        <a:pt x="94753" y="21149"/>
                        <a:pt x="97543" y="26203"/>
                        <a:pt x="99596" y="31520"/>
                      </a:cubicBezTo>
                      <a:cubicBezTo>
                        <a:pt x="107544" y="52050"/>
                        <a:pt x="119652" y="66737"/>
                        <a:pt x="142235" y="74054"/>
                      </a:cubicBezTo>
                      <a:cubicBezTo>
                        <a:pt x="155974" y="78476"/>
                        <a:pt x="167344" y="80687"/>
                        <a:pt x="181294" y="76002"/>
                      </a:cubicBezTo>
                      <a:cubicBezTo>
                        <a:pt x="240093" y="56261"/>
                        <a:pt x="223511" y="56893"/>
                        <a:pt x="265834" y="95742"/>
                      </a:cubicBezTo>
                      <a:cubicBezTo>
                        <a:pt x="282206" y="110798"/>
                        <a:pt x="285364" y="125432"/>
                        <a:pt x="276573" y="145646"/>
                      </a:cubicBezTo>
                      <a:cubicBezTo>
                        <a:pt x="269730" y="161333"/>
                        <a:pt x="261571" y="177810"/>
                        <a:pt x="267835" y="196182"/>
                      </a:cubicBezTo>
                      <a:close/>
                    </a:path>
                  </a:pathLst>
                </a:custGeom>
                <a:solidFill>
                  <a:srgbClr val="FFFFFF"/>
                </a:solidFill>
                <a:ln w="89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37F5E67F-358E-7803-4CA0-772BE9D197C9}"/>
                    </a:ext>
                  </a:extLst>
                </p:cNvPr>
                <p:cNvSpPr/>
                <p:nvPr/>
              </p:nvSpPr>
              <p:spPr>
                <a:xfrm>
                  <a:off x="3408424" y="3832104"/>
                  <a:ext cx="170769" cy="137394"/>
                </a:xfrm>
                <a:custGeom>
                  <a:avLst/>
                  <a:gdLst>
                    <a:gd name="connsiteX0" fmla="*/ 170770 w 170769"/>
                    <a:gd name="connsiteY0" fmla="*/ 0 h 137394"/>
                    <a:gd name="connsiteX1" fmla="*/ 159821 w 170769"/>
                    <a:gd name="connsiteY1" fmla="*/ 13950 h 137394"/>
                    <a:gd name="connsiteX2" fmla="*/ 79702 w 170769"/>
                    <a:gd name="connsiteY2" fmla="*/ 19530 h 137394"/>
                    <a:gd name="connsiteX3" fmla="*/ 32641 w 170769"/>
                    <a:gd name="connsiteY3" fmla="*/ 29374 h 137394"/>
                    <a:gd name="connsiteX4" fmla="*/ 15059 w 170769"/>
                    <a:gd name="connsiteY4" fmla="*/ 107757 h 137394"/>
                    <a:gd name="connsiteX5" fmla="*/ 12796 w 170769"/>
                    <a:gd name="connsiteY5" fmla="*/ 137394 h 137394"/>
                    <a:gd name="connsiteX6" fmla="*/ 4057 w 170769"/>
                    <a:gd name="connsiteY6" fmla="*/ 89596 h 137394"/>
                    <a:gd name="connsiteX7" fmla="*/ 14849 w 170769"/>
                    <a:gd name="connsiteY7" fmla="*/ 39428 h 137394"/>
                    <a:gd name="connsiteX8" fmla="*/ 96705 w 170769"/>
                    <a:gd name="connsiteY8" fmla="*/ 19898 h 137394"/>
                    <a:gd name="connsiteX9" fmla="*/ 170770 w 170769"/>
                    <a:gd name="connsiteY9" fmla="*/ 0 h 1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769" h="137394">
                      <a:moveTo>
                        <a:pt x="170770" y="0"/>
                      </a:moveTo>
                      <a:cubicBezTo>
                        <a:pt x="170401" y="7265"/>
                        <a:pt x="165611" y="11160"/>
                        <a:pt x="159821" y="13950"/>
                      </a:cubicBezTo>
                      <a:cubicBezTo>
                        <a:pt x="133869" y="26426"/>
                        <a:pt x="107654" y="36323"/>
                        <a:pt x="79702" y="19530"/>
                      </a:cubicBezTo>
                      <a:cubicBezTo>
                        <a:pt x="60857" y="8212"/>
                        <a:pt x="47012" y="13687"/>
                        <a:pt x="32641" y="29374"/>
                      </a:cubicBezTo>
                      <a:cubicBezTo>
                        <a:pt x="-5260" y="70750"/>
                        <a:pt x="-2733" y="52010"/>
                        <a:pt x="15059" y="107757"/>
                      </a:cubicBezTo>
                      <a:cubicBezTo>
                        <a:pt x="18323" y="117969"/>
                        <a:pt x="23692" y="128287"/>
                        <a:pt x="12796" y="137394"/>
                      </a:cubicBezTo>
                      <a:cubicBezTo>
                        <a:pt x="16691" y="120233"/>
                        <a:pt x="10216" y="104704"/>
                        <a:pt x="4057" y="89596"/>
                      </a:cubicBezTo>
                      <a:cubicBezTo>
                        <a:pt x="-4102" y="69750"/>
                        <a:pt x="320" y="56116"/>
                        <a:pt x="14849" y="39428"/>
                      </a:cubicBezTo>
                      <a:cubicBezTo>
                        <a:pt x="38905" y="11792"/>
                        <a:pt x="61646" y="842"/>
                        <a:pt x="96705" y="19898"/>
                      </a:cubicBezTo>
                      <a:cubicBezTo>
                        <a:pt x="125341" y="35428"/>
                        <a:pt x="147450" y="12108"/>
                        <a:pt x="170770" y="0"/>
                      </a:cubicBezTo>
                      <a:close/>
                    </a:path>
                  </a:pathLst>
                </a:custGeom>
                <a:solidFill>
                  <a:srgbClr val="FFFFFF"/>
                </a:solidFill>
                <a:ln w="89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28CB3021-54E2-8B18-E778-0406D674EBAC}"/>
                    </a:ext>
                  </a:extLst>
                </p:cNvPr>
                <p:cNvSpPr/>
                <p:nvPr/>
              </p:nvSpPr>
              <p:spPr>
                <a:xfrm>
                  <a:off x="3579246" y="3825261"/>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cubicBezTo>
                        <a:pt x="3369" y="2843"/>
                        <a:pt x="2737" y="5369"/>
                        <a:pt x="0" y="6896"/>
                      </a:cubicBezTo>
                      <a:cubicBezTo>
                        <a:pt x="53" y="4053"/>
                        <a:pt x="684" y="1527"/>
                        <a:pt x="3422" y="0"/>
                      </a:cubicBezTo>
                      <a:close/>
                    </a:path>
                  </a:pathLst>
                </a:custGeom>
                <a:solidFill>
                  <a:srgbClr val="FFFFFF"/>
                </a:solidFill>
                <a:ln w="89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BC17E2BA-A756-EAED-84D4-CF4EA79B93F7}"/>
                    </a:ext>
                  </a:extLst>
                </p:cNvPr>
                <p:cNvSpPr/>
                <p:nvPr/>
              </p:nvSpPr>
              <p:spPr>
                <a:xfrm>
                  <a:off x="3596407" y="3790886"/>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cubicBezTo>
                        <a:pt x="3369" y="2843"/>
                        <a:pt x="2737" y="5369"/>
                        <a:pt x="0" y="6896"/>
                      </a:cubicBezTo>
                      <a:cubicBezTo>
                        <a:pt x="53" y="4053"/>
                        <a:pt x="684" y="1527"/>
                        <a:pt x="3422" y="0"/>
                      </a:cubicBezTo>
                      <a:close/>
                    </a:path>
                  </a:pathLst>
                </a:custGeom>
                <a:solidFill>
                  <a:srgbClr val="FFFFFF"/>
                </a:solidFill>
                <a:ln w="89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8A6B77C-95AF-02E1-AF3F-0D2F173B37BC}"/>
                    </a:ext>
                  </a:extLst>
                </p:cNvPr>
                <p:cNvSpPr/>
                <p:nvPr/>
              </p:nvSpPr>
              <p:spPr>
                <a:xfrm>
                  <a:off x="3582668" y="3818365"/>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cubicBezTo>
                        <a:pt x="3369" y="2843"/>
                        <a:pt x="2737" y="5369"/>
                        <a:pt x="0" y="6896"/>
                      </a:cubicBezTo>
                      <a:cubicBezTo>
                        <a:pt x="53" y="4053"/>
                        <a:pt x="684" y="1527"/>
                        <a:pt x="3422" y="0"/>
                      </a:cubicBezTo>
                      <a:close/>
                    </a:path>
                  </a:pathLst>
                </a:custGeom>
                <a:solidFill>
                  <a:srgbClr val="FFFFFF"/>
                </a:solidFill>
                <a:ln w="89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0970740-EAEC-FD78-8C49-4F7AE2C23F37}"/>
                    </a:ext>
                  </a:extLst>
                </p:cNvPr>
                <p:cNvSpPr/>
                <p:nvPr/>
              </p:nvSpPr>
              <p:spPr>
                <a:xfrm>
                  <a:off x="3592985" y="3797782"/>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cubicBezTo>
                        <a:pt x="3369" y="2843"/>
                        <a:pt x="2737" y="5369"/>
                        <a:pt x="0" y="6896"/>
                      </a:cubicBezTo>
                      <a:cubicBezTo>
                        <a:pt x="53" y="4053"/>
                        <a:pt x="684" y="1527"/>
                        <a:pt x="3422" y="0"/>
                      </a:cubicBezTo>
                      <a:close/>
                    </a:path>
                  </a:pathLst>
                </a:custGeom>
                <a:solidFill>
                  <a:srgbClr val="FFFFFF"/>
                </a:solidFill>
                <a:ln w="89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C45F40DD-243A-C803-764C-CCDAA7D0D49A}"/>
                    </a:ext>
                  </a:extLst>
                </p:cNvPr>
                <p:cNvSpPr/>
                <p:nvPr/>
              </p:nvSpPr>
              <p:spPr>
                <a:xfrm>
                  <a:off x="3589511" y="3804625"/>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cubicBezTo>
                        <a:pt x="3369" y="2843"/>
                        <a:pt x="2737" y="5369"/>
                        <a:pt x="0" y="6896"/>
                      </a:cubicBezTo>
                      <a:cubicBezTo>
                        <a:pt x="53" y="4053"/>
                        <a:pt x="684" y="1527"/>
                        <a:pt x="3422" y="0"/>
                      </a:cubicBezTo>
                      <a:close/>
                    </a:path>
                  </a:pathLst>
                </a:custGeom>
                <a:solidFill>
                  <a:srgbClr val="FFFFFF"/>
                </a:solidFill>
                <a:ln w="89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8E06700-430D-EC72-D331-90FE453A8682}"/>
                    </a:ext>
                  </a:extLst>
                </p:cNvPr>
                <p:cNvSpPr/>
                <p:nvPr/>
              </p:nvSpPr>
              <p:spPr>
                <a:xfrm>
                  <a:off x="3586089" y="3811521"/>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cubicBezTo>
                        <a:pt x="3369" y="2843"/>
                        <a:pt x="2737" y="5369"/>
                        <a:pt x="0" y="6896"/>
                      </a:cubicBezTo>
                      <a:cubicBezTo>
                        <a:pt x="53" y="4053"/>
                        <a:pt x="684" y="1527"/>
                        <a:pt x="3422" y="0"/>
                      </a:cubicBezTo>
                      <a:close/>
                    </a:path>
                  </a:pathLst>
                </a:custGeom>
                <a:solidFill>
                  <a:srgbClr val="FFFFFF"/>
                </a:solidFill>
                <a:ln w="89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19BBDFC-A91C-E529-1042-56CE659D188A}"/>
                    </a:ext>
                  </a:extLst>
                </p:cNvPr>
                <p:cNvSpPr/>
                <p:nvPr/>
              </p:nvSpPr>
              <p:spPr>
                <a:xfrm>
                  <a:off x="3654519" y="3278621"/>
                  <a:ext cx="599419" cy="598880"/>
                </a:xfrm>
                <a:custGeom>
                  <a:avLst/>
                  <a:gdLst>
                    <a:gd name="connsiteX0" fmla="*/ 562256 w 599419"/>
                    <a:gd name="connsiteY0" fmla="*/ 243636 h 598880"/>
                    <a:gd name="connsiteX1" fmla="*/ 545359 w 599419"/>
                    <a:gd name="connsiteY1" fmla="*/ 235213 h 598880"/>
                    <a:gd name="connsiteX2" fmla="*/ 536041 w 599419"/>
                    <a:gd name="connsiteY2" fmla="*/ 225895 h 598880"/>
                    <a:gd name="connsiteX3" fmla="*/ 531830 w 599419"/>
                    <a:gd name="connsiteY3" fmla="*/ 139037 h 598880"/>
                    <a:gd name="connsiteX4" fmla="*/ 533830 w 599419"/>
                    <a:gd name="connsiteY4" fmla="*/ 132510 h 598880"/>
                    <a:gd name="connsiteX5" fmla="*/ 528040 w 599419"/>
                    <a:gd name="connsiteY5" fmla="*/ 104189 h 598880"/>
                    <a:gd name="connsiteX6" fmla="*/ 494087 w 599419"/>
                    <a:gd name="connsiteY6" fmla="*/ 70182 h 598880"/>
                    <a:gd name="connsiteX7" fmla="*/ 469135 w 599419"/>
                    <a:gd name="connsiteY7" fmla="*/ 65497 h 598880"/>
                    <a:gd name="connsiteX8" fmla="*/ 428602 w 599419"/>
                    <a:gd name="connsiteY8" fmla="*/ 79236 h 598880"/>
                    <a:gd name="connsiteX9" fmla="*/ 413863 w 599419"/>
                    <a:gd name="connsiteY9" fmla="*/ 80395 h 598880"/>
                    <a:gd name="connsiteX10" fmla="*/ 350799 w 599419"/>
                    <a:gd name="connsiteY10" fmla="*/ 24911 h 598880"/>
                    <a:gd name="connsiteX11" fmla="*/ 348483 w 599419"/>
                    <a:gd name="connsiteY11" fmla="*/ 20278 h 598880"/>
                    <a:gd name="connsiteX12" fmla="*/ 314741 w 599419"/>
                    <a:gd name="connsiteY12" fmla="*/ 274 h 598880"/>
                    <a:gd name="connsiteX13" fmla="*/ 280419 w 599419"/>
                    <a:gd name="connsiteY13" fmla="*/ 432 h 598880"/>
                    <a:gd name="connsiteX14" fmla="*/ 252993 w 599419"/>
                    <a:gd name="connsiteY14" fmla="*/ 17120 h 598880"/>
                    <a:gd name="connsiteX15" fmla="*/ 236201 w 599419"/>
                    <a:gd name="connsiteY15" fmla="*/ 50915 h 598880"/>
                    <a:gd name="connsiteX16" fmla="*/ 218040 w 599419"/>
                    <a:gd name="connsiteY16" fmla="*/ 67445 h 598880"/>
                    <a:gd name="connsiteX17" fmla="*/ 140764 w 599419"/>
                    <a:gd name="connsiteY17" fmla="*/ 68708 h 598880"/>
                    <a:gd name="connsiteX18" fmla="*/ 134342 w 599419"/>
                    <a:gd name="connsiteY18" fmla="*/ 66339 h 598880"/>
                    <a:gd name="connsiteX19" fmla="*/ 102073 w 599419"/>
                    <a:gd name="connsiteY19" fmla="*/ 75288 h 598880"/>
                    <a:gd name="connsiteX20" fmla="*/ 76648 w 599419"/>
                    <a:gd name="connsiteY20" fmla="*/ 100767 h 598880"/>
                    <a:gd name="connsiteX21" fmla="*/ 68120 w 599419"/>
                    <a:gd name="connsiteY21" fmla="*/ 137142 h 598880"/>
                    <a:gd name="connsiteX22" fmla="*/ 69489 w 599419"/>
                    <a:gd name="connsiteY22" fmla="*/ 212630 h 598880"/>
                    <a:gd name="connsiteX23" fmla="*/ 45379 w 599419"/>
                    <a:gd name="connsiteY23" fmla="*/ 239161 h 598880"/>
                    <a:gd name="connsiteX24" fmla="*/ 14637 w 599419"/>
                    <a:gd name="connsiteY24" fmla="*/ 254427 h 598880"/>
                    <a:gd name="connsiteX25" fmla="*/ 477 w 599419"/>
                    <a:gd name="connsiteY25" fmla="*/ 276273 h 598880"/>
                    <a:gd name="connsiteX26" fmla="*/ 47222 w 599419"/>
                    <a:gd name="connsiteY26" fmla="*/ 362342 h 598880"/>
                    <a:gd name="connsiteX27" fmla="*/ 63382 w 599419"/>
                    <a:gd name="connsiteY27" fmla="*/ 374239 h 598880"/>
                    <a:gd name="connsiteX28" fmla="*/ 72910 w 599419"/>
                    <a:gd name="connsiteY28" fmla="*/ 447990 h 598880"/>
                    <a:gd name="connsiteX29" fmla="*/ 87439 w 599419"/>
                    <a:gd name="connsiteY29" fmla="*/ 513054 h 598880"/>
                    <a:gd name="connsiteX30" fmla="*/ 152818 w 599419"/>
                    <a:gd name="connsiteY30" fmla="*/ 525373 h 598880"/>
                    <a:gd name="connsiteX31" fmla="*/ 185929 w 599419"/>
                    <a:gd name="connsiteY31" fmla="*/ 520003 h 598880"/>
                    <a:gd name="connsiteX32" fmla="*/ 246782 w 599419"/>
                    <a:gd name="connsiteY32" fmla="*/ 568644 h 598880"/>
                    <a:gd name="connsiteX33" fmla="*/ 293000 w 599419"/>
                    <a:gd name="connsiteY33" fmla="*/ 598807 h 598880"/>
                    <a:gd name="connsiteX34" fmla="*/ 356380 w 599419"/>
                    <a:gd name="connsiteY34" fmla="*/ 559221 h 598880"/>
                    <a:gd name="connsiteX35" fmla="*/ 440499 w 599419"/>
                    <a:gd name="connsiteY35" fmla="*/ 524425 h 598880"/>
                    <a:gd name="connsiteX36" fmla="*/ 516828 w 599419"/>
                    <a:gd name="connsiteY36" fmla="*/ 506632 h 598880"/>
                    <a:gd name="connsiteX37" fmla="*/ 527513 w 599419"/>
                    <a:gd name="connsiteY37" fmla="*/ 452780 h 598880"/>
                    <a:gd name="connsiteX38" fmla="*/ 519828 w 599419"/>
                    <a:gd name="connsiteY38" fmla="*/ 413299 h 598880"/>
                    <a:gd name="connsiteX39" fmla="*/ 564730 w 599419"/>
                    <a:gd name="connsiteY39" fmla="*/ 355183 h 598880"/>
                    <a:gd name="connsiteX40" fmla="*/ 596525 w 599419"/>
                    <a:gd name="connsiteY40" fmla="*/ 301331 h 598880"/>
                    <a:gd name="connsiteX41" fmla="*/ 562256 w 599419"/>
                    <a:gd name="connsiteY41" fmla="*/ 243636 h 598880"/>
                    <a:gd name="connsiteX42" fmla="*/ 311372 w 599419"/>
                    <a:gd name="connsiteY42" fmla="*/ 390716 h 598880"/>
                    <a:gd name="connsiteX43" fmla="*/ 293000 w 599419"/>
                    <a:gd name="connsiteY43" fmla="*/ 397612 h 598880"/>
                    <a:gd name="connsiteX44" fmla="*/ 292948 w 599419"/>
                    <a:gd name="connsiteY44" fmla="*/ 397612 h 598880"/>
                    <a:gd name="connsiteX45" fmla="*/ 292316 w 599419"/>
                    <a:gd name="connsiteY45" fmla="*/ 397612 h 598880"/>
                    <a:gd name="connsiteX46" fmla="*/ 292263 w 599419"/>
                    <a:gd name="connsiteY46" fmla="*/ 395927 h 598880"/>
                    <a:gd name="connsiteX47" fmla="*/ 265680 w 599419"/>
                    <a:gd name="connsiteY47" fmla="*/ 384978 h 598880"/>
                    <a:gd name="connsiteX48" fmla="*/ 209249 w 599419"/>
                    <a:gd name="connsiteY48" fmla="*/ 288802 h 598880"/>
                    <a:gd name="connsiteX49" fmla="*/ 294579 w 599419"/>
                    <a:gd name="connsiteY49" fmla="*/ 208103 h 598880"/>
                    <a:gd name="connsiteX50" fmla="*/ 390543 w 599419"/>
                    <a:gd name="connsiteY50" fmla="*/ 288118 h 598880"/>
                    <a:gd name="connsiteX51" fmla="*/ 311372 w 599419"/>
                    <a:gd name="connsiteY51" fmla="*/ 390716 h 59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9419" h="598880">
                      <a:moveTo>
                        <a:pt x="562256" y="243636"/>
                      </a:moveTo>
                      <a:cubicBezTo>
                        <a:pt x="556361" y="241583"/>
                        <a:pt x="551044" y="238003"/>
                        <a:pt x="545359" y="235213"/>
                      </a:cubicBezTo>
                      <a:cubicBezTo>
                        <a:pt x="541200" y="233160"/>
                        <a:pt x="538305" y="230423"/>
                        <a:pt x="536041" y="225895"/>
                      </a:cubicBezTo>
                      <a:cubicBezTo>
                        <a:pt x="521776" y="197469"/>
                        <a:pt x="512932" y="169043"/>
                        <a:pt x="531830" y="139037"/>
                      </a:cubicBezTo>
                      <a:cubicBezTo>
                        <a:pt x="532988" y="137195"/>
                        <a:pt x="532883" y="134563"/>
                        <a:pt x="533830" y="132510"/>
                      </a:cubicBezTo>
                      <a:cubicBezTo>
                        <a:pt x="538621" y="121665"/>
                        <a:pt x="535725" y="112243"/>
                        <a:pt x="528040" y="104189"/>
                      </a:cubicBezTo>
                      <a:cubicBezTo>
                        <a:pt x="516933" y="92660"/>
                        <a:pt x="505510" y="81447"/>
                        <a:pt x="494087" y="70182"/>
                      </a:cubicBezTo>
                      <a:cubicBezTo>
                        <a:pt x="486875" y="63076"/>
                        <a:pt x="479032" y="61549"/>
                        <a:pt x="469135" y="65497"/>
                      </a:cubicBezTo>
                      <a:cubicBezTo>
                        <a:pt x="455923" y="70867"/>
                        <a:pt x="442236" y="74920"/>
                        <a:pt x="428602" y="79236"/>
                      </a:cubicBezTo>
                      <a:cubicBezTo>
                        <a:pt x="423917" y="80710"/>
                        <a:pt x="419600" y="82448"/>
                        <a:pt x="413863" y="80395"/>
                      </a:cubicBezTo>
                      <a:cubicBezTo>
                        <a:pt x="371435" y="65287"/>
                        <a:pt x="371382" y="65497"/>
                        <a:pt x="350799" y="24911"/>
                      </a:cubicBezTo>
                      <a:cubicBezTo>
                        <a:pt x="350010" y="23384"/>
                        <a:pt x="349167" y="21857"/>
                        <a:pt x="348483" y="20278"/>
                      </a:cubicBezTo>
                      <a:cubicBezTo>
                        <a:pt x="342061" y="5486"/>
                        <a:pt x="331480" y="-1515"/>
                        <a:pt x="314741" y="274"/>
                      </a:cubicBezTo>
                      <a:cubicBezTo>
                        <a:pt x="303423" y="1432"/>
                        <a:pt x="291842" y="643"/>
                        <a:pt x="280419" y="432"/>
                      </a:cubicBezTo>
                      <a:cubicBezTo>
                        <a:pt x="267680" y="222"/>
                        <a:pt x="258521" y="5433"/>
                        <a:pt x="252993" y="17120"/>
                      </a:cubicBezTo>
                      <a:cubicBezTo>
                        <a:pt x="247571" y="28438"/>
                        <a:pt x="241570" y="39545"/>
                        <a:pt x="236201" y="50915"/>
                      </a:cubicBezTo>
                      <a:cubicBezTo>
                        <a:pt x="232358" y="59180"/>
                        <a:pt x="225726" y="62865"/>
                        <a:pt x="218040" y="67445"/>
                      </a:cubicBezTo>
                      <a:cubicBezTo>
                        <a:pt x="191983" y="83027"/>
                        <a:pt x="166716" y="81500"/>
                        <a:pt x="140764" y="68708"/>
                      </a:cubicBezTo>
                      <a:cubicBezTo>
                        <a:pt x="138711" y="67708"/>
                        <a:pt x="136553" y="66971"/>
                        <a:pt x="134342" y="66339"/>
                      </a:cubicBezTo>
                      <a:cubicBezTo>
                        <a:pt x="121813" y="62812"/>
                        <a:pt x="111127" y="64655"/>
                        <a:pt x="102073" y="75288"/>
                      </a:cubicBezTo>
                      <a:cubicBezTo>
                        <a:pt x="94335" y="84395"/>
                        <a:pt x="85702" y="92923"/>
                        <a:pt x="76648" y="100767"/>
                      </a:cubicBezTo>
                      <a:cubicBezTo>
                        <a:pt x="64646" y="111085"/>
                        <a:pt x="61698" y="122245"/>
                        <a:pt x="68120" y="137142"/>
                      </a:cubicBezTo>
                      <a:cubicBezTo>
                        <a:pt x="78806" y="161831"/>
                        <a:pt x="83386" y="186309"/>
                        <a:pt x="69489" y="212630"/>
                      </a:cubicBezTo>
                      <a:cubicBezTo>
                        <a:pt x="63330" y="224422"/>
                        <a:pt x="57960" y="234002"/>
                        <a:pt x="45379" y="239161"/>
                      </a:cubicBezTo>
                      <a:cubicBezTo>
                        <a:pt x="34851" y="243478"/>
                        <a:pt x="24849" y="249268"/>
                        <a:pt x="14637" y="254427"/>
                      </a:cubicBezTo>
                      <a:cubicBezTo>
                        <a:pt x="5741" y="258954"/>
                        <a:pt x="266" y="266587"/>
                        <a:pt x="477" y="276273"/>
                      </a:cubicBezTo>
                      <a:cubicBezTo>
                        <a:pt x="1951" y="339917"/>
                        <a:pt x="-12157" y="333337"/>
                        <a:pt x="47222" y="362342"/>
                      </a:cubicBezTo>
                      <a:cubicBezTo>
                        <a:pt x="53223" y="365290"/>
                        <a:pt x="60540" y="366974"/>
                        <a:pt x="63382" y="374239"/>
                      </a:cubicBezTo>
                      <a:cubicBezTo>
                        <a:pt x="72542" y="397980"/>
                        <a:pt x="88334" y="420300"/>
                        <a:pt x="72910" y="447990"/>
                      </a:cubicBezTo>
                      <a:cubicBezTo>
                        <a:pt x="59013" y="472994"/>
                        <a:pt x="64277" y="493367"/>
                        <a:pt x="87439" y="513054"/>
                      </a:cubicBezTo>
                      <a:cubicBezTo>
                        <a:pt x="117865" y="538849"/>
                        <a:pt x="116339" y="540796"/>
                        <a:pt x="152818" y="525373"/>
                      </a:cubicBezTo>
                      <a:cubicBezTo>
                        <a:pt x="163505" y="520845"/>
                        <a:pt x="174612" y="516318"/>
                        <a:pt x="185929" y="520003"/>
                      </a:cubicBezTo>
                      <a:cubicBezTo>
                        <a:pt x="212092" y="528478"/>
                        <a:pt x="237991" y="537691"/>
                        <a:pt x="246782" y="568644"/>
                      </a:cubicBezTo>
                      <a:cubicBezTo>
                        <a:pt x="253309" y="591543"/>
                        <a:pt x="268259" y="599755"/>
                        <a:pt x="293000" y="598807"/>
                      </a:cubicBezTo>
                      <a:cubicBezTo>
                        <a:pt x="340850" y="597018"/>
                        <a:pt x="335955" y="600071"/>
                        <a:pt x="356380" y="559221"/>
                      </a:cubicBezTo>
                      <a:cubicBezTo>
                        <a:pt x="371382" y="529215"/>
                        <a:pt x="408493" y="514370"/>
                        <a:pt x="440499" y="524425"/>
                      </a:cubicBezTo>
                      <a:cubicBezTo>
                        <a:pt x="488086" y="539375"/>
                        <a:pt x="475347" y="545429"/>
                        <a:pt x="516828" y="506632"/>
                      </a:cubicBezTo>
                      <a:cubicBezTo>
                        <a:pt x="534883" y="489734"/>
                        <a:pt x="537884" y="474205"/>
                        <a:pt x="527513" y="452780"/>
                      </a:cubicBezTo>
                      <a:cubicBezTo>
                        <a:pt x="521723" y="440672"/>
                        <a:pt x="514459" y="426565"/>
                        <a:pt x="519828" y="413299"/>
                      </a:cubicBezTo>
                      <a:cubicBezTo>
                        <a:pt x="529251" y="390189"/>
                        <a:pt x="534936" y="363553"/>
                        <a:pt x="564730" y="355183"/>
                      </a:cubicBezTo>
                      <a:cubicBezTo>
                        <a:pt x="591314" y="347655"/>
                        <a:pt x="605685" y="331178"/>
                        <a:pt x="596525" y="301331"/>
                      </a:cubicBezTo>
                      <a:cubicBezTo>
                        <a:pt x="606316" y="269851"/>
                        <a:pt x="590366" y="253164"/>
                        <a:pt x="562256" y="243636"/>
                      </a:cubicBezTo>
                      <a:close/>
                      <a:moveTo>
                        <a:pt x="311372" y="390716"/>
                      </a:moveTo>
                      <a:cubicBezTo>
                        <a:pt x="304844" y="391769"/>
                        <a:pt x="297317" y="390453"/>
                        <a:pt x="293000" y="397612"/>
                      </a:cubicBezTo>
                      <a:lnTo>
                        <a:pt x="292948" y="397612"/>
                      </a:lnTo>
                      <a:cubicBezTo>
                        <a:pt x="292948" y="397612"/>
                        <a:pt x="292526" y="397664"/>
                        <a:pt x="292316" y="397612"/>
                      </a:cubicBezTo>
                      <a:cubicBezTo>
                        <a:pt x="292421" y="397085"/>
                        <a:pt x="292368" y="396559"/>
                        <a:pt x="292263" y="395927"/>
                      </a:cubicBezTo>
                      <a:cubicBezTo>
                        <a:pt x="284999" y="388505"/>
                        <a:pt x="274629" y="388452"/>
                        <a:pt x="265680" y="384978"/>
                      </a:cubicBezTo>
                      <a:cubicBezTo>
                        <a:pt x="228410" y="370449"/>
                        <a:pt x="202617" y="326914"/>
                        <a:pt x="209249" y="288802"/>
                      </a:cubicBezTo>
                      <a:cubicBezTo>
                        <a:pt x="216935" y="244425"/>
                        <a:pt x="254204" y="209156"/>
                        <a:pt x="294579" y="208103"/>
                      </a:cubicBezTo>
                      <a:cubicBezTo>
                        <a:pt x="343483" y="206787"/>
                        <a:pt x="385963" y="242214"/>
                        <a:pt x="390543" y="288118"/>
                      </a:cubicBezTo>
                      <a:cubicBezTo>
                        <a:pt x="395807" y="340548"/>
                        <a:pt x="363328" y="382609"/>
                        <a:pt x="311372" y="390716"/>
                      </a:cubicBezTo>
                      <a:close/>
                    </a:path>
                  </a:pathLst>
                </a:custGeom>
                <a:solidFill>
                  <a:srgbClr val="FEFFFF"/>
                </a:solidFill>
                <a:ln w="89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AEA770C0-08BE-ADF7-661C-B295A9D38752}"/>
                    </a:ext>
                  </a:extLst>
                </p:cNvPr>
                <p:cNvSpPr/>
                <p:nvPr/>
              </p:nvSpPr>
              <p:spPr>
                <a:xfrm>
                  <a:off x="3350757" y="3786349"/>
                  <a:ext cx="585861" cy="583013"/>
                </a:xfrm>
                <a:custGeom>
                  <a:avLst/>
                  <a:gdLst>
                    <a:gd name="connsiteX0" fmla="*/ 545542 w 585861"/>
                    <a:gd name="connsiteY0" fmla="*/ 238633 h 583013"/>
                    <a:gd name="connsiteX1" fmla="*/ 534751 w 585861"/>
                    <a:gd name="connsiteY1" fmla="*/ 233369 h 583013"/>
                    <a:gd name="connsiteX2" fmla="*/ 521222 w 585861"/>
                    <a:gd name="connsiteY2" fmla="*/ 218787 h 583013"/>
                    <a:gd name="connsiteX3" fmla="*/ 507904 w 585861"/>
                    <a:gd name="connsiteY3" fmla="*/ 185465 h 583013"/>
                    <a:gd name="connsiteX4" fmla="*/ 507483 w 585861"/>
                    <a:gd name="connsiteY4" fmla="*/ 157565 h 583013"/>
                    <a:gd name="connsiteX5" fmla="*/ 520222 w 585861"/>
                    <a:gd name="connsiteY5" fmla="*/ 122085 h 583013"/>
                    <a:gd name="connsiteX6" fmla="*/ 509641 w 585861"/>
                    <a:gd name="connsiteY6" fmla="*/ 95185 h 583013"/>
                    <a:gd name="connsiteX7" fmla="*/ 431049 w 585861"/>
                    <a:gd name="connsiteY7" fmla="*/ 76129 h 583013"/>
                    <a:gd name="connsiteX8" fmla="*/ 408361 w 585861"/>
                    <a:gd name="connsiteY8" fmla="*/ 81709 h 583013"/>
                    <a:gd name="connsiteX9" fmla="*/ 340929 w 585861"/>
                    <a:gd name="connsiteY9" fmla="*/ 30594 h 583013"/>
                    <a:gd name="connsiteX10" fmla="*/ 293657 w 585861"/>
                    <a:gd name="connsiteY10" fmla="*/ 9 h 583013"/>
                    <a:gd name="connsiteX11" fmla="*/ 243438 w 585861"/>
                    <a:gd name="connsiteY11" fmla="*/ 31436 h 583013"/>
                    <a:gd name="connsiteX12" fmla="*/ 140053 w 585861"/>
                    <a:gd name="connsiteY12" fmla="*/ 71181 h 583013"/>
                    <a:gd name="connsiteX13" fmla="*/ 91044 w 585861"/>
                    <a:gd name="connsiteY13" fmla="*/ 80393 h 583013"/>
                    <a:gd name="connsiteX14" fmla="*/ 76042 w 585861"/>
                    <a:gd name="connsiteY14" fmla="*/ 147405 h 583013"/>
                    <a:gd name="connsiteX15" fmla="*/ 78200 w 585861"/>
                    <a:gd name="connsiteY15" fmla="*/ 185202 h 583013"/>
                    <a:gd name="connsiteX16" fmla="*/ 66777 w 585861"/>
                    <a:gd name="connsiteY16" fmla="*/ 213734 h 583013"/>
                    <a:gd name="connsiteX17" fmla="*/ 49090 w 585861"/>
                    <a:gd name="connsiteY17" fmla="*/ 233474 h 583013"/>
                    <a:gd name="connsiteX18" fmla="*/ 22875 w 585861"/>
                    <a:gd name="connsiteY18" fmla="*/ 246213 h 583013"/>
                    <a:gd name="connsiteX19" fmla="*/ 818 w 585861"/>
                    <a:gd name="connsiteY19" fmla="*/ 279957 h 583013"/>
                    <a:gd name="connsiteX20" fmla="*/ 42773 w 585861"/>
                    <a:gd name="connsiteY20" fmla="*/ 346495 h 583013"/>
                    <a:gd name="connsiteX21" fmla="*/ 65619 w 585861"/>
                    <a:gd name="connsiteY21" fmla="*/ 365709 h 583013"/>
                    <a:gd name="connsiteX22" fmla="*/ 71778 w 585861"/>
                    <a:gd name="connsiteY22" fmla="*/ 446724 h 583013"/>
                    <a:gd name="connsiteX23" fmla="*/ 82306 w 585861"/>
                    <a:gd name="connsiteY23" fmla="*/ 493786 h 583013"/>
                    <a:gd name="connsiteX24" fmla="*/ 151739 w 585861"/>
                    <a:gd name="connsiteY24" fmla="*/ 508999 h 583013"/>
                    <a:gd name="connsiteX25" fmla="*/ 240069 w 585861"/>
                    <a:gd name="connsiteY25" fmla="*/ 544796 h 583013"/>
                    <a:gd name="connsiteX26" fmla="*/ 301869 w 585861"/>
                    <a:gd name="connsiteY26" fmla="*/ 582645 h 583013"/>
                    <a:gd name="connsiteX27" fmla="*/ 339086 w 585861"/>
                    <a:gd name="connsiteY27" fmla="*/ 559535 h 583013"/>
                    <a:gd name="connsiteX28" fmla="*/ 344561 w 585861"/>
                    <a:gd name="connsiteY28" fmla="*/ 548796 h 583013"/>
                    <a:gd name="connsiteX29" fmla="*/ 440946 w 585861"/>
                    <a:gd name="connsiteY29" fmla="*/ 511105 h 583013"/>
                    <a:gd name="connsiteX30" fmla="*/ 499429 w 585861"/>
                    <a:gd name="connsiteY30" fmla="*/ 499787 h 583013"/>
                    <a:gd name="connsiteX31" fmla="*/ 511958 w 585861"/>
                    <a:gd name="connsiteY31" fmla="*/ 439934 h 583013"/>
                    <a:gd name="connsiteX32" fmla="*/ 505535 w 585861"/>
                    <a:gd name="connsiteY32" fmla="*/ 405717 h 583013"/>
                    <a:gd name="connsiteX33" fmla="*/ 565704 w 585861"/>
                    <a:gd name="connsiteY33" fmla="*/ 335651 h 583013"/>
                    <a:gd name="connsiteX34" fmla="*/ 573389 w 585861"/>
                    <a:gd name="connsiteY34" fmla="*/ 331861 h 583013"/>
                    <a:gd name="connsiteX35" fmla="*/ 585496 w 585861"/>
                    <a:gd name="connsiteY35" fmla="*/ 312752 h 583013"/>
                    <a:gd name="connsiteX36" fmla="*/ 545542 w 585861"/>
                    <a:gd name="connsiteY36" fmla="*/ 238633 h 583013"/>
                    <a:gd name="connsiteX37" fmla="*/ 369302 w 585861"/>
                    <a:gd name="connsiteY37" fmla="*/ 351496 h 583013"/>
                    <a:gd name="connsiteX38" fmla="*/ 352141 w 585861"/>
                    <a:gd name="connsiteY38" fmla="*/ 368657 h 583013"/>
                    <a:gd name="connsiteX39" fmla="*/ 266179 w 585861"/>
                    <a:gd name="connsiteY39" fmla="*/ 382660 h 583013"/>
                    <a:gd name="connsiteX40" fmla="*/ 214697 w 585861"/>
                    <a:gd name="connsiteY40" fmla="*/ 348075 h 583013"/>
                    <a:gd name="connsiteX41" fmla="*/ 207801 w 585861"/>
                    <a:gd name="connsiteY41" fmla="*/ 330861 h 583013"/>
                    <a:gd name="connsiteX42" fmla="*/ 199220 w 585861"/>
                    <a:gd name="connsiteY42" fmla="*/ 290116 h 583013"/>
                    <a:gd name="connsiteX43" fmla="*/ 262810 w 585861"/>
                    <a:gd name="connsiteY43" fmla="*/ 203784 h 583013"/>
                    <a:gd name="connsiteX44" fmla="*/ 269653 w 585861"/>
                    <a:gd name="connsiteY44" fmla="*/ 200363 h 583013"/>
                    <a:gd name="connsiteX45" fmla="*/ 386779 w 585861"/>
                    <a:gd name="connsiteY45" fmla="*/ 270586 h 583013"/>
                    <a:gd name="connsiteX46" fmla="*/ 369302 w 585861"/>
                    <a:gd name="connsiteY46" fmla="*/ 351496 h 58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85861" h="583013">
                      <a:moveTo>
                        <a:pt x="545542" y="238633"/>
                      </a:moveTo>
                      <a:cubicBezTo>
                        <a:pt x="541963" y="236791"/>
                        <a:pt x="538436" y="234843"/>
                        <a:pt x="534751" y="233369"/>
                      </a:cubicBezTo>
                      <a:cubicBezTo>
                        <a:pt x="527855" y="230631"/>
                        <a:pt x="523802" y="225578"/>
                        <a:pt x="521222" y="218787"/>
                      </a:cubicBezTo>
                      <a:cubicBezTo>
                        <a:pt x="516958" y="207627"/>
                        <a:pt x="512642" y="196467"/>
                        <a:pt x="507904" y="185465"/>
                      </a:cubicBezTo>
                      <a:cubicBezTo>
                        <a:pt x="503798" y="176095"/>
                        <a:pt x="503535" y="167199"/>
                        <a:pt x="507483" y="157565"/>
                      </a:cubicBezTo>
                      <a:cubicBezTo>
                        <a:pt x="512642" y="144931"/>
                        <a:pt x="516748" y="131929"/>
                        <a:pt x="520222" y="122085"/>
                      </a:cubicBezTo>
                      <a:cubicBezTo>
                        <a:pt x="521117" y="107082"/>
                        <a:pt x="521064" y="106082"/>
                        <a:pt x="509641" y="95185"/>
                      </a:cubicBezTo>
                      <a:cubicBezTo>
                        <a:pt x="471161" y="58494"/>
                        <a:pt x="486532" y="58126"/>
                        <a:pt x="431049" y="76129"/>
                      </a:cubicBezTo>
                      <a:cubicBezTo>
                        <a:pt x="423574" y="78550"/>
                        <a:pt x="415310" y="85236"/>
                        <a:pt x="408361" y="81709"/>
                      </a:cubicBezTo>
                      <a:cubicBezTo>
                        <a:pt x="383041" y="68706"/>
                        <a:pt x="349825" y="66022"/>
                        <a:pt x="340929" y="30594"/>
                      </a:cubicBezTo>
                      <a:cubicBezTo>
                        <a:pt x="334875" y="6326"/>
                        <a:pt x="318504" y="325"/>
                        <a:pt x="293657" y="9"/>
                      </a:cubicBezTo>
                      <a:cubicBezTo>
                        <a:pt x="267495" y="-306"/>
                        <a:pt x="253966" y="7274"/>
                        <a:pt x="243438" y="31436"/>
                      </a:cubicBezTo>
                      <a:cubicBezTo>
                        <a:pt x="224172" y="75497"/>
                        <a:pt x="183586" y="90816"/>
                        <a:pt x="140053" y="71181"/>
                      </a:cubicBezTo>
                      <a:cubicBezTo>
                        <a:pt x="119365" y="61810"/>
                        <a:pt x="107521" y="65495"/>
                        <a:pt x="91044" y="80393"/>
                      </a:cubicBezTo>
                      <a:cubicBezTo>
                        <a:pt x="68514" y="100818"/>
                        <a:pt x="61934" y="120137"/>
                        <a:pt x="76042" y="147405"/>
                      </a:cubicBezTo>
                      <a:cubicBezTo>
                        <a:pt x="81885" y="158829"/>
                        <a:pt x="85148" y="171831"/>
                        <a:pt x="78200" y="185202"/>
                      </a:cubicBezTo>
                      <a:cubicBezTo>
                        <a:pt x="73462" y="194256"/>
                        <a:pt x="70199" y="204048"/>
                        <a:pt x="66777" y="213734"/>
                      </a:cubicBezTo>
                      <a:cubicBezTo>
                        <a:pt x="63566" y="222893"/>
                        <a:pt x="58091" y="229473"/>
                        <a:pt x="49090" y="233474"/>
                      </a:cubicBezTo>
                      <a:cubicBezTo>
                        <a:pt x="40246" y="237422"/>
                        <a:pt x="31982" y="242897"/>
                        <a:pt x="22875" y="246213"/>
                      </a:cubicBezTo>
                      <a:cubicBezTo>
                        <a:pt x="6714" y="252214"/>
                        <a:pt x="2924" y="262901"/>
                        <a:pt x="818" y="279957"/>
                      </a:cubicBezTo>
                      <a:cubicBezTo>
                        <a:pt x="-3551" y="315489"/>
                        <a:pt x="9452" y="336125"/>
                        <a:pt x="42773" y="346495"/>
                      </a:cubicBezTo>
                      <a:cubicBezTo>
                        <a:pt x="52511" y="349496"/>
                        <a:pt x="61144" y="355023"/>
                        <a:pt x="65619" y="365709"/>
                      </a:cubicBezTo>
                      <a:cubicBezTo>
                        <a:pt x="76568" y="392083"/>
                        <a:pt x="88096" y="417456"/>
                        <a:pt x="71778" y="446724"/>
                      </a:cubicBezTo>
                      <a:cubicBezTo>
                        <a:pt x="62460" y="463517"/>
                        <a:pt x="68672" y="477941"/>
                        <a:pt x="82306" y="493786"/>
                      </a:cubicBezTo>
                      <a:cubicBezTo>
                        <a:pt x="103362" y="518212"/>
                        <a:pt x="123208" y="521370"/>
                        <a:pt x="151739" y="508999"/>
                      </a:cubicBezTo>
                      <a:cubicBezTo>
                        <a:pt x="182586" y="495628"/>
                        <a:pt x="228646" y="513895"/>
                        <a:pt x="240069" y="544796"/>
                      </a:cubicBezTo>
                      <a:cubicBezTo>
                        <a:pt x="251650" y="575907"/>
                        <a:pt x="270022" y="585066"/>
                        <a:pt x="301869" y="582645"/>
                      </a:cubicBezTo>
                      <a:cubicBezTo>
                        <a:pt x="320715" y="581223"/>
                        <a:pt x="331664" y="575380"/>
                        <a:pt x="339086" y="559535"/>
                      </a:cubicBezTo>
                      <a:cubicBezTo>
                        <a:pt x="340771" y="555903"/>
                        <a:pt x="342771" y="552376"/>
                        <a:pt x="344561" y="548796"/>
                      </a:cubicBezTo>
                      <a:cubicBezTo>
                        <a:pt x="362880" y="512158"/>
                        <a:pt x="402623" y="496207"/>
                        <a:pt x="440946" y="511105"/>
                      </a:cubicBezTo>
                      <a:cubicBezTo>
                        <a:pt x="463318" y="519791"/>
                        <a:pt x="480163" y="520001"/>
                        <a:pt x="499429" y="499787"/>
                      </a:cubicBezTo>
                      <a:cubicBezTo>
                        <a:pt x="518169" y="480152"/>
                        <a:pt x="523644" y="463991"/>
                        <a:pt x="511958" y="439934"/>
                      </a:cubicBezTo>
                      <a:cubicBezTo>
                        <a:pt x="507009" y="429721"/>
                        <a:pt x="501430" y="417982"/>
                        <a:pt x="505535" y="405717"/>
                      </a:cubicBezTo>
                      <a:cubicBezTo>
                        <a:pt x="516011" y="374237"/>
                        <a:pt x="529382" y="345074"/>
                        <a:pt x="565704" y="335651"/>
                      </a:cubicBezTo>
                      <a:cubicBezTo>
                        <a:pt x="568388" y="334914"/>
                        <a:pt x="570757" y="333019"/>
                        <a:pt x="573389" y="331861"/>
                      </a:cubicBezTo>
                      <a:cubicBezTo>
                        <a:pt x="581706" y="328176"/>
                        <a:pt x="585602" y="321175"/>
                        <a:pt x="585496" y="312752"/>
                      </a:cubicBezTo>
                      <a:cubicBezTo>
                        <a:pt x="584601" y="253267"/>
                        <a:pt x="595130" y="263743"/>
                        <a:pt x="545542" y="238633"/>
                      </a:cubicBezTo>
                      <a:close/>
                      <a:moveTo>
                        <a:pt x="369302" y="351496"/>
                      </a:moveTo>
                      <a:cubicBezTo>
                        <a:pt x="364880" y="358550"/>
                        <a:pt x="359195" y="364288"/>
                        <a:pt x="352141" y="368657"/>
                      </a:cubicBezTo>
                      <a:cubicBezTo>
                        <a:pt x="325084" y="383292"/>
                        <a:pt x="297237" y="391188"/>
                        <a:pt x="266179" y="382660"/>
                      </a:cubicBezTo>
                      <a:cubicBezTo>
                        <a:pt x="244860" y="376764"/>
                        <a:pt x="230857" y="361077"/>
                        <a:pt x="214697" y="348075"/>
                      </a:cubicBezTo>
                      <a:cubicBezTo>
                        <a:pt x="212433" y="342337"/>
                        <a:pt x="210170" y="336546"/>
                        <a:pt x="207801" y="330861"/>
                      </a:cubicBezTo>
                      <a:cubicBezTo>
                        <a:pt x="202379" y="317806"/>
                        <a:pt x="197852" y="304382"/>
                        <a:pt x="199220" y="290116"/>
                      </a:cubicBezTo>
                      <a:cubicBezTo>
                        <a:pt x="203168" y="248793"/>
                        <a:pt x="223646" y="219314"/>
                        <a:pt x="262810" y="203784"/>
                      </a:cubicBezTo>
                      <a:cubicBezTo>
                        <a:pt x="265074" y="202626"/>
                        <a:pt x="267390" y="201521"/>
                        <a:pt x="269653" y="200363"/>
                      </a:cubicBezTo>
                      <a:cubicBezTo>
                        <a:pt x="332506" y="183517"/>
                        <a:pt x="379198" y="231000"/>
                        <a:pt x="386779" y="270586"/>
                      </a:cubicBezTo>
                      <a:cubicBezTo>
                        <a:pt x="392411" y="300066"/>
                        <a:pt x="386041" y="326913"/>
                        <a:pt x="369302" y="351496"/>
                      </a:cubicBezTo>
                      <a:close/>
                    </a:path>
                  </a:pathLst>
                </a:custGeom>
                <a:solidFill>
                  <a:srgbClr val="FCFFFF"/>
                </a:solidFill>
                <a:ln w="89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DE8ABB9E-C93C-C112-539E-5FDF03F843DA}"/>
                    </a:ext>
                  </a:extLst>
                </p:cNvPr>
                <p:cNvSpPr/>
                <p:nvPr/>
              </p:nvSpPr>
              <p:spPr>
                <a:xfrm>
                  <a:off x="3724466" y="3350877"/>
                  <a:ext cx="143618" cy="117474"/>
                </a:xfrm>
                <a:custGeom>
                  <a:avLst/>
                  <a:gdLst>
                    <a:gd name="connsiteX0" fmla="*/ 16176 w 143618"/>
                    <a:gd name="connsiteY0" fmla="*/ 117106 h 117474"/>
                    <a:gd name="connsiteX1" fmla="*/ 1858 w 143618"/>
                    <a:gd name="connsiteY1" fmla="*/ 63149 h 117474"/>
                    <a:gd name="connsiteX2" fmla="*/ 8385 w 143618"/>
                    <a:gd name="connsiteY2" fmla="*/ 33775 h 117474"/>
                    <a:gd name="connsiteX3" fmla="*/ 96242 w 143618"/>
                    <a:gd name="connsiteY3" fmla="*/ 10718 h 117474"/>
                    <a:gd name="connsiteX4" fmla="*/ 127090 w 143618"/>
                    <a:gd name="connsiteY4" fmla="*/ 8507 h 117474"/>
                    <a:gd name="connsiteX5" fmla="*/ 143198 w 143618"/>
                    <a:gd name="connsiteY5" fmla="*/ 3822 h 117474"/>
                    <a:gd name="connsiteX6" fmla="*/ 143619 w 143618"/>
                    <a:gd name="connsiteY6" fmla="*/ 6348 h 117474"/>
                    <a:gd name="connsiteX7" fmla="*/ 98927 w 143618"/>
                    <a:gd name="connsiteY7" fmla="*/ 20193 h 117474"/>
                    <a:gd name="connsiteX8" fmla="*/ 90768 w 143618"/>
                    <a:gd name="connsiteY8" fmla="*/ 17719 h 117474"/>
                    <a:gd name="connsiteX9" fmla="*/ 17913 w 143618"/>
                    <a:gd name="connsiteY9" fmla="*/ 36775 h 117474"/>
                    <a:gd name="connsiteX10" fmla="*/ 11965 w 143618"/>
                    <a:gd name="connsiteY10" fmla="*/ 66149 h 117474"/>
                    <a:gd name="connsiteX11" fmla="*/ 21545 w 143618"/>
                    <a:gd name="connsiteY11" fmla="*/ 95312 h 117474"/>
                    <a:gd name="connsiteX12" fmla="*/ 18598 w 143618"/>
                    <a:gd name="connsiteY12" fmla="*/ 117474 h 117474"/>
                    <a:gd name="connsiteX13" fmla="*/ 16018 w 143618"/>
                    <a:gd name="connsiteY13" fmla="*/ 117159 h 11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618" h="117474">
                      <a:moveTo>
                        <a:pt x="16176" y="117106"/>
                      </a:moveTo>
                      <a:cubicBezTo>
                        <a:pt x="17282" y="97576"/>
                        <a:pt x="7701" y="80783"/>
                        <a:pt x="1858" y="63149"/>
                      </a:cubicBezTo>
                      <a:cubicBezTo>
                        <a:pt x="-2090" y="51094"/>
                        <a:pt x="331" y="42566"/>
                        <a:pt x="8385" y="33775"/>
                      </a:cubicBezTo>
                      <a:cubicBezTo>
                        <a:pt x="44918" y="-6022"/>
                        <a:pt x="44918" y="-6338"/>
                        <a:pt x="96242" y="10718"/>
                      </a:cubicBezTo>
                      <a:cubicBezTo>
                        <a:pt x="107297" y="14403"/>
                        <a:pt x="117088" y="14929"/>
                        <a:pt x="127090" y="8507"/>
                      </a:cubicBezTo>
                      <a:cubicBezTo>
                        <a:pt x="131880" y="5401"/>
                        <a:pt x="137197" y="3190"/>
                        <a:pt x="143198" y="3822"/>
                      </a:cubicBezTo>
                      <a:cubicBezTo>
                        <a:pt x="143356" y="4664"/>
                        <a:pt x="143461" y="5506"/>
                        <a:pt x="143619" y="6348"/>
                      </a:cubicBezTo>
                      <a:cubicBezTo>
                        <a:pt x="131617" y="20193"/>
                        <a:pt x="116351" y="23720"/>
                        <a:pt x="98927" y="20193"/>
                      </a:cubicBezTo>
                      <a:cubicBezTo>
                        <a:pt x="96137" y="19614"/>
                        <a:pt x="93189" y="19140"/>
                        <a:pt x="90768" y="17719"/>
                      </a:cubicBezTo>
                      <a:cubicBezTo>
                        <a:pt x="60026" y="-337"/>
                        <a:pt x="37811" y="11244"/>
                        <a:pt x="17913" y="36775"/>
                      </a:cubicBezTo>
                      <a:cubicBezTo>
                        <a:pt x="10333" y="46461"/>
                        <a:pt x="7280" y="54726"/>
                        <a:pt x="11965" y="66149"/>
                      </a:cubicBezTo>
                      <a:cubicBezTo>
                        <a:pt x="15808" y="75625"/>
                        <a:pt x="19071" y="85363"/>
                        <a:pt x="21545" y="95312"/>
                      </a:cubicBezTo>
                      <a:cubicBezTo>
                        <a:pt x="23441" y="102893"/>
                        <a:pt x="26020" y="110947"/>
                        <a:pt x="18598" y="117474"/>
                      </a:cubicBezTo>
                      <a:cubicBezTo>
                        <a:pt x="17755" y="117369"/>
                        <a:pt x="16913" y="117264"/>
                        <a:pt x="16018" y="117159"/>
                      </a:cubicBezTo>
                      <a:close/>
                    </a:path>
                  </a:pathLst>
                </a:custGeom>
                <a:solidFill>
                  <a:srgbClr val="FDFFFF"/>
                </a:solidFill>
                <a:ln w="89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DC762F2-CE9D-6F98-976E-083B6A7F950B}"/>
                    </a:ext>
                  </a:extLst>
                </p:cNvPr>
                <p:cNvSpPr/>
                <p:nvPr/>
              </p:nvSpPr>
              <p:spPr>
                <a:xfrm>
                  <a:off x="3891825" y="3806573"/>
                  <a:ext cx="130495" cy="63830"/>
                </a:xfrm>
                <a:custGeom>
                  <a:avLst/>
                  <a:gdLst>
                    <a:gd name="connsiteX0" fmla="*/ 130496 w 130495"/>
                    <a:gd name="connsiteY0" fmla="*/ 1474 h 63830"/>
                    <a:gd name="connsiteX1" fmla="*/ 109597 w 130495"/>
                    <a:gd name="connsiteY1" fmla="*/ 40639 h 63830"/>
                    <a:gd name="connsiteX2" fmla="*/ 73223 w 130495"/>
                    <a:gd name="connsiteY2" fmla="*/ 63801 h 63830"/>
                    <a:gd name="connsiteX3" fmla="*/ 0 w 130495"/>
                    <a:gd name="connsiteY3" fmla="*/ 8317 h 63830"/>
                    <a:gd name="connsiteX4" fmla="*/ 2527 w 130495"/>
                    <a:gd name="connsiteY4" fmla="*/ 7738 h 63830"/>
                    <a:gd name="connsiteX5" fmla="*/ 20477 w 130495"/>
                    <a:gd name="connsiteY5" fmla="*/ 33480 h 63830"/>
                    <a:gd name="connsiteX6" fmla="*/ 55799 w 130495"/>
                    <a:gd name="connsiteY6" fmla="*/ 56274 h 63830"/>
                    <a:gd name="connsiteX7" fmla="*/ 108703 w 130495"/>
                    <a:gd name="connsiteY7" fmla="*/ 22899 h 63830"/>
                    <a:gd name="connsiteX8" fmla="*/ 128337 w 130495"/>
                    <a:gd name="connsiteY8" fmla="*/ 0 h 63830"/>
                    <a:gd name="connsiteX9" fmla="*/ 130496 w 130495"/>
                    <a:gd name="connsiteY9" fmla="*/ 1421 h 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495" h="63830">
                      <a:moveTo>
                        <a:pt x="130496" y="1474"/>
                      </a:moveTo>
                      <a:cubicBezTo>
                        <a:pt x="123442" y="14476"/>
                        <a:pt x="115177" y="27005"/>
                        <a:pt x="109597" y="40639"/>
                      </a:cubicBezTo>
                      <a:cubicBezTo>
                        <a:pt x="102649" y="57748"/>
                        <a:pt x="92384" y="64328"/>
                        <a:pt x="73223" y="63801"/>
                      </a:cubicBezTo>
                      <a:cubicBezTo>
                        <a:pt x="19687" y="62380"/>
                        <a:pt x="17529" y="61696"/>
                        <a:pt x="0" y="8317"/>
                      </a:cubicBezTo>
                      <a:cubicBezTo>
                        <a:pt x="842" y="8107"/>
                        <a:pt x="1685" y="7949"/>
                        <a:pt x="2527" y="7738"/>
                      </a:cubicBezTo>
                      <a:cubicBezTo>
                        <a:pt x="13897" y="12529"/>
                        <a:pt x="16424" y="24004"/>
                        <a:pt x="20477" y="33480"/>
                      </a:cubicBezTo>
                      <a:cubicBezTo>
                        <a:pt x="27426" y="49693"/>
                        <a:pt x="38006" y="54852"/>
                        <a:pt x="55799" y="56274"/>
                      </a:cubicBezTo>
                      <a:cubicBezTo>
                        <a:pt x="83593" y="58485"/>
                        <a:pt x="99543" y="48693"/>
                        <a:pt x="108703" y="22899"/>
                      </a:cubicBezTo>
                      <a:cubicBezTo>
                        <a:pt x="111966" y="13687"/>
                        <a:pt x="114388" y="1158"/>
                        <a:pt x="128337" y="0"/>
                      </a:cubicBezTo>
                      <a:cubicBezTo>
                        <a:pt x="129074" y="474"/>
                        <a:pt x="129759" y="948"/>
                        <a:pt x="130496" y="1421"/>
                      </a:cubicBezTo>
                      <a:close/>
                    </a:path>
                  </a:pathLst>
                </a:custGeom>
                <a:solidFill>
                  <a:srgbClr val="FDFFFF"/>
                </a:solidFill>
                <a:ln w="89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609579F1-3226-0FDA-B6F2-4EE469C0007B}"/>
                    </a:ext>
                  </a:extLst>
                </p:cNvPr>
                <p:cNvSpPr/>
                <p:nvPr/>
              </p:nvSpPr>
              <p:spPr>
                <a:xfrm>
                  <a:off x="3726902" y="3762670"/>
                  <a:ext cx="124073" cy="44877"/>
                </a:xfrm>
                <a:custGeom>
                  <a:avLst/>
                  <a:gdLst>
                    <a:gd name="connsiteX0" fmla="*/ 123653 w 124073"/>
                    <a:gd name="connsiteY0" fmla="*/ 31638 h 44877"/>
                    <a:gd name="connsiteX1" fmla="*/ 68064 w 124073"/>
                    <a:gd name="connsiteY1" fmla="*/ 40850 h 44877"/>
                    <a:gd name="connsiteX2" fmla="*/ 24530 w 124073"/>
                    <a:gd name="connsiteY2" fmla="*/ 30532 h 44877"/>
                    <a:gd name="connsiteX3" fmla="*/ 0 w 124073"/>
                    <a:gd name="connsiteY3" fmla="*/ 737 h 44877"/>
                    <a:gd name="connsiteX4" fmla="*/ 2422 w 124073"/>
                    <a:gd name="connsiteY4" fmla="*/ 0 h 44877"/>
                    <a:gd name="connsiteX5" fmla="*/ 29426 w 124073"/>
                    <a:gd name="connsiteY5" fmla="*/ 22952 h 44877"/>
                    <a:gd name="connsiteX6" fmla="*/ 67117 w 124073"/>
                    <a:gd name="connsiteY6" fmla="*/ 32006 h 44877"/>
                    <a:gd name="connsiteX7" fmla="*/ 96332 w 124073"/>
                    <a:gd name="connsiteY7" fmla="*/ 22425 h 44877"/>
                    <a:gd name="connsiteX8" fmla="*/ 124074 w 124073"/>
                    <a:gd name="connsiteY8" fmla="*/ 29163 h 44877"/>
                    <a:gd name="connsiteX9" fmla="*/ 123600 w 124073"/>
                    <a:gd name="connsiteY9" fmla="*/ 31690 h 4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3" h="44877">
                      <a:moveTo>
                        <a:pt x="123653" y="31638"/>
                      </a:moveTo>
                      <a:cubicBezTo>
                        <a:pt x="103491" y="24583"/>
                        <a:pt x="85699" y="34006"/>
                        <a:pt x="68064" y="40850"/>
                      </a:cubicBezTo>
                      <a:cubicBezTo>
                        <a:pt x="50377" y="47746"/>
                        <a:pt x="36217" y="46693"/>
                        <a:pt x="24530" y="30532"/>
                      </a:cubicBezTo>
                      <a:cubicBezTo>
                        <a:pt x="17003" y="20109"/>
                        <a:pt x="3474" y="14582"/>
                        <a:pt x="0" y="737"/>
                      </a:cubicBezTo>
                      <a:cubicBezTo>
                        <a:pt x="790" y="474"/>
                        <a:pt x="1632" y="263"/>
                        <a:pt x="2422" y="0"/>
                      </a:cubicBezTo>
                      <a:cubicBezTo>
                        <a:pt x="14582" y="3895"/>
                        <a:pt x="21688" y="14161"/>
                        <a:pt x="29426" y="22952"/>
                      </a:cubicBezTo>
                      <a:cubicBezTo>
                        <a:pt x="40375" y="35322"/>
                        <a:pt x="51640" y="39113"/>
                        <a:pt x="67117" y="32006"/>
                      </a:cubicBezTo>
                      <a:cubicBezTo>
                        <a:pt x="76381" y="27742"/>
                        <a:pt x="86331" y="24689"/>
                        <a:pt x="96332" y="22425"/>
                      </a:cubicBezTo>
                      <a:cubicBezTo>
                        <a:pt x="106439" y="20109"/>
                        <a:pt x="116862" y="18635"/>
                        <a:pt x="124074" y="29163"/>
                      </a:cubicBezTo>
                      <a:cubicBezTo>
                        <a:pt x="123916" y="30006"/>
                        <a:pt x="123758" y="30848"/>
                        <a:pt x="123600" y="31690"/>
                      </a:cubicBezTo>
                      <a:close/>
                    </a:path>
                  </a:pathLst>
                </a:custGeom>
                <a:solidFill>
                  <a:srgbClr val="FDFFFF"/>
                </a:solidFill>
                <a:ln w="89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695663FA-81B9-2C34-1EDD-6AB68CFFCB19}"/>
                    </a:ext>
                  </a:extLst>
                </p:cNvPr>
                <p:cNvSpPr/>
                <p:nvPr/>
              </p:nvSpPr>
              <p:spPr>
                <a:xfrm>
                  <a:off x="4159494" y="3638077"/>
                  <a:ext cx="34646" cy="132173"/>
                </a:xfrm>
                <a:custGeom>
                  <a:avLst/>
                  <a:gdLst>
                    <a:gd name="connsiteX0" fmla="*/ 34593 w 34646"/>
                    <a:gd name="connsiteY0" fmla="*/ 1675 h 132173"/>
                    <a:gd name="connsiteX1" fmla="*/ 8326 w 34646"/>
                    <a:gd name="connsiteY1" fmla="*/ 56475 h 132173"/>
                    <a:gd name="connsiteX2" fmla="*/ 16432 w 34646"/>
                    <a:gd name="connsiteY2" fmla="*/ 92113 h 132173"/>
                    <a:gd name="connsiteX3" fmla="*/ 23960 w 34646"/>
                    <a:gd name="connsiteY3" fmla="*/ 114591 h 132173"/>
                    <a:gd name="connsiteX4" fmla="*/ 17485 w 34646"/>
                    <a:gd name="connsiteY4" fmla="*/ 132173 h 132173"/>
                    <a:gd name="connsiteX5" fmla="*/ 15906 w 34646"/>
                    <a:gd name="connsiteY5" fmla="*/ 130015 h 132173"/>
                    <a:gd name="connsiteX6" fmla="*/ 3114 w 34646"/>
                    <a:gd name="connsiteY6" fmla="*/ 81059 h 132173"/>
                    <a:gd name="connsiteX7" fmla="*/ 23275 w 34646"/>
                    <a:gd name="connsiteY7" fmla="*/ 3465 h 132173"/>
                    <a:gd name="connsiteX8" fmla="*/ 32382 w 34646"/>
                    <a:gd name="connsiteY8" fmla="*/ 201 h 132173"/>
                    <a:gd name="connsiteX9" fmla="*/ 34646 w 34646"/>
                    <a:gd name="connsiteY9" fmla="*/ 1675 h 1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46" h="132173">
                      <a:moveTo>
                        <a:pt x="34593" y="1675"/>
                      </a:moveTo>
                      <a:cubicBezTo>
                        <a:pt x="20907" y="17520"/>
                        <a:pt x="16643" y="38103"/>
                        <a:pt x="8326" y="56475"/>
                      </a:cubicBezTo>
                      <a:cubicBezTo>
                        <a:pt x="3009" y="68267"/>
                        <a:pt x="12853" y="80322"/>
                        <a:pt x="16432" y="92113"/>
                      </a:cubicBezTo>
                      <a:cubicBezTo>
                        <a:pt x="18696" y="99694"/>
                        <a:pt x="22381" y="106906"/>
                        <a:pt x="23960" y="114591"/>
                      </a:cubicBezTo>
                      <a:cubicBezTo>
                        <a:pt x="25276" y="121171"/>
                        <a:pt x="25539" y="128541"/>
                        <a:pt x="17485" y="132173"/>
                      </a:cubicBezTo>
                      <a:cubicBezTo>
                        <a:pt x="16959" y="131436"/>
                        <a:pt x="16432" y="130699"/>
                        <a:pt x="15906" y="130015"/>
                      </a:cubicBezTo>
                      <a:cubicBezTo>
                        <a:pt x="16906" y="112328"/>
                        <a:pt x="8747" y="97009"/>
                        <a:pt x="3114" y="81059"/>
                      </a:cubicBezTo>
                      <a:cubicBezTo>
                        <a:pt x="-7624" y="50527"/>
                        <a:pt x="11958" y="28049"/>
                        <a:pt x="23275" y="3465"/>
                      </a:cubicBezTo>
                      <a:cubicBezTo>
                        <a:pt x="24591" y="570"/>
                        <a:pt x="28698" y="-483"/>
                        <a:pt x="32382" y="201"/>
                      </a:cubicBezTo>
                      <a:cubicBezTo>
                        <a:pt x="33119" y="675"/>
                        <a:pt x="33909" y="1149"/>
                        <a:pt x="34646" y="1675"/>
                      </a:cubicBezTo>
                      <a:close/>
                    </a:path>
                  </a:pathLst>
                </a:custGeom>
                <a:solidFill>
                  <a:srgbClr val="FDFFFF"/>
                </a:solidFill>
                <a:ln w="89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EEA492E8-19B7-D751-6E9A-1A7C83D5F1F1}"/>
                    </a:ext>
                  </a:extLst>
                </p:cNvPr>
                <p:cNvSpPr/>
                <p:nvPr/>
              </p:nvSpPr>
              <p:spPr>
                <a:xfrm>
                  <a:off x="4194068" y="3540102"/>
                  <a:ext cx="56217" cy="99650"/>
                </a:xfrm>
                <a:custGeom>
                  <a:avLst/>
                  <a:gdLst>
                    <a:gd name="connsiteX0" fmla="*/ 41237 w 56217"/>
                    <a:gd name="connsiteY0" fmla="*/ 53 h 99650"/>
                    <a:gd name="connsiteX1" fmla="*/ 44553 w 56217"/>
                    <a:gd name="connsiteY1" fmla="*/ 632 h 99650"/>
                    <a:gd name="connsiteX2" fmla="*/ 46132 w 56217"/>
                    <a:gd name="connsiteY2" fmla="*/ 77857 h 99650"/>
                    <a:gd name="connsiteX3" fmla="*/ 19 w 56217"/>
                    <a:gd name="connsiteY3" fmla="*/ 99650 h 99650"/>
                    <a:gd name="connsiteX4" fmla="*/ 16759 w 56217"/>
                    <a:gd name="connsiteY4" fmla="*/ 83173 h 99650"/>
                    <a:gd name="connsiteX5" fmla="*/ 43342 w 56217"/>
                    <a:gd name="connsiteY5" fmla="*/ 10528 h 99650"/>
                    <a:gd name="connsiteX6" fmla="*/ 40447 w 56217"/>
                    <a:gd name="connsiteY6" fmla="*/ 2527 h 99650"/>
                    <a:gd name="connsiteX7" fmla="*/ 41184 w 56217"/>
                    <a:gd name="connsiteY7" fmla="*/ 0 h 9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17" h="99650">
                      <a:moveTo>
                        <a:pt x="41237" y="53"/>
                      </a:moveTo>
                      <a:cubicBezTo>
                        <a:pt x="42342" y="211"/>
                        <a:pt x="43711" y="53"/>
                        <a:pt x="44553" y="632"/>
                      </a:cubicBezTo>
                      <a:cubicBezTo>
                        <a:pt x="58871" y="9633"/>
                        <a:pt x="60714" y="69592"/>
                        <a:pt x="46132" y="77857"/>
                      </a:cubicBezTo>
                      <a:cubicBezTo>
                        <a:pt x="31393" y="86227"/>
                        <a:pt x="16601" y="95018"/>
                        <a:pt x="19" y="99650"/>
                      </a:cubicBezTo>
                      <a:cubicBezTo>
                        <a:pt x="-507" y="88016"/>
                        <a:pt x="9863" y="86858"/>
                        <a:pt x="16759" y="83173"/>
                      </a:cubicBezTo>
                      <a:cubicBezTo>
                        <a:pt x="47290" y="67065"/>
                        <a:pt x="56345" y="43061"/>
                        <a:pt x="43342" y="10528"/>
                      </a:cubicBezTo>
                      <a:cubicBezTo>
                        <a:pt x="42289" y="7896"/>
                        <a:pt x="40816" y="5422"/>
                        <a:pt x="40447" y="2527"/>
                      </a:cubicBezTo>
                      <a:cubicBezTo>
                        <a:pt x="40710" y="1685"/>
                        <a:pt x="40921" y="842"/>
                        <a:pt x="41184" y="0"/>
                      </a:cubicBezTo>
                      <a:close/>
                    </a:path>
                  </a:pathLst>
                </a:custGeom>
                <a:solidFill>
                  <a:srgbClr val="FDFFFF"/>
                </a:solidFill>
                <a:ln w="89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0035B782-E4AC-FC41-B074-8EA50FF4DB67}"/>
                    </a:ext>
                  </a:extLst>
                </p:cNvPr>
                <p:cNvSpPr/>
                <p:nvPr/>
              </p:nvSpPr>
              <p:spPr>
                <a:xfrm>
                  <a:off x="3884824" y="3285635"/>
                  <a:ext cx="103122" cy="63629"/>
                </a:xfrm>
                <a:custGeom>
                  <a:avLst/>
                  <a:gdLst>
                    <a:gd name="connsiteX0" fmla="*/ 105 w 103122"/>
                    <a:gd name="connsiteY0" fmla="*/ 62168 h 63629"/>
                    <a:gd name="connsiteX1" fmla="*/ 25583 w 103122"/>
                    <a:gd name="connsiteY1" fmla="*/ 14265 h 63629"/>
                    <a:gd name="connsiteX2" fmla="*/ 48113 w 103122"/>
                    <a:gd name="connsiteY2" fmla="*/ 315 h 63629"/>
                    <a:gd name="connsiteX3" fmla="*/ 103123 w 103122"/>
                    <a:gd name="connsiteY3" fmla="*/ 3789 h 63629"/>
                    <a:gd name="connsiteX4" fmla="*/ 101175 w 103122"/>
                    <a:gd name="connsiteY4" fmla="*/ 5684 h 63629"/>
                    <a:gd name="connsiteX5" fmla="*/ 63853 w 103122"/>
                    <a:gd name="connsiteY5" fmla="*/ 7948 h 63629"/>
                    <a:gd name="connsiteX6" fmla="*/ 27900 w 103122"/>
                    <a:gd name="connsiteY6" fmla="*/ 29899 h 63629"/>
                    <a:gd name="connsiteX7" fmla="*/ 16266 w 103122"/>
                    <a:gd name="connsiteY7" fmla="*/ 52851 h 63629"/>
                    <a:gd name="connsiteX8" fmla="*/ 2316 w 103122"/>
                    <a:gd name="connsiteY8" fmla="*/ 63590 h 63629"/>
                    <a:gd name="connsiteX9" fmla="*/ 0 w 103122"/>
                    <a:gd name="connsiteY9" fmla="*/ 62168 h 6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22" h="63629">
                      <a:moveTo>
                        <a:pt x="105" y="62168"/>
                      </a:moveTo>
                      <a:cubicBezTo>
                        <a:pt x="10686" y="47324"/>
                        <a:pt x="17582" y="30478"/>
                        <a:pt x="25583" y="14265"/>
                      </a:cubicBezTo>
                      <a:cubicBezTo>
                        <a:pt x="30426" y="4526"/>
                        <a:pt x="36743" y="-949"/>
                        <a:pt x="48113" y="315"/>
                      </a:cubicBezTo>
                      <a:cubicBezTo>
                        <a:pt x="66380" y="2315"/>
                        <a:pt x="85172" y="-3475"/>
                        <a:pt x="103123" y="3789"/>
                      </a:cubicBezTo>
                      <a:cubicBezTo>
                        <a:pt x="102491" y="4421"/>
                        <a:pt x="101807" y="5052"/>
                        <a:pt x="101175" y="5684"/>
                      </a:cubicBezTo>
                      <a:cubicBezTo>
                        <a:pt x="89015" y="10422"/>
                        <a:pt x="76171" y="8843"/>
                        <a:pt x="63853" y="7948"/>
                      </a:cubicBezTo>
                      <a:cubicBezTo>
                        <a:pt x="45903" y="6684"/>
                        <a:pt x="34269" y="12791"/>
                        <a:pt x="27900" y="29899"/>
                      </a:cubicBezTo>
                      <a:cubicBezTo>
                        <a:pt x="24952" y="37901"/>
                        <a:pt x="20582" y="45428"/>
                        <a:pt x="16266" y="52851"/>
                      </a:cubicBezTo>
                      <a:cubicBezTo>
                        <a:pt x="13160" y="58273"/>
                        <a:pt x="10160" y="64169"/>
                        <a:pt x="2316" y="63590"/>
                      </a:cubicBezTo>
                      <a:cubicBezTo>
                        <a:pt x="1527" y="63116"/>
                        <a:pt x="790" y="62642"/>
                        <a:pt x="0" y="62168"/>
                      </a:cubicBezTo>
                      <a:close/>
                    </a:path>
                  </a:pathLst>
                </a:custGeom>
                <a:solidFill>
                  <a:srgbClr val="FDFFFF"/>
                </a:solidFill>
                <a:ln w="89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21E6F07D-B5AF-90BE-334D-A3966EE2FF81}"/>
                    </a:ext>
                  </a:extLst>
                </p:cNvPr>
                <p:cNvSpPr/>
                <p:nvPr/>
              </p:nvSpPr>
              <p:spPr>
                <a:xfrm>
                  <a:off x="4115074" y="3347291"/>
                  <a:ext cx="69481" cy="76051"/>
                </a:xfrm>
                <a:custGeom>
                  <a:avLst/>
                  <a:gdLst>
                    <a:gd name="connsiteX0" fmla="*/ 0 w 69481"/>
                    <a:gd name="connsiteY0" fmla="*/ 7355 h 76051"/>
                    <a:gd name="connsiteX1" fmla="*/ 34374 w 69481"/>
                    <a:gd name="connsiteY1" fmla="*/ 9145 h 76051"/>
                    <a:gd name="connsiteX2" fmla="*/ 56220 w 69481"/>
                    <a:gd name="connsiteY2" fmla="*/ 30938 h 76051"/>
                    <a:gd name="connsiteX3" fmla="*/ 61853 w 69481"/>
                    <a:gd name="connsiteY3" fmla="*/ 76052 h 76051"/>
                    <a:gd name="connsiteX4" fmla="*/ 60115 w 69481"/>
                    <a:gd name="connsiteY4" fmla="*/ 74367 h 76051"/>
                    <a:gd name="connsiteX5" fmla="*/ 34848 w 69481"/>
                    <a:gd name="connsiteY5" fmla="*/ 21515 h 76051"/>
                    <a:gd name="connsiteX6" fmla="*/ 1790 w 69481"/>
                    <a:gd name="connsiteY6" fmla="*/ 9039 h 76051"/>
                    <a:gd name="connsiteX7" fmla="*/ 0 w 69481"/>
                    <a:gd name="connsiteY7" fmla="*/ 7355 h 7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81" h="76051">
                      <a:moveTo>
                        <a:pt x="0" y="7355"/>
                      </a:moveTo>
                      <a:cubicBezTo>
                        <a:pt x="15792" y="-2858"/>
                        <a:pt x="22320" y="-2594"/>
                        <a:pt x="34374" y="9145"/>
                      </a:cubicBezTo>
                      <a:cubicBezTo>
                        <a:pt x="41744" y="16304"/>
                        <a:pt x="48956" y="23674"/>
                        <a:pt x="56220" y="30938"/>
                      </a:cubicBezTo>
                      <a:cubicBezTo>
                        <a:pt x="72381" y="47152"/>
                        <a:pt x="73170" y="53679"/>
                        <a:pt x="61853" y="76052"/>
                      </a:cubicBezTo>
                      <a:cubicBezTo>
                        <a:pt x="61274" y="75473"/>
                        <a:pt x="60694" y="74894"/>
                        <a:pt x="60115" y="74367"/>
                      </a:cubicBezTo>
                      <a:cubicBezTo>
                        <a:pt x="64642" y="50521"/>
                        <a:pt x="49745" y="36624"/>
                        <a:pt x="34848" y="21515"/>
                      </a:cubicBezTo>
                      <a:cubicBezTo>
                        <a:pt x="25004" y="11566"/>
                        <a:pt x="14582" y="8460"/>
                        <a:pt x="1790" y="9039"/>
                      </a:cubicBezTo>
                      <a:cubicBezTo>
                        <a:pt x="1211" y="8513"/>
                        <a:pt x="632" y="7934"/>
                        <a:pt x="0" y="7355"/>
                      </a:cubicBezTo>
                      <a:close/>
                    </a:path>
                  </a:pathLst>
                </a:custGeom>
                <a:solidFill>
                  <a:srgbClr val="FDFFFF"/>
                </a:solidFill>
                <a:ln w="89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C06AB889-27F1-04AD-F29D-E51F80F9DFDA}"/>
                    </a:ext>
                  </a:extLst>
                </p:cNvPr>
                <p:cNvSpPr/>
                <p:nvPr/>
              </p:nvSpPr>
              <p:spPr>
                <a:xfrm>
                  <a:off x="3671893" y="3474879"/>
                  <a:ext cx="67011" cy="66809"/>
                </a:xfrm>
                <a:custGeom>
                  <a:avLst/>
                  <a:gdLst>
                    <a:gd name="connsiteX0" fmla="*/ 53 w 67011"/>
                    <a:gd name="connsiteY0" fmla="*/ 65275 h 66809"/>
                    <a:gd name="connsiteX1" fmla="*/ 27215 w 67011"/>
                    <a:gd name="connsiteY1" fmla="*/ 48641 h 66809"/>
                    <a:gd name="connsiteX2" fmla="*/ 58168 w 67011"/>
                    <a:gd name="connsiteY2" fmla="*/ 13213 h 66809"/>
                    <a:gd name="connsiteX3" fmla="*/ 65274 w 67011"/>
                    <a:gd name="connsiteY3" fmla="*/ 0 h 66809"/>
                    <a:gd name="connsiteX4" fmla="*/ 67011 w 67011"/>
                    <a:gd name="connsiteY4" fmla="*/ 1948 h 66809"/>
                    <a:gd name="connsiteX5" fmla="*/ 37901 w 67011"/>
                    <a:gd name="connsiteY5" fmla="*/ 52641 h 66809"/>
                    <a:gd name="connsiteX6" fmla="*/ 2158 w 67011"/>
                    <a:gd name="connsiteY6" fmla="*/ 66802 h 66809"/>
                    <a:gd name="connsiteX7" fmla="*/ 0 w 67011"/>
                    <a:gd name="connsiteY7" fmla="*/ 65275 h 6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11" h="66809">
                      <a:moveTo>
                        <a:pt x="53" y="65275"/>
                      </a:moveTo>
                      <a:cubicBezTo>
                        <a:pt x="6317" y="55273"/>
                        <a:pt x="17582" y="52641"/>
                        <a:pt x="27215" y="48641"/>
                      </a:cubicBezTo>
                      <a:cubicBezTo>
                        <a:pt x="43902" y="41745"/>
                        <a:pt x="54746" y="31111"/>
                        <a:pt x="58168" y="13213"/>
                      </a:cubicBezTo>
                      <a:cubicBezTo>
                        <a:pt x="59168" y="8159"/>
                        <a:pt x="60852" y="3316"/>
                        <a:pt x="65274" y="0"/>
                      </a:cubicBezTo>
                      <a:cubicBezTo>
                        <a:pt x="65853" y="684"/>
                        <a:pt x="66432" y="1316"/>
                        <a:pt x="67011" y="1948"/>
                      </a:cubicBezTo>
                      <a:cubicBezTo>
                        <a:pt x="66959" y="24373"/>
                        <a:pt x="60010" y="43061"/>
                        <a:pt x="37901" y="52641"/>
                      </a:cubicBezTo>
                      <a:cubicBezTo>
                        <a:pt x="26162" y="57748"/>
                        <a:pt x="16055" y="67118"/>
                        <a:pt x="2158" y="66802"/>
                      </a:cubicBezTo>
                      <a:cubicBezTo>
                        <a:pt x="1421" y="66276"/>
                        <a:pt x="737" y="65802"/>
                        <a:pt x="0" y="65275"/>
                      </a:cubicBezTo>
                      <a:close/>
                    </a:path>
                  </a:pathLst>
                </a:custGeom>
                <a:solidFill>
                  <a:srgbClr val="FDFFFF"/>
                </a:solidFill>
                <a:ln w="89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CCC5F0B0-FE53-B678-85EE-470920585030}"/>
                    </a:ext>
                  </a:extLst>
                </p:cNvPr>
                <p:cNvSpPr/>
                <p:nvPr/>
              </p:nvSpPr>
              <p:spPr>
                <a:xfrm>
                  <a:off x="3723221" y="3680707"/>
                  <a:ext cx="25405" cy="82699"/>
                </a:xfrm>
                <a:custGeom>
                  <a:avLst/>
                  <a:gdLst>
                    <a:gd name="connsiteX0" fmla="*/ 3681 w 25405"/>
                    <a:gd name="connsiteY0" fmla="*/ 82700 h 82699"/>
                    <a:gd name="connsiteX1" fmla="*/ 4787 w 25405"/>
                    <a:gd name="connsiteY1" fmla="*/ 60696 h 82699"/>
                    <a:gd name="connsiteX2" fmla="*/ 13999 w 25405"/>
                    <a:gd name="connsiteY2" fmla="*/ 263 h 82699"/>
                    <a:gd name="connsiteX3" fmla="*/ 16789 w 25405"/>
                    <a:gd name="connsiteY3" fmla="*/ 0 h 82699"/>
                    <a:gd name="connsiteX4" fmla="*/ 24737 w 25405"/>
                    <a:gd name="connsiteY4" fmla="*/ 22531 h 82699"/>
                    <a:gd name="connsiteX5" fmla="*/ 3681 w 25405"/>
                    <a:gd name="connsiteY5" fmla="*/ 82700 h 8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5" h="82699">
                      <a:moveTo>
                        <a:pt x="3681" y="82700"/>
                      </a:moveTo>
                      <a:cubicBezTo>
                        <a:pt x="-4267" y="75014"/>
                        <a:pt x="2839" y="67644"/>
                        <a:pt x="4787" y="60696"/>
                      </a:cubicBezTo>
                      <a:cubicBezTo>
                        <a:pt x="10419" y="40850"/>
                        <a:pt x="21947" y="22109"/>
                        <a:pt x="13999" y="263"/>
                      </a:cubicBezTo>
                      <a:cubicBezTo>
                        <a:pt x="14946" y="158"/>
                        <a:pt x="15841" y="105"/>
                        <a:pt x="16789" y="0"/>
                      </a:cubicBezTo>
                      <a:cubicBezTo>
                        <a:pt x="25316" y="5422"/>
                        <a:pt x="26422" y="14318"/>
                        <a:pt x="24737" y="22531"/>
                      </a:cubicBezTo>
                      <a:cubicBezTo>
                        <a:pt x="20473" y="43429"/>
                        <a:pt x="15473" y="64328"/>
                        <a:pt x="3681" y="82700"/>
                      </a:cubicBezTo>
                      <a:close/>
                    </a:path>
                  </a:pathLst>
                </a:custGeom>
                <a:solidFill>
                  <a:srgbClr val="FDFFFF"/>
                </a:solidFill>
                <a:ln w="89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7F61DCF0-2B19-F8E6-B7E2-305D6FD0B1E8}"/>
                    </a:ext>
                  </a:extLst>
                </p:cNvPr>
                <p:cNvSpPr/>
                <p:nvPr/>
              </p:nvSpPr>
              <p:spPr>
                <a:xfrm>
                  <a:off x="4160209" y="3433240"/>
                  <a:ext cx="23560" cy="72908"/>
                </a:xfrm>
                <a:custGeom>
                  <a:avLst/>
                  <a:gdLst>
                    <a:gd name="connsiteX0" fmla="*/ 13243 w 23560"/>
                    <a:gd name="connsiteY0" fmla="*/ 421 h 72908"/>
                    <a:gd name="connsiteX1" fmla="*/ 19139 w 23560"/>
                    <a:gd name="connsiteY1" fmla="*/ 54642 h 72908"/>
                    <a:gd name="connsiteX2" fmla="*/ 23560 w 23560"/>
                    <a:gd name="connsiteY2" fmla="*/ 72540 h 72908"/>
                    <a:gd name="connsiteX3" fmla="*/ 20928 w 23560"/>
                    <a:gd name="connsiteY3" fmla="*/ 72908 h 72908"/>
                    <a:gd name="connsiteX4" fmla="*/ 1083 w 23560"/>
                    <a:gd name="connsiteY4" fmla="*/ 15529 h 72908"/>
                    <a:gd name="connsiteX5" fmla="*/ 10611 w 23560"/>
                    <a:gd name="connsiteY5" fmla="*/ 0 h 72908"/>
                    <a:gd name="connsiteX6" fmla="*/ 13243 w 23560"/>
                    <a:gd name="connsiteY6" fmla="*/ 368 h 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60" h="72908">
                      <a:moveTo>
                        <a:pt x="13243" y="421"/>
                      </a:moveTo>
                      <a:cubicBezTo>
                        <a:pt x="6347" y="19477"/>
                        <a:pt x="7347" y="37323"/>
                        <a:pt x="19139" y="54642"/>
                      </a:cubicBezTo>
                      <a:cubicBezTo>
                        <a:pt x="22402" y="59380"/>
                        <a:pt x="22192" y="66539"/>
                        <a:pt x="23560" y="72540"/>
                      </a:cubicBezTo>
                      <a:cubicBezTo>
                        <a:pt x="22666" y="72645"/>
                        <a:pt x="21823" y="72803"/>
                        <a:pt x="20928" y="72908"/>
                      </a:cubicBezTo>
                      <a:cubicBezTo>
                        <a:pt x="9084" y="55589"/>
                        <a:pt x="-3865" y="38534"/>
                        <a:pt x="1083" y="15529"/>
                      </a:cubicBezTo>
                      <a:cubicBezTo>
                        <a:pt x="2399" y="9475"/>
                        <a:pt x="4399" y="3264"/>
                        <a:pt x="10611" y="0"/>
                      </a:cubicBezTo>
                      <a:cubicBezTo>
                        <a:pt x="11506" y="105"/>
                        <a:pt x="12348" y="263"/>
                        <a:pt x="13243" y="368"/>
                      </a:cubicBezTo>
                      <a:close/>
                    </a:path>
                  </a:pathLst>
                </a:custGeom>
                <a:solidFill>
                  <a:srgbClr val="FDFFFF"/>
                </a:solidFill>
                <a:ln w="89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B07618F2-B4D5-19C7-90FF-769F0770C966}"/>
                    </a:ext>
                  </a:extLst>
                </p:cNvPr>
                <p:cNvSpPr/>
                <p:nvPr/>
              </p:nvSpPr>
              <p:spPr>
                <a:xfrm>
                  <a:off x="4063328" y="3783209"/>
                  <a:ext cx="75802" cy="24917"/>
                </a:xfrm>
                <a:custGeom>
                  <a:avLst/>
                  <a:gdLst>
                    <a:gd name="connsiteX0" fmla="*/ 75802 w 75802"/>
                    <a:gd name="connsiteY0" fmla="*/ 21416 h 24917"/>
                    <a:gd name="connsiteX1" fmla="*/ 55378 w 75802"/>
                    <a:gd name="connsiteY1" fmla="*/ 21995 h 24917"/>
                    <a:gd name="connsiteX2" fmla="*/ 211 w 75802"/>
                    <a:gd name="connsiteY2" fmla="*/ 7676 h 24917"/>
                    <a:gd name="connsiteX3" fmla="*/ 0 w 75802"/>
                    <a:gd name="connsiteY3" fmla="*/ 4992 h 24917"/>
                    <a:gd name="connsiteX4" fmla="*/ 22214 w 75802"/>
                    <a:gd name="connsiteY4" fmla="*/ 2202 h 24917"/>
                    <a:gd name="connsiteX5" fmla="*/ 73960 w 75802"/>
                    <a:gd name="connsiteY5" fmla="*/ 19416 h 24917"/>
                    <a:gd name="connsiteX6" fmla="*/ 75802 w 75802"/>
                    <a:gd name="connsiteY6" fmla="*/ 21416 h 2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02" h="24917">
                      <a:moveTo>
                        <a:pt x="75802" y="21416"/>
                      </a:moveTo>
                      <a:cubicBezTo>
                        <a:pt x="69170" y="27891"/>
                        <a:pt x="62379" y="23732"/>
                        <a:pt x="55378" y="21995"/>
                      </a:cubicBezTo>
                      <a:cubicBezTo>
                        <a:pt x="36954" y="17415"/>
                        <a:pt x="20109" y="6624"/>
                        <a:pt x="211" y="7676"/>
                      </a:cubicBezTo>
                      <a:cubicBezTo>
                        <a:pt x="158" y="6782"/>
                        <a:pt x="53" y="5887"/>
                        <a:pt x="0" y="4992"/>
                      </a:cubicBezTo>
                      <a:cubicBezTo>
                        <a:pt x="6580" y="-2273"/>
                        <a:pt x="14687" y="-114"/>
                        <a:pt x="22214" y="2202"/>
                      </a:cubicBezTo>
                      <a:cubicBezTo>
                        <a:pt x="39586" y="7518"/>
                        <a:pt x="57115" y="12519"/>
                        <a:pt x="73960" y="19416"/>
                      </a:cubicBezTo>
                      <a:cubicBezTo>
                        <a:pt x="74591" y="20100"/>
                        <a:pt x="75171" y="20784"/>
                        <a:pt x="75802" y="21416"/>
                      </a:cubicBezTo>
                      <a:close/>
                    </a:path>
                  </a:pathLst>
                </a:custGeom>
                <a:solidFill>
                  <a:srgbClr val="FDFFFF"/>
                </a:solidFill>
                <a:ln w="89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EEE842D9-3C68-FCAC-27E0-CAC574345F24}"/>
                    </a:ext>
                  </a:extLst>
                </p:cNvPr>
                <p:cNvSpPr/>
                <p:nvPr/>
              </p:nvSpPr>
              <p:spPr>
                <a:xfrm>
                  <a:off x="3661054" y="3540102"/>
                  <a:ext cx="10891" cy="72171"/>
                </a:xfrm>
                <a:custGeom>
                  <a:avLst/>
                  <a:gdLst>
                    <a:gd name="connsiteX0" fmla="*/ 4048 w 10891"/>
                    <a:gd name="connsiteY0" fmla="*/ 72171 h 72171"/>
                    <a:gd name="connsiteX1" fmla="*/ 1258 w 10891"/>
                    <a:gd name="connsiteY1" fmla="*/ 7580 h 72171"/>
                    <a:gd name="connsiteX2" fmla="*/ 10892 w 10891"/>
                    <a:gd name="connsiteY2" fmla="*/ 0 h 72171"/>
                    <a:gd name="connsiteX3" fmla="*/ 6101 w 10891"/>
                    <a:gd name="connsiteY3" fmla="*/ 70013 h 72171"/>
                    <a:gd name="connsiteX4" fmla="*/ 3996 w 10891"/>
                    <a:gd name="connsiteY4" fmla="*/ 72171 h 72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1" h="72171">
                      <a:moveTo>
                        <a:pt x="4048" y="72171"/>
                      </a:moveTo>
                      <a:cubicBezTo>
                        <a:pt x="-3374" y="50957"/>
                        <a:pt x="1785" y="29111"/>
                        <a:pt x="1258" y="7580"/>
                      </a:cubicBezTo>
                      <a:cubicBezTo>
                        <a:pt x="1153" y="2579"/>
                        <a:pt x="5944" y="369"/>
                        <a:pt x="10892" y="0"/>
                      </a:cubicBezTo>
                      <a:cubicBezTo>
                        <a:pt x="7154" y="23162"/>
                        <a:pt x="11839" y="46956"/>
                        <a:pt x="6101" y="70013"/>
                      </a:cubicBezTo>
                      <a:cubicBezTo>
                        <a:pt x="5417" y="70750"/>
                        <a:pt x="4733" y="71434"/>
                        <a:pt x="3996" y="72171"/>
                      </a:cubicBezTo>
                      <a:close/>
                    </a:path>
                  </a:pathLst>
                </a:custGeom>
                <a:solidFill>
                  <a:srgbClr val="FDFFFF"/>
                </a:solidFill>
                <a:ln w="89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F68E3441-1202-75E6-0C9B-10721170755E}"/>
                    </a:ext>
                  </a:extLst>
                </p:cNvPr>
                <p:cNvSpPr/>
                <p:nvPr/>
              </p:nvSpPr>
              <p:spPr>
                <a:xfrm>
                  <a:off x="3993369" y="3299689"/>
                  <a:ext cx="25530" cy="45324"/>
                </a:xfrm>
                <a:custGeom>
                  <a:avLst/>
                  <a:gdLst>
                    <a:gd name="connsiteX0" fmla="*/ 1474 w 25530"/>
                    <a:gd name="connsiteY0" fmla="*/ 0 h 45324"/>
                    <a:gd name="connsiteX1" fmla="*/ 25531 w 25530"/>
                    <a:gd name="connsiteY1" fmla="*/ 44640 h 45324"/>
                    <a:gd name="connsiteX2" fmla="*/ 23214 w 25530"/>
                    <a:gd name="connsiteY2" fmla="*/ 45324 h 45324"/>
                    <a:gd name="connsiteX3" fmla="*/ 0 w 25530"/>
                    <a:gd name="connsiteY3" fmla="*/ 1948 h 45324"/>
                    <a:gd name="connsiteX4" fmla="*/ 1474 w 25530"/>
                    <a:gd name="connsiteY4" fmla="*/ 0 h 45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0" h="45324">
                      <a:moveTo>
                        <a:pt x="1474" y="0"/>
                      </a:moveTo>
                      <a:cubicBezTo>
                        <a:pt x="14108" y="12423"/>
                        <a:pt x="19424" y="28742"/>
                        <a:pt x="25531" y="44640"/>
                      </a:cubicBezTo>
                      <a:cubicBezTo>
                        <a:pt x="24741" y="44850"/>
                        <a:pt x="23951" y="45114"/>
                        <a:pt x="23214" y="45324"/>
                      </a:cubicBezTo>
                      <a:cubicBezTo>
                        <a:pt x="9001" y="34322"/>
                        <a:pt x="3264" y="18793"/>
                        <a:pt x="0" y="1948"/>
                      </a:cubicBezTo>
                      <a:cubicBezTo>
                        <a:pt x="474" y="1316"/>
                        <a:pt x="1000" y="632"/>
                        <a:pt x="1474" y="0"/>
                      </a:cubicBezTo>
                      <a:close/>
                    </a:path>
                  </a:pathLst>
                </a:custGeom>
                <a:solidFill>
                  <a:srgbClr val="FDFFFF"/>
                </a:solidFill>
                <a:ln w="89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61C037C3-72B5-A88B-4201-13AE962CF2F8}"/>
                    </a:ext>
                  </a:extLst>
                </p:cNvPr>
                <p:cNvSpPr/>
                <p:nvPr/>
              </p:nvSpPr>
              <p:spPr>
                <a:xfrm>
                  <a:off x="4063486" y="3354646"/>
                  <a:ext cx="51587" cy="17132"/>
                </a:xfrm>
                <a:custGeom>
                  <a:avLst/>
                  <a:gdLst>
                    <a:gd name="connsiteX0" fmla="*/ 53 w 51587"/>
                    <a:gd name="connsiteY0" fmla="*/ 10318 h 17132"/>
                    <a:gd name="connsiteX1" fmla="*/ 51588 w 51587"/>
                    <a:gd name="connsiteY1" fmla="*/ 0 h 17132"/>
                    <a:gd name="connsiteX2" fmla="*/ 0 w 51587"/>
                    <a:gd name="connsiteY2" fmla="*/ 13160 h 17132"/>
                    <a:gd name="connsiteX3" fmla="*/ 53 w 51587"/>
                    <a:gd name="connsiteY3" fmla="*/ 10318 h 17132"/>
                  </a:gdLst>
                  <a:ahLst/>
                  <a:cxnLst>
                    <a:cxn ang="0">
                      <a:pos x="connsiteX0" y="connsiteY0"/>
                    </a:cxn>
                    <a:cxn ang="0">
                      <a:pos x="connsiteX1" y="connsiteY1"/>
                    </a:cxn>
                    <a:cxn ang="0">
                      <a:pos x="connsiteX2" y="connsiteY2"/>
                    </a:cxn>
                    <a:cxn ang="0">
                      <a:pos x="connsiteX3" y="connsiteY3"/>
                    </a:cxn>
                  </a:cxnLst>
                  <a:rect l="l" t="t" r="r" b="b"/>
                  <a:pathLst>
                    <a:path w="51587" h="17132">
                      <a:moveTo>
                        <a:pt x="53" y="10318"/>
                      </a:moveTo>
                      <a:cubicBezTo>
                        <a:pt x="18529" y="13318"/>
                        <a:pt x="33953" y="1211"/>
                        <a:pt x="51588" y="0"/>
                      </a:cubicBezTo>
                      <a:cubicBezTo>
                        <a:pt x="42481" y="15529"/>
                        <a:pt x="17477" y="21951"/>
                        <a:pt x="0" y="13160"/>
                      </a:cubicBezTo>
                      <a:cubicBezTo>
                        <a:pt x="0" y="12213"/>
                        <a:pt x="0" y="11265"/>
                        <a:pt x="53" y="10318"/>
                      </a:cubicBezTo>
                      <a:close/>
                    </a:path>
                  </a:pathLst>
                </a:custGeom>
                <a:solidFill>
                  <a:srgbClr val="FDFFFF"/>
                </a:solidFill>
                <a:ln w="89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9D4F1FA-AA3A-9FCB-DB06-BD94DBDDB7A0}"/>
                    </a:ext>
                  </a:extLst>
                </p:cNvPr>
                <p:cNvSpPr/>
                <p:nvPr/>
              </p:nvSpPr>
              <p:spPr>
                <a:xfrm>
                  <a:off x="4018899" y="3344329"/>
                  <a:ext cx="30899" cy="15532"/>
                </a:xfrm>
                <a:custGeom>
                  <a:avLst/>
                  <a:gdLst>
                    <a:gd name="connsiteX0" fmla="*/ 0 w 30899"/>
                    <a:gd name="connsiteY0" fmla="*/ 0 h 15532"/>
                    <a:gd name="connsiteX1" fmla="*/ 30900 w 30899"/>
                    <a:gd name="connsiteY1" fmla="*/ 13739 h 15532"/>
                    <a:gd name="connsiteX2" fmla="*/ 28900 w 30899"/>
                    <a:gd name="connsiteY2" fmla="*/ 15477 h 15532"/>
                    <a:gd name="connsiteX3" fmla="*/ 0 w 30899"/>
                    <a:gd name="connsiteY3" fmla="*/ 0 h 15532"/>
                  </a:gdLst>
                  <a:ahLst/>
                  <a:cxnLst>
                    <a:cxn ang="0">
                      <a:pos x="connsiteX0" y="connsiteY0"/>
                    </a:cxn>
                    <a:cxn ang="0">
                      <a:pos x="connsiteX1" y="connsiteY1"/>
                    </a:cxn>
                    <a:cxn ang="0">
                      <a:pos x="connsiteX2" y="connsiteY2"/>
                    </a:cxn>
                    <a:cxn ang="0">
                      <a:pos x="connsiteX3" y="connsiteY3"/>
                    </a:cxn>
                  </a:cxnLst>
                  <a:rect l="l" t="t" r="r" b="b"/>
                  <a:pathLst>
                    <a:path w="30899" h="15532">
                      <a:moveTo>
                        <a:pt x="0" y="0"/>
                      </a:moveTo>
                      <a:cubicBezTo>
                        <a:pt x="10633" y="3843"/>
                        <a:pt x="22056" y="5948"/>
                        <a:pt x="30900" y="13739"/>
                      </a:cubicBezTo>
                      <a:cubicBezTo>
                        <a:pt x="30216" y="14318"/>
                        <a:pt x="29531" y="14898"/>
                        <a:pt x="28900" y="15477"/>
                      </a:cubicBezTo>
                      <a:cubicBezTo>
                        <a:pt x="16424" y="15687"/>
                        <a:pt x="3790" y="16108"/>
                        <a:pt x="0" y="0"/>
                      </a:cubicBezTo>
                      <a:close/>
                    </a:path>
                  </a:pathLst>
                </a:custGeom>
                <a:solidFill>
                  <a:srgbClr val="FDFFFF"/>
                </a:solidFill>
                <a:ln w="89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242B760F-C6CD-39E2-FC69-3F4CCF62A6E6}"/>
                    </a:ext>
                  </a:extLst>
                </p:cNvPr>
                <p:cNvSpPr/>
                <p:nvPr/>
              </p:nvSpPr>
              <p:spPr>
                <a:xfrm>
                  <a:off x="3857451" y="3795872"/>
                  <a:ext cx="31584" cy="15648"/>
                </a:xfrm>
                <a:custGeom>
                  <a:avLst/>
                  <a:gdLst>
                    <a:gd name="connsiteX0" fmla="*/ 30900 w 31584"/>
                    <a:gd name="connsiteY0" fmla="*/ 15649 h 15648"/>
                    <a:gd name="connsiteX1" fmla="*/ 0 w 31584"/>
                    <a:gd name="connsiteY1" fmla="*/ 1909 h 15648"/>
                    <a:gd name="connsiteX2" fmla="*/ 1842 w 31584"/>
                    <a:gd name="connsiteY2" fmla="*/ 225 h 15648"/>
                    <a:gd name="connsiteX3" fmla="*/ 31584 w 31584"/>
                    <a:gd name="connsiteY3" fmla="*/ 13227 h 15648"/>
                    <a:gd name="connsiteX4" fmla="*/ 30900 w 31584"/>
                    <a:gd name="connsiteY4" fmla="*/ 15649 h 15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84" h="15648">
                      <a:moveTo>
                        <a:pt x="30900" y="15649"/>
                      </a:moveTo>
                      <a:cubicBezTo>
                        <a:pt x="20267" y="11806"/>
                        <a:pt x="8844" y="9700"/>
                        <a:pt x="0" y="1909"/>
                      </a:cubicBezTo>
                      <a:cubicBezTo>
                        <a:pt x="632" y="1330"/>
                        <a:pt x="1263" y="804"/>
                        <a:pt x="1842" y="225"/>
                      </a:cubicBezTo>
                      <a:cubicBezTo>
                        <a:pt x="14108" y="-828"/>
                        <a:pt x="24899" y="1541"/>
                        <a:pt x="31584" y="13227"/>
                      </a:cubicBezTo>
                      <a:cubicBezTo>
                        <a:pt x="31374" y="14017"/>
                        <a:pt x="31111" y="14807"/>
                        <a:pt x="30900" y="15649"/>
                      </a:cubicBezTo>
                      <a:close/>
                    </a:path>
                  </a:pathLst>
                </a:custGeom>
                <a:solidFill>
                  <a:srgbClr val="FDFFFF"/>
                </a:solidFill>
                <a:ln w="890"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D1FBD5C1-81C7-49CE-7174-5AD78C427295}"/>
                    </a:ext>
                  </a:extLst>
                </p:cNvPr>
                <p:cNvSpPr/>
                <p:nvPr/>
              </p:nvSpPr>
              <p:spPr>
                <a:xfrm>
                  <a:off x="4022321" y="3795736"/>
                  <a:ext cx="27478" cy="12363"/>
                </a:xfrm>
                <a:custGeom>
                  <a:avLst/>
                  <a:gdLst>
                    <a:gd name="connsiteX0" fmla="*/ 27478 w 27478"/>
                    <a:gd name="connsiteY0" fmla="*/ 2046 h 12363"/>
                    <a:gd name="connsiteX1" fmla="*/ 0 w 27478"/>
                    <a:gd name="connsiteY1" fmla="*/ 12364 h 12363"/>
                    <a:gd name="connsiteX2" fmla="*/ 25478 w 27478"/>
                    <a:gd name="connsiteY2" fmla="*/ 309 h 12363"/>
                    <a:gd name="connsiteX3" fmla="*/ 27478 w 27478"/>
                    <a:gd name="connsiteY3" fmla="*/ 2046 h 12363"/>
                  </a:gdLst>
                  <a:ahLst/>
                  <a:cxnLst>
                    <a:cxn ang="0">
                      <a:pos x="connsiteX0" y="connsiteY0"/>
                    </a:cxn>
                    <a:cxn ang="0">
                      <a:pos x="connsiteX1" y="connsiteY1"/>
                    </a:cxn>
                    <a:cxn ang="0">
                      <a:pos x="connsiteX2" y="connsiteY2"/>
                    </a:cxn>
                    <a:cxn ang="0">
                      <a:pos x="connsiteX3" y="connsiteY3"/>
                    </a:cxn>
                  </a:cxnLst>
                  <a:rect l="l" t="t" r="r" b="b"/>
                  <a:pathLst>
                    <a:path w="27478" h="12363">
                      <a:moveTo>
                        <a:pt x="27478" y="2046"/>
                      </a:moveTo>
                      <a:cubicBezTo>
                        <a:pt x="19845" y="9521"/>
                        <a:pt x="10002" y="11153"/>
                        <a:pt x="0" y="12364"/>
                      </a:cubicBezTo>
                      <a:cubicBezTo>
                        <a:pt x="4158" y="-744"/>
                        <a:pt x="14687" y="-481"/>
                        <a:pt x="25478" y="309"/>
                      </a:cubicBezTo>
                      <a:cubicBezTo>
                        <a:pt x="26162" y="888"/>
                        <a:pt x="26794" y="1467"/>
                        <a:pt x="27478" y="2046"/>
                      </a:cubicBezTo>
                      <a:close/>
                    </a:path>
                  </a:pathLst>
                </a:custGeom>
                <a:solidFill>
                  <a:srgbClr val="FDFFFF"/>
                </a:solidFill>
                <a:ln w="89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0B81311E-4BE2-7934-1BF4-86C81EA06496}"/>
                    </a:ext>
                  </a:extLst>
                </p:cNvPr>
                <p:cNvSpPr/>
                <p:nvPr/>
              </p:nvSpPr>
              <p:spPr>
                <a:xfrm>
                  <a:off x="4139125" y="3789412"/>
                  <a:ext cx="17166" cy="15213"/>
                </a:xfrm>
                <a:custGeom>
                  <a:avLst/>
                  <a:gdLst>
                    <a:gd name="connsiteX0" fmla="*/ 17166 w 17166"/>
                    <a:gd name="connsiteY0" fmla="*/ 1474 h 15213"/>
                    <a:gd name="connsiteX1" fmla="*/ 5 w 17166"/>
                    <a:gd name="connsiteY1" fmla="*/ 15213 h 15213"/>
                    <a:gd name="connsiteX2" fmla="*/ 15166 w 17166"/>
                    <a:gd name="connsiteY2" fmla="*/ 0 h 15213"/>
                    <a:gd name="connsiteX3" fmla="*/ 17166 w 17166"/>
                    <a:gd name="connsiteY3" fmla="*/ 1474 h 15213"/>
                  </a:gdLst>
                  <a:ahLst/>
                  <a:cxnLst>
                    <a:cxn ang="0">
                      <a:pos x="connsiteX0" y="connsiteY0"/>
                    </a:cxn>
                    <a:cxn ang="0">
                      <a:pos x="connsiteX1" y="connsiteY1"/>
                    </a:cxn>
                    <a:cxn ang="0">
                      <a:pos x="connsiteX2" y="connsiteY2"/>
                    </a:cxn>
                    <a:cxn ang="0">
                      <a:pos x="connsiteX3" y="connsiteY3"/>
                    </a:cxn>
                  </a:cxnLst>
                  <a:rect l="l" t="t" r="r" b="b"/>
                  <a:pathLst>
                    <a:path w="17166" h="15213">
                      <a:moveTo>
                        <a:pt x="17166" y="1474"/>
                      </a:moveTo>
                      <a:cubicBezTo>
                        <a:pt x="12902" y="7844"/>
                        <a:pt x="8691" y="14371"/>
                        <a:pt x="5" y="15213"/>
                      </a:cubicBezTo>
                      <a:cubicBezTo>
                        <a:pt x="-205" y="4896"/>
                        <a:pt x="5690" y="684"/>
                        <a:pt x="15166" y="0"/>
                      </a:cubicBezTo>
                      <a:cubicBezTo>
                        <a:pt x="15850" y="474"/>
                        <a:pt x="16535" y="948"/>
                        <a:pt x="17166" y="1474"/>
                      </a:cubicBezTo>
                      <a:close/>
                    </a:path>
                  </a:pathLst>
                </a:custGeom>
                <a:solidFill>
                  <a:srgbClr val="FDFFFF"/>
                </a:solidFill>
                <a:ln w="89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0B7D2F7B-8454-2211-084C-05FE97F3ADAE}"/>
                    </a:ext>
                  </a:extLst>
                </p:cNvPr>
                <p:cNvSpPr/>
                <p:nvPr/>
              </p:nvSpPr>
              <p:spPr>
                <a:xfrm>
                  <a:off x="3867768" y="3347733"/>
                  <a:ext cx="17160" cy="9406"/>
                </a:xfrm>
                <a:custGeom>
                  <a:avLst/>
                  <a:gdLst>
                    <a:gd name="connsiteX0" fmla="*/ 0 w 17160"/>
                    <a:gd name="connsiteY0" fmla="*/ 6914 h 9406"/>
                    <a:gd name="connsiteX1" fmla="*/ 17161 w 17160"/>
                    <a:gd name="connsiteY1" fmla="*/ 18 h 9406"/>
                    <a:gd name="connsiteX2" fmla="*/ 0 w 17160"/>
                    <a:gd name="connsiteY2" fmla="*/ 6914 h 9406"/>
                  </a:gdLst>
                  <a:ahLst/>
                  <a:cxnLst>
                    <a:cxn ang="0">
                      <a:pos x="connsiteX0" y="connsiteY0"/>
                    </a:cxn>
                    <a:cxn ang="0">
                      <a:pos x="connsiteX1" y="connsiteY1"/>
                    </a:cxn>
                    <a:cxn ang="0">
                      <a:pos x="connsiteX2" y="connsiteY2"/>
                    </a:cxn>
                  </a:cxnLst>
                  <a:rect l="l" t="t" r="r" b="b"/>
                  <a:pathLst>
                    <a:path w="17160" h="9406">
                      <a:moveTo>
                        <a:pt x="0" y="6914"/>
                      </a:moveTo>
                      <a:cubicBezTo>
                        <a:pt x="4474" y="1439"/>
                        <a:pt x="10475" y="-193"/>
                        <a:pt x="17161" y="18"/>
                      </a:cubicBezTo>
                      <a:cubicBezTo>
                        <a:pt x="14739" y="10546"/>
                        <a:pt x="8370" y="11230"/>
                        <a:pt x="0" y="6914"/>
                      </a:cubicBezTo>
                      <a:close/>
                    </a:path>
                  </a:pathLst>
                </a:custGeom>
                <a:solidFill>
                  <a:srgbClr val="FDFFFF"/>
                </a:solidFill>
                <a:ln w="89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B223570F-53B5-E916-69BD-7780186F8E22}"/>
                    </a:ext>
                  </a:extLst>
                </p:cNvPr>
                <p:cNvSpPr/>
                <p:nvPr/>
              </p:nvSpPr>
              <p:spPr>
                <a:xfrm>
                  <a:off x="3723411" y="3646069"/>
                  <a:ext cx="9329" cy="17740"/>
                </a:xfrm>
                <a:custGeom>
                  <a:avLst/>
                  <a:gdLst>
                    <a:gd name="connsiteX0" fmla="*/ 6914 w 9329"/>
                    <a:gd name="connsiteY0" fmla="*/ 17740 h 17740"/>
                    <a:gd name="connsiteX1" fmla="*/ 18 w 9329"/>
                    <a:gd name="connsiteY1" fmla="*/ 579 h 17740"/>
                    <a:gd name="connsiteX2" fmla="*/ 2281 w 9329"/>
                    <a:gd name="connsiteY2" fmla="*/ 0 h 17740"/>
                    <a:gd name="connsiteX3" fmla="*/ 8493 w 9329"/>
                    <a:gd name="connsiteY3" fmla="*/ 16056 h 17740"/>
                    <a:gd name="connsiteX4" fmla="*/ 6861 w 9329"/>
                    <a:gd name="connsiteY4" fmla="*/ 17740 h 1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9" h="17740">
                      <a:moveTo>
                        <a:pt x="6914" y="17740"/>
                      </a:moveTo>
                      <a:cubicBezTo>
                        <a:pt x="1439" y="13266"/>
                        <a:pt x="-193" y="7265"/>
                        <a:pt x="18" y="579"/>
                      </a:cubicBezTo>
                      <a:cubicBezTo>
                        <a:pt x="755" y="368"/>
                        <a:pt x="1544" y="211"/>
                        <a:pt x="2281" y="0"/>
                      </a:cubicBezTo>
                      <a:cubicBezTo>
                        <a:pt x="8651" y="3685"/>
                        <a:pt x="10651" y="9054"/>
                        <a:pt x="8493" y="16056"/>
                      </a:cubicBezTo>
                      <a:cubicBezTo>
                        <a:pt x="7966" y="16635"/>
                        <a:pt x="7387" y="17214"/>
                        <a:pt x="6861" y="17740"/>
                      </a:cubicBezTo>
                      <a:close/>
                    </a:path>
                  </a:pathLst>
                </a:custGeom>
                <a:solidFill>
                  <a:srgbClr val="FDFFFF"/>
                </a:solidFill>
                <a:ln w="89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CFBAA5F4-408E-77EA-7A15-90650EFE68FC}"/>
                    </a:ext>
                  </a:extLst>
                </p:cNvPr>
                <p:cNvSpPr/>
                <p:nvPr/>
              </p:nvSpPr>
              <p:spPr>
                <a:xfrm>
                  <a:off x="3730307" y="3663809"/>
                  <a:ext cx="9405" cy="17161"/>
                </a:xfrm>
                <a:custGeom>
                  <a:avLst/>
                  <a:gdLst>
                    <a:gd name="connsiteX0" fmla="*/ 6914 w 9405"/>
                    <a:gd name="connsiteY0" fmla="*/ 17161 h 17161"/>
                    <a:gd name="connsiteX1" fmla="*/ 18 w 9405"/>
                    <a:gd name="connsiteY1" fmla="*/ 0 h 17161"/>
                    <a:gd name="connsiteX2" fmla="*/ 6914 w 9405"/>
                    <a:gd name="connsiteY2" fmla="*/ 17161 h 17161"/>
                  </a:gdLst>
                  <a:ahLst/>
                  <a:cxnLst>
                    <a:cxn ang="0">
                      <a:pos x="connsiteX0" y="connsiteY0"/>
                    </a:cxn>
                    <a:cxn ang="0">
                      <a:pos x="connsiteX1" y="connsiteY1"/>
                    </a:cxn>
                    <a:cxn ang="0">
                      <a:pos x="connsiteX2" y="connsiteY2"/>
                    </a:cxn>
                  </a:cxnLst>
                  <a:rect l="l" t="t" r="r" b="b"/>
                  <a:pathLst>
                    <a:path w="9405" h="17161">
                      <a:moveTo>
                        <a:pt x="6914" y="17161"/>
                      </a:moveTo>
                      <a:cubicBezTo>
                        <a:pt x="1439" y="12687"/>
                        <a:pt x="-193" y="6685"/>
                        <a:pt x="18" y="0"/>
                      </a:cubicBezTo>
                      <a:cubicBezTo>
                        <a:pt x="10546" y="2422"/>
                        <a:pt x="11230" y="8791"/>
                        <a:pt x="6914" y="17161"/>
                      </a:cubicBezTo>
                      <a:close/>
                    </a:path>
                  </a:pathLst>
                </a:custGeom>
                <a:solidFill>
                  <a:srgbClr val="FDFFFF"/>
                </a:solidFill>
                <a:ln w="89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4F75F435-4D01-2AF4-DD76-B58F1D568A46}"/>
                    </a:ext>
                  </a:extLst>
                </p:cNvPr>
                <p:cNvSpPr/>
                <p:nvPr/>
              </p:nvSpPr>
              <p:spPr>
                <a:xfrm>
                  <a:off x="4049799" y="3358015"/>
                  <a:ext cx="13739" cy="8637"/>
                </a:xfrm>
                <a:custGeom>
                  <a:avLst/>
                  <a:gdLst>
                    <a:gd name="connsiteX0" fmla="*/ 0 w 13739"/>
                    <a:gd name="connsiteY0" fmla="*/ 53 h 8637"/>
                    <a:gd name="connsiteX1" fmla="*/ 13739 w 13739"/>
                    <a:gd name="connsiteY1" fmla="*/ 6949 h 8637"/>
                    <a:gd name="connsiteX2" fmla="*/ 0 w 13739"/>
                    <a:gd name="connsiteY2" fmla="*/ 53 h 8637"/>
                  </a:gdLst>
                  <a:ahLst/>
                  <a:cxnLst>
                    <a:cxn ang="0">
                      <a:pos x="connsiteX0" y="connsiteY0"/>
                    </a:cxn>
                    <a:cxn ang="0">
                      <a:pos x="connsiteX1" y="connsiteY1"/>
                    </a:cxn>
                    <a:cxn ang="0">
                      <a:pos x="connsiteX2" y="connsiteY2"/>
                    </a:cxn>
                  </a:cxnLst>
                  <a:rect l="l" t="t" r="r" b="b"/>
                  <a:pathLst>
                    <a:path w="13739" h="8637">
                      <a:moveTo>
                        <a:pt x="0" y="53"/>
                      </a:moveTo>
                      <a:cubicBezTo>
                        <a:pt x="5896" y="-263"/>
                        <a:pt x="11160" y="685"/>
                        <a:pt x="13739" y="6949"/>
                      </a:cubicBezTo>
                      <a:cubicBezTo>
                        <a:pt x="6317" y="10371"/>
                        <a:pt x="1316" y="8844"/>
                        <a:pt x="0" y="53"/>
                      </a:cubicBezTo>
                      <a:close/>
                    </a:path>
                  </a:pathLst>
                </a:custGeom>
                <a:solidFill>
                  <a:srgbClr val="FDFFFF"/>
                </a:solidFill>
                <a:ln w="89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0AA883C3-1085-F1C7-5AEF-D2F4B4DE137B}"/>
                    </a:ext>
                  </a:extLst>
                </p:cNvPr>
                <p:cNvSpPr/>
                <p:nvPr/>
              </p:nvSpPr>
              <p:spPr>
                <a:xfrm>
                  <a:off x="4189928" y="3516098"/>
                  <a:ext cx="11002" cy="8470"/>
                </a:xfrm>
                <a:custGeom>
                  <a:avLst/>
                  <a:gdLst>
                    <a:gd name="connsiteX0" fmla="*/ 684 w 11002"/>
                    <a:gd name="connsiteY0" fmla="*/ 0 h 8470"/>
                    <a:gd name="connsiteX1" fmla="*/ 11002 w 11002"/>
                    <a:gd name="connsiteY1" fmla="*/ 6896 h 8470"/>
                    <a:gd name="connsiteX2" fmla="*/ 9054 w 11002"/>
                    <a:gd name="connsiteY2" fmla="*/ 8317 h 8470"/>
                    <a:gd name="connsiteX3" fmla="*/ 0 w 11002"/>
                    <a:gd name="connsiteY3" fmla="*/ 2369 h 8470"/>
                    <a:gd name="connsiteX4" fmla="*/ 684 w 11002"/>
                    <a:gd name="connsiteY4" fmla="*/ 53 h 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2" h="8470">
                      <a:moveTo>
                        <a:pt x="684" y="0"/>
                      </a:moveTo>
                      <a:cubicBezTo>
                        <a:pt x="5633" y="0"/>
                        <a:pt x="9054" y="2316"/>
                        <a:pt x="11002" y="6896"/>
                      </a:cubicBezTo>
                      <a:cubicBezTo>
                        <a:pt x="10370" y="7370"/>
                        <a:pt x="9686" y="7844"/>
                        <a:pt x="9054" y="8317"/>
                      </a:cubicBezTo>
                      <a:cubicBezTo>
                        <a:pt x="4211" y="9107"/>
                        <a:pt x="1421" y="6791"/>
                        <a:pt x="0" y="2369"/>
                      </a:cubicBezTo>
                      <a:cubicBezTo>
                        <a:pt x="211" y="1579"/>
                        <a:pt x="474" y="842"/>
                        <a:pt x="684" y="53"/>
                      </a:cubicBezTo>
                      <a:close/>
                    </a:path>
                  </a:pathLst>
                </a:custGeom>
                <a:solidFill>
                  <a:srgbClr val="FDFFFF"/>
                </a:solidFill>
                <a:ln w="89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B914D994-6B8F-91C2-AC15-034B2D88A2C5}"/>
                    </a:ext>
                  </a:extLst>
                </p:cNvPr>
                <p:cNvSpPr/>
                <p:nvPr/>
              </p:nvSpPr>
              <p:spPr>
                <a:xfrm>
                  <a:off x="3665050" y="3610521"/>
                  <a:ext cx="11002" cy="8648"/>
                </a:xfrm>
                <a:custGeom>
                  <a:avLst/>
                  <a:gdLst>
                    <a:gd name="connsiteX0" fmla="*/ 10318 w 11002"/>
                    <a:gd name="connsiteY0" fmla="*/ 8648 h 8648"/>
                    <a:gd name="connsiteX1" fmla="*/ 0 w 11002"/>
                    <a:gd name="connsiteY1" fmla="*/ 1752 h 8648"/>
                    <a:gd name="connsiteX2" fmla="*/ 11002 w 11002"/>
                    <a:gd name="connsiteY2" fmla="*/ 6279 h 8648"/>
                    <a:gd name="connsiteX3" fmla="*/ 10318 w 11002"/>
                    <a:gd name="connsiteY3" fmla="*/ 8595 h 8648"/>
                  </a:gdLst>
                  <a:ahLst/>
                  <a:cxnLst>
                    <a:cxn ang="0">
                      <a:pos x="connsiteX0" y="connsiteY0"/>
                    </a:cxn>
                    <a:cxn ang="0">
                      <a:pos x="connsiteX1" y="connsiteY1"/>
                    </a:cxn>
                    <a:cxn ang="0">
                      <a:pos x="connsiteX2" y="connsiteY2"/>
                    </a:cxn>
                    <a:cxn ang="0">
                      <a:pos x="connsiteX3" y="connsiteY3"/>
                    </a:cxn>
                  </a:cxnLst>
                  <a:rect l="l" t="t" r="r" b="b"/>
                  <a:pathLst>
                    <a:path w="11002" h="8648">
                      <a:moveTo>
                        <a:pt x="10318" y="8648"/>
                      </a:moveTo>
                      <a:cubicBezTo>
                        <a:pt x="5369" y="8648"/>
                        <a:pt x="1948" y="6332"/>
                        <a:pt x="0" y="1752"/>
                      </a:cubicBezTo>
                      <a:cubicBezTo>
                        <a:pt x="5948" y="-2249"/>
                        <a:pt x="8844" y="1173"/>
                        <a:pt x="11002" y="6279"/>
                      </a:cubicBezTo>
                      <a:cubicBezTo>
                        <a:pt x="10791" y="7069"/>
                        <a:pt x="10528" y="7858"/>
                        <a:pt x="10318" y="8595"/>
                      </a:cubicBezTo>
                      <a:close/>
                    </a:path>
                  </a:pathLst>
                </a:custGeom>
                <a:solidFill>
                  <a:srgbClr val="FDFFFF"/>
                </a:solidFill>
                <a:ln w="89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DDA4560F-7049-CECB-66BF-42E791D76681}"/>
                    </a:ext>
                  </a:extLst>
                </p:cNvPr>
                <p:cNvSpPr/>
                <p:nvPr/>
              </p:nvSpPr>
              <p:spPr>
                <a:xfrm>
                  <a:off x="3709742" y="3634704"/>
                  <a:ext cx="11001" cy="8470"/>
                </a:xfrm>
                <a:custGeom>
                  <a:avLst/>
                  <a:gdLst>
                    <a:gd name="connsiteX0" fmla="*/ 10317 w 11001"/>
                    <a:gd name="connsiteY0" fmla="*/ 8470 h 8470"/>
                    <a:gd name="connsiteX1" fmla="*/ 0 w 11001"/>
                    <a:gd name="connsiteY1" fmla="*/ 1574 h 8470"/>
                    <a:gd name="connsiteX2" fmla="*/ 1948 w 11001"/>
                    <a:gd name="connsiteY2" fmla="*/ 153 h 8470"/>
                    <a:gd name="connsiteX3" fmla="*/ 11002 w 11001"/>
                    <a:gd name="connsiteY3" fmla="*/ 6101 h 8470"/>
                    <a:gd name="connsiteX4" fmla="*/ 10317 w 11001"/>
                    <a:gd name="connsiteY4" fmla="*/ 8417 h 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1" h="8470">
                      <a:moveTo>
                        <a:pt x="10317" y="8470"/>
                      </a:moveTo>
                      <a:cubicBezTo>
                        <a:pt x="5369" y="8470"/>
                        <a:pt x="1948" y="6154"/>
                        <a:pt x="0" y="1574"/>
                      </a:cubicBezTo>
                      <a:cubicBezTo>
                        <a:pt x="632" y="1100"/>
                        <a:pt x="1316" y="626"/>
                        <a:pt x="1948" y="153"/>
                      </a:cubicBezTo>
                      <a:cubicBezTo>
                        <a:pt x="6791" y="-637"/>
                        <a:pt x="9581" y="1679"/>
                        <a:pt x="11002" y="6101"/>
                      </a:cubicBezTo>
                      <a:cubicBezTo>
                        <a:pt x="10791" y="6891"/>
                        <a:pt x="10528" y="7628"/>
                        <a:pt x="10317" y="8417"/>
                      </a:cubicBezTo>
                      <a:close/>
                    </a:path>
                  </a:pathLst>
                </a:custGeom>
                <a:solidFill>
                  <a:srgbClr val="FDFFFF"/>
                </a:solidFill>
                <a:ln w="89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C695C37B-6EED-EB14-317C-96CC0EA3C6D2}"/>
                    </a:ext>
                  </a:extLst>
                </p:cNvPr>
                <p:cNvSpPr/>
                <p:nvPr/>
              </p:nvSpPr>
              <p:spPr>
                <a:xfrm>
                  <a:off x="4171242" y="3423343"/>
                  <a:ext cx="5631" cy="10317"/>
                </a:xfrm>
                <a:custGeom>
                  <a:avLst/>
                  <a:gdLst>
                    <a:gd name="connsiteX0" fmla="*/ 5631 w 5631"/>
                    <a:gd name="connsiteY0" fmla="*/ 0 h 10317"/>
                    <a:gd name="connsiteX1" fmla="*/ 2209 w 5631"/>
                    <a:gd name="connsiteY1" fmla="*/ 10318 h 10317"/>
                    <a:gd name="connsiteX2" fmla="*/ 5631 w 5631"/>
                    <a:gd name="connsiteY2" fmla="*/ 0 h 10317"/>
                  </a:gdLst>
                  <a:ahLst/>
                  <a:cxnLst>
                    <a:cxn ang="0">
                      <a:pos x="connsiteX0" y="connsiteY0"/>
                    </a:cxn>
                    <a:cxn ang="0">
                      <a:pos x="connsiteX1" y="connsiteY1"/>
                    </a:cxn>
                    <a:cxn ang="0">
                      <a:pos x="connsiteX2" y="connsiteY2"/>
                    </a:cxn>
                  </a:cxnLst>
                  <a:rect l="l" t="t" r="r" b="b"/>
                  <a:pathLst>
                    <a:path w="5631" h="10317">
                      <a:moveTo>
                        <a:pt x="5631" y="0"/>
                      </a:moveTo>
                      <a:cubicBezTo>
                        <a:pt x="5526" y="3790"/>
                        <a:pt x="6263" y="7844"/>
                        <a:pt x="2209" y="10318"/>
                      </a:cubicBezTo>
                      <a:cubicBezTo>
                        <a:pt x="-475" y="5633"/>
                        <a:pt x="-2055" y="1263"/>
                        <a:pt x="5631" y="0"/>
                      </a:cubicBezTo>
                      <a:close/>
                    </a:path>
                  </a:pathLst>
                </a:custGeom>
                <a:solidFill>
                  <a:srgbClr val="FDFFFF"/>
                </a:solidFill>
                <a:ln w="89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95F34AD7-5821-D28D-3F38-29DD2C136900}"/>
                    </a:ext>
                  </a:extLst>
                </p:cNvPr>
                <p:cNvSpPr/>
                <p:nvPr/>
              </p:nvSpPr>
              <p:spPr>
                <a:xfrm>
                  <a:off x="3675368" y="3617503"/>
                  <a:ext cx="7369" cy="5088"/>
                </a:xfrm>
                <a:custGeom>
                  <a:avLst/>
                  <a:gdLst>
                    <a:gd name="connsiteX0" fmla="*/ 6896 w 7369"/>
                    <a:gd name="connsiteY0" fmla="*/ 5088 h 5088"/>
                    <a:gd name="connsiteX1" fmla="*/ 0 w 7369"/>
                    <a:gd name="connsiteY1" fmla="*/ 1666 h 5088"/>
                    <a:gd name="connsiteX2" fmla="*/ 7370 w 7369"/>
                    <a:gd name="connsiteY2" fmla="*/ 2877 h 5088"/>
                    <a:gd name="connsiteX3" fmla="*/ 6843 w 7369"/>
                    <a:gd name="connsiteY3" fmla="*/ 5088 h 5088"/>
                  </a:gdLst>
                  <a:ahLst/>
                  <a:cxnLst>
                    <a:cxn ang="0">
                      <a:pos x="connsiteX0" y="connsiteY0"/>
                    </a:cxn>
                    <a:cxn ang="0">
                      <a:pos x="connsiteX1" y="connsiteY1"/>
                    </a:cxn>
                    <a:cxn ang="0">
                      <a:pos x="connsiteX2" y="connsiteY2"/>
                    </a:cxn>
                    <a:cxn ang="0">
                      <a:pos x="connsiteX3" y="connsiteY3"/>
                    </a:cxn>
                  </a:cxnLst>
                  <a:rect l="l" t="t" r="r" b="b"/>
                  <a:pathLst>
                    <a:path w="7369" h="5088">
                      <a:moveTo>
                        <a:pt x="6896" y="5088"/>
                      </a:moveTo>
                      <a:cubicBezTo>
                        <a:pt x="4053" y="5035"/>
                        <a:pt x="1526" y="4404"/>
                        <a:pt x="0" y="1666"/>
                      </a:cubicBezTo>
                      <a:cubicBezTo>
                        <a:pt x="3000" y="-1176"/>
                        <a:pt x="5369" y="-123"/>
                        <a:pt x="7370" y="2877"/>
                      </a:cubicBezTo>
                      <a:cubicBezTo>
                        <a:pt x="7212" y="3614"/>
                        <a:pt x="7001" y="4351"/>
                        <a:pt x="6843" y="5088"/>
                      </a:cubicBezTo>
                      <a:close/>
                    </a:path>
                  </a:pathLst>
                </a:custGeom>
                <a:solidFill>
                  <a:srgbClr val="FDFFFF"/>
                </a:solidFill>
                <a:ln w="89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1F216465-B723-E572-0A59-723579D4484F}"/>
                    </a:ext>
                  </a:extLst>
                </p:cNvPr>
                <p:cNvSpPr/>
                <p:nvPr/>
              </p:nvSpPr>
              <p:spPr>
                <a:xfrm>
                  <a:off x="4227935" y="3536680"/>
                  <a:ext cx="7369" cy="5088"/>
                </a:xfrm>
                <a:custGeom>
                  <a:avLst/>
                  <a:gdLst>
                    <a:gd name="connsiteX0" fmla="*/ 474 w 7369"/>
                    <a:gd name="connsiteY0" fmla="*/ 0 h 5088"/>
                    <a:gd name="connsiteX1" fmla="*/ 7369 w 7369"/>
                    <a:gd name="connsiteY1" fmla="*/ 3422 h 5088"/>
                    <a:gd name="connsiteX2" fmla="*/ 0 w 7369"/>
                    <a:gd name="connsiteY2" fmla="*/ 2211 h 5088"/>
                    <a:gd name="connsiteX3" fmla="*/ 526 w 7369"/>
                    <a:gd name="connsiteY3" fmla="*/ 0 h 5088"/>
                  </a:gdLst>
                  <a:ahLst/>
                  <a:cxnLst>
                    <a:cxn ang="0">
                      <a:pos x="connsiteX0" y="connsiteY0"/>
                    </a:cxn>
                    <a:cxn ang="0">
                      <a:pos x="connsiteX1" y="connsiteY1"/>
                    </a:cxn>
                    <a:cxn ang="0">
                      <a:pos x="connsiteX2" y="connsiteY2"/>
                    </a:cxn>
                    <a:cxn ang="0">
                      <a:pos x="connsiteX3" y="connsiteY3"/>
                    </a:cxn>
                  </a:cxnLst>
                  <a:rect l="l" t="t" r="r" b="b"/>
                  <a:pathLst>
                    <a:path w="7369" h="5088">
                      <a:moveTo>
                        <a:pt x="474" y="0"/>
                      </a:moveTo>
                      <a:cubicBezTo>
                        <a:pt x="3316" y="53"/>
                        <a:pt x="5843" y="684"/>
                        <a:pt x="7369" y="3422"/>
                      </a:cubicBezTo>
                      <a:cubicBezTo>
                        <a:pt x="4369" y="6264"/>
                        <a:pt x="2000" y="5211"/>
                        <a:pt x="0" y="2211"/>
                      </a:cubicBezTo>
                      <a:cubicBezTo>
                        <a:pt x="158" y="1474"/>
                        <a:pt x="369" y="737"/>
                        <a:pt x="526" y="0"/>
                      </a:cubicBezTo>
                      <a:close/>
                    </a:path>
                  </a:pathLst>
                </a:custGeom>
                <a:solidFill>
                  <a:srgbClr val="FDFFFF"/>
                </a:solidFill>
                <a:ln w="89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A5BC2814-CED0-8D42-E756-7A36A6390872}"/>
                    </a:ext>
                  </a:extLst>
                </p:cNvPr>
                <p:cNvSpPr/>
                <p:nvPr/>
              </p:nvSpPr>
              <p:spPr>
                <a:xfrm>
                  <a:off x="4221092" y="3533259"/>
                  <a:ext cx="7369" cy="5088"/>
                </a:xfrm>
                <a:custGeom>
                  <a:avLst/>
                  <a:gdLst>
                    <a:gd name="connsiteX0" fmla="*/ 474 w 7369"/>
                    <a:gd name="connsiteY0" fmla="*/ 0 h 5088"/>
                    <a:gd name="connsiteX1" fmla="*/ 7369 w 7369"/>
                    <a:gd name="connsiteY1" fmla="*/ 3422 h 5088"/>
                    <a:gd name="connsiteX2" fmla="*/ 0 w 7369"/>
                    <a:gd name="connsiteY2" fmla="*/ 2211 h 5088"/>
                    <a:gd name="connsiteX3" fmla="*/ 526 w 7369"/>
                    <a:gd name="connsiteY3" fmla="*/ 0 h 5088"/>
                  </a:gdLst>
                  <a:ahLst/>
                  <a:cxnLst>
                    <a:cxn ang="0">
                      <a:pos x="connsiteX0" y="connsiteY0"/>
                    </a:cxn>
                    <a:cxn ang="0">
                      <a:pos x="connsiteX1" y="connsiteY1"/>
                    </a:cxn>
                    <a:cxn ang="0">
                      <a:pos x="connsiteX2" y="connsiteY2"/>
                    </a:cxn>
                    <a:cxn ang="0">
                      <a:pos x="connsiteX3" y="connsiteY3"/>
                    </a:cxn>
                  </a:cxnLst>
                  <a:rect l="l" t="t" r="r" b="b"/>
                  <a:pathLst>
                    <a:path w="7369" h="5088">
                      <a:moveTo>
                        <a:pt x="474" y="0"/>
                      </a:moveTo>
                      <a:cubicBezTo>
                        <a:pt x="3316" y="53"/>
                        <a:pt x="5843" y="684"/>
                        <a:pt x="7369" y="3422"/>
                      </a:cubicBezTo>
                      <a:cubicBezTo>
                        <a:pt x="4369" y="6264"/>
                        <a:pt x="2000" y="5211"/>
                        <a:pt x="0" y="2211"/>
                      </a:cubicBezTo>
                      <a:cubicBezTo>
                        <a:pt x="158" y="1474"/>
                        <a:pt x="369" y="737"/>
                        <a:pt x="526" y="0"/>
                      </a:cubicBezTo>
                      <a:close/>
                    </a:path>
                  </a:pathLst>
                </a:custGeom>
                <a:solidFill>
                  <a:srgbClr val="FDFFFF"/>
                </a:solidFill>
                <a:ln w="89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A7D7DAAF-A002-1A2C-01B8-3D909295BCB3}"/>
                    </a:ext>
                  </a:extLst>
                </p:cNvPr>
                <p:cNvSpPr/>
                <p:nvPr/>
              </p:nvSpPr>
              <p:spPr>
                <a:xfrm>
                  <a:off x="4207352" y="3526363"/>
                  <a:ext cx="7369" cy="4903"/>
                </a:xfrm>
                <a:custGeom>
                  <a:avLst/>
                  <a:gdLst>
                    <a:gd name="connsiteX0" fmla="*/ 474 w 7369"/>
                    <a:gd name="connsiteY0" fmla="*/ 53 h 4903"/>
                    <a:gd name="connsiteX1" fmla="*/ 7370 w 7369"/>
                    <a:gd name="connsiteY1" fmla="*/ 3474 h 4903"/>
                    <a:gd name="connsiteX2" fmla="*/ 5580 w 7369"/>
                    <a:gd name="connsiteY2" fmla="*/ 4790 h 4903"/>
                    <a:gd name="connsiteX3" fmla="*/ 0 w 7369"/>
                    <a:gd name="connsiteY3" fmla="*/ 2211 h 4903"/>
                    <a:gd name="connsiteX4" fmla="*/ 527 w 7369"/>
                    <a:gd name="connsiteY4" fmla="*/ 0 h 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9" h="4903">
                      <a:moveTo>
                        <a:pt x="474" y="53"/>
                      </a:moveTo>
                      <a:cubicBezTo>
                        <a:pt x="3316" y="105"/>
                        <a:pt x="5843" y="737"/>
                        <a:pt x="7370" y="3474"/>
                      </a:cubicBezTo>
                      <a:cubicBezTo>
                        <a:pt x="6791" y="3895"/>
                        <a:pt x="6159" y="4369"/>
                        <a:pt x="5580" y="4790"/>
                      </a:cubicBezTo>
                      <a:cubicBezTo>
                        <a:pt x="3159" y="5211"/>
                        <a:pt x="1211" y="4475"/>
                        <a:pt x="0" y="2211"/>
                      </a:cubicBezTo>
                      <a:cubicBezTo>
                        <a:pt x="158" y="1474"/>
                        <a:pt x="369" y="737"/>
                        <a:pt x="527" y="0"/>
                      </a:cubicBezTo>
                      <a:close/>
                    </a:path>
                  </a:pathLst>
                </a:custGeom>
                <a:solidFill>
                  <a:srgbClr val="FDFFFF"/>
                </a:solidFill>
                <a:ln w="89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01163611-1849-5C0D-2545-89CCD9912D91}"/>
                    </a:ext>
                  </a:extLst>
                </p:cNvPr>
                <p:cNvSpPr/>
                <p:nvPr/>
              </p:nvSpPr>
              <p:spPr>
                <a:xfrm>
                  <a:off x="4214669" y="3529837"/>
                  <a:ext cx="6895" cy="4825"/>
                </a:xfrm>
                <a:custGeom>
                  <a:avLst/>
                  <a:gdLst>
                    <a:gd name="connsiteX0" fmla="*/ 0 w 6895"/>
                    <a:gd name="connsiteY0" fmla="*/ 0 h 4825"/>
                    <a:gd name="connsiteX1" fmla="*/ 6896 w 6895"/>
                    <a:gd name="connsiteY1" fmla="*/ 3422 h 4825"/>
                    <a:gd name="connsiteX2" fmla="*/ 0 w 6895"/>
                    <a:gd name="connsiteY2" fmla="*/ 0 h 4825"/>
                  </a:gdLst>
                  <a:ahLst/>
                  <a:cxnLst>
                    <a:cxn ang="0">
                      <a:pos x="connsiteX0" y="connsiteY0"/>
                    </a:cxn>
                    <a:cxn ang="0">
                      <a:pos x="connsiteX1" y="connsiteY1"/>
                    </a:cxn>
                    <a:cxn ang="0">
                      <a:pos x="connsiteX2" y="connsiteY2"/>
                    </a:cxn>
                  </a:cxnLst>
                  <a:rect l="l" t="t" r="r" b="b"/>
                  <a:pathLst>
                    <a:path w="6895" h="4825">
                      <a:moveTo>
                        <a:pt x="0" y="0"/>
                      </a:moveTo>
                      <a:cubicBezTo>
                        <a:pt x="2843" y="53"/>
                        <a:pt x="5369" y="684"/>
                        <a:pt x="6896" y="3422"/>
                      </a:cubicBezTo>
                      <a:cubicBezTo>
                        <a:pt x="2948" y="5633"/>
                        <a:pt x="0" y="5738"/>
                        <a:pt x="0" y="0"/>
                      </a:cubicBezTo>
                      <a:close/>
                    </a:path>
                  </a:pathLst>
                </a:custGeom>
                <a:solidFill>
                  <a:srgbClr val="FDFFFF"/>
                </a:solidFill>
                <a:ln w="89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1DFF2650-2958-FA11-91C3-A803A143048A}"/>
                    </a:ext>
                  </a:extLst>
                </p:cNvPr>
                <p:cNvSpPr/>
                <p:nvPr/>
              </p:nvSpPr>
              <p:spPr>
                <a:xfrm>
                  <a:off x="3737220" y="3467983"/>
                  <a:ext cx="4825" cy="6896"/>
                </a:xfrm>
                <a:custGeom>
                  <a:avLst/>
                  <a:gdLst>
                    <a:gd name="connsiteX0" fmla="*/ 0 w 4825"/>
                    <a:gd name="connsiteY0" fmla="*/ 6896 h 6896"/>
                    <a:gd name="connsiteX1" fmla="*/ 3422 w 4825"/>
                    <a:gd name="connsiteY1" fmla="*/ 0 h 6896"/>
                    <a:gd name="connsiteX2" fmla="*/ 0 w 4825"/>
                    <a:gd name="connsiteY2" fmla="*/ 6896 h 6896"/>
                  </a:gdLst>
                  <a:ahLst/>
                  <a:cxnLst>
                    <a:cxn ang="0">
                      <a:pos x="connsiteX0" y="connsiteY0"/>
                    </a:cxn>
                    <a:cxn ang="0">
                      <a:pos x="connsiteX1" y="connsiteY1"/>
                    </a:cxn>
                    <a:cxn ang="0">
                      <a:pos x="connsiteX2" y="connsiteY2"/>
                    </a:cxn>
                  </a:cxnLst>
                  <a:rect l="l" t="t" r="r" b="b"/>
                  <a:pathLst>
                    <a:path w="4825" h="6896">
                      <a:moveTo>
                        <a:pt x="0" y="6896"/>
                      </a:moveTo>
                      <a:cubicBezTo>
                        <a:pt x="53" y="4053"/>
                        <a:pt x="684" y="1527"/>
                        <a:pt x="3422" y="0"/>
                      </a:cubicBezTo>
                      <a:cubicBezTo>
                        <a:pt x="5632" y="3948"/>
                        <a:pt x="5738" y="6896"/>
                        <a:pt x="0" y="6896"/>
                      </a:cubicBezTo>
                      <a:close/>
                    </a:path>
                  </a:pathLst>
                </a:custGeom>
                <a:solidFill>
                  <a:srgbClr val="FDFFFF"/>
                </a:solidFill>
                <a:ln w="89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687FFC8C-7A25-1DB1-4D32-63F919D51500}"/>
                    </a:ext>
                  </a:extLst>
                </p:cNvPr>
                <p:cNvSpPr/>
                <p:nvPr/>
              </p:nvSpPr>
              <p:spPr>
                <a:xfrm>
                  <a:off x="3990046" y="3292793"/>
                  <a:ext cx="4796" cy="7187"/>
                </a:xfrm>
                <a:custGeom>
                  <a:avLst/>
                  <a:gdLst>
                    <a:gd name="connsiteX0" fmla="*/ 1375 w 4796"/>
                    <a:gd name="connsiteY0" fmla="*/ 0 h 7187"/>
                    <a:gd name="connsiteX1" fmla="*/ 4797 w 4796"/>
                    <a:gd name="connsiteY1" fmla="*/ 6896 h 7187"/>
                    <a:gd name="connsiteX2" fmla="*/ 6 w 4796"/>
                    <a:gd name="connsiteY2" fmla="*/ 1895 h 7187"/>
                    <a:gd name="connsiteX3" fmla="*/ 1323 w 4796"/>
                    <a:gd name="connsiteY3" fmla="*/ 53 h 7187"/>
                  </a:gdLst>
                  <a:ahLst/>
                  <a:cxnLst>
                    <a:cxn ang="0">
                      <a:pos x="connsiteX0" y="connsiteY0"/>
                    </a:cxn>
                    <a:cxn ang="0">
                      <a:pos x="connsiteX1" y="connsiteY1"/>
                    </a:cxn>
                    <a:cxn ang="0">
                      <a:pos x="connsiteX2" y="connsiteY2"/>
                    </a:cxn>
                    <a:cxn ang="0">
                      <a:pos x="connsiteX3" y="connsiteY3"/>
                    </a:cxn>
                  </a:cxnLst>
                  <a:rect l="l" t="t" r="r" b="b"/>
                  <a:pathLst>
                    <a:path w="4796" h="7187">
                      <a:moveTo>
                        <a:pt x="1375" y="0"/>
                      </a:moveTo>
                      <a:cubicBezTo>
                        <a:pt x="4165" y="1474"/>
                        <a:pt x="4744" y="4053"/>
                        <a:pt x="4797" y="6896"/>
                      </a:cubicBezTo>
                      <a:cubicBezTo>
                        <a:pt x="112" y="8159"/>
                        <a:pt x="-46" y="5106"/>
                        <a:pt x="6" y="1895"/>
                      </a:cubicBezTo>
                      <a:cubicBezTo>
                        <a:pt x="428" y="1263"/>
                        <a:pt x="901" y="684"/>
                        <a:pt x="1323" y="53"/>
                      </a:cubicBezTo>
                      <a:close/>
                    </a:path>
                  </a:pathLst>
                </a:custGeom>
                <a:solidFill>
                  <a:srgbClr val="FDFFFF"/>
                </a:solidFill>
                <a:ln w="89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0E93EB72-9623-9BBD-A9DD-A3FC300DEE64}"/>
                    </a:ext>
                  </a:extLst>
                </p:cNvPr>
                <p:cNvSpPr/>
                <p:nvPr/>
              </p:nvSpPr>
              <p:spPr>
                <a:xfrm>
                  <a:off x="3702846" y="3631586"/>
                  <a:ext cx="7138" cy="4796"/>
                </a:xfrm>
                <a:custGeom>
                  <a:avLst/>
                  <a:gdLst>
                    <a:gd name="connsiteX0" fmla="*/ 6896 w 7138"/>
                    <a:gd name="connsiteY0" fmla="*/ 4744 h 4796"/>
                    <a:gd name="connsiteX1" fmla="*/ 0 w 7138"/>
                    <a:gd name="connsiteY1" fmla="*/ 1323 h 4796"/>
                    <a:gd name="connsiteX2" fmla="*/ 1842 w 7138"/>
                    <a:gd name="connsiteY2" fmla="*/ 6 h 4796"/>
                    <a:gd name="connsiteX3" fmla="*/ 6843 w 7138"/>
                    <a:gd name="connsiteY3" fmla="*/ 4797 h 4796"/>
                  </a:gdLst>
                  <a:ahLst/>
                  <a:cxnLst>
                    <a:cxn ang="0">
                      <a:pos x="connsiteX0" y="connsiteY0"/>
                    </a:cxn>
                    <a:cxn ang="0">
                      <a:pos x="connsiteX1" y="connsiteY1"/>
                    </a:cxn>
                    <a:cxn ang="0">
                      <a:pos x="connsiteX2" y="connsiteY2"/>
                    </a:cxn>
                    <a:cxn ang="0">
                      <a:pos x="connsiteX3" y="connsiteY3"/>
                    </a:cxn>
                  </a:cxnLst>
                  <a:rect l="l" t="t" r="r" b="b"/>
                  <a:pathLst>
                    <a:path w="7138" h="4796">
                      <a:moveTo>
                        <a:pt x="6896" y="4744"/>
                      </a:moveTo>
                      <a:cubicBezTo>
                        <a:pt x="4053" y="4692"/>
                        <a:pt x="1526" y="4060"/>
                        <a:pt x="0" y="1323"/>
                      </a:cubicBezTo>
                      <a:cubicBezTo>
                        <a:pt x="632" y="901"/>
                        <a:pt x="1211" y="428"/>
                        <a:pt x="1842" y="6"/>
                      </a:cubicBezTo>
                      <a:cubicBezTo>
                        <a:pt x="5106" y="-46"/>
                        <a:pt x="8107" y="112"/>
                        <a:pt x="6843" y="4797"/>
                      </a:cubicBezTo>
                      <a:close/>
                    </a:path>
                  </a:pathLst>
                </a:custGeom>
                <a:solidFill>
                  <a:srgbClr val="FDFFFF"/>
                </a:solidFill>
                <a:ln w="89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6B2814C-8C8A-C7A2-9E67-1D2F7534813F}"/>
                    </a:ext>
                  </a:extLst>
                </p:cNvPr>
                <p:cNvSpPr/>
                <p:nvPr/>
              </p:nvSpPr>
              <p:spPr>
                <a:xfrm>
                  <a:off x="3695950" y="3628165"/>
                  <a:ext cx="7138" cy="4796"/>
                </a:xfrm>
                <a:custGeom>
                  <a:avLst/>
                  <a:gdLst>
                    <a:gd name="connsiteX0" fmla="*/ 6896 w 7138"/>
                    <a:gd name="connsiteY0" fmla="*/ 4744 h 4796"/>
                    <a:gd name="connsiteX1" fmla="*/ 0 w 7138"/>
                    <a:gd name="connsiteY1" fmla="*/ 1323 h 4796"/>
                    <a:gd name="connsiteX2" fmla="*/ 1842 w 7138"/>
                    <a:gd name="connsiteY2" fmla="*/ 6 h 4796"/>
                    <a:gd name="connsiteX3" fmla="*/ 6843 w 7138"/>
                    <a:gd name="connsiteY3" fmla="*/ 4797 h 4796"/>
                  </a:gdLst>
                  <a:ahLst/>
                  <a:cxnLst>
                    <a:cxn ang="0">
                      <a:pos x="connsiteX0" y="connsiteY0"/>
                    </a:cxn>
                    <a:cxn ang="0">
                      <a:pos x="connsiteX1" y="connsiteY1"/>
                    </a:cxn>
                    <a:cxn ang="0">
                      <a:pos x="connsiteX2" y="connsiteY2"/>
                    </a:cxn>
                    <a:cxn ang="0">
                      <a:pos x="connsiteX3" y="connsiteY3"/>
                    </a:cxn>
                  </a:cxnLst>
                  <a:rect l="l" t="t" r="r" b="b"/>
                  <a:pathLst>
                    <a:path w="7138" h="4796">
                      <a:moveTo>
                        <a:pt x="6896" y="4744"/>
                      </a:moveTo>
                      <a:cubicBezTo>
                        <a:pt x="4053" y="4692"/>
                        <a:pt x="1526" y="4060"/>
                        <a:pt x="0" y="1323"/>
                      </a:cubicBezTo>
                      <a:cubicBezTo>
                        <a:pt x="632" y="901"/>
                        <a:pt x="1211" y="428"/>
                        <a:pt x="1842" y="6"/>
                      </a:cubicBezTo>
                      <a:cubicBezTo>
                        <a:pt x="5106" y="-46"/>
                        <a:pt x="8107" y="112"/>
                        <a:pt x="6843" y="4797"/>
                      </a:cubicBezTo>
                      <a:close/>
                    </a:path>
                  </a:pathLst>
                </a:custGeom>
                <a:solidFill>
                  <a:srgbClr val="FDFFFF"/>
                </a:solidFill>
                <a:ln w="89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BE0FE425-D8D4-9800-D6FE-CC18ED12D3CE}"/>
                    </a:ext>
                  </a:extLst>
                </p:cNvPr>
                <p:cNvSpPr/>
                <p:nvPr/>
              </p:nvSpPr>
              <p:spPr>
                <a:xfrm>
                  <a:off x="4200930" y="3522941"/>
                  <a:ext cx="6895" cy="4825"/>
                </a:xfrm>
                <a:custGeom>
                  <a:avLst/>
                  <a:gdLst>
                    <a:gd name="connsiteX0" fmla="*/ 0 w 6895"/>
                    <a:gd name="connsiteY0" fmla="*/ 0 h 4825"/>
                    <a:gd name="connsiteX1" fmla="*/ 6896 w 6895"/>
                    <a:gd name="connsiteY1" fmla="*/ 3422 h 4825"/>
                    <a:gd name="connsiteX2" fmla="*/ 0 w 6895"/>
                    <a:gd name="connsiteY2" fmla="*/ 0 h 4825"/>
                  </a:gdLst>
                  <a:ahLst/>
                  <a:cxnLst>
                    <a:cxn ang="0">
                      <a:pos x="connsiteX0" y="connsiteY0"/>
                    </a:cxn>
                    <a:cxn ang="0">
                      <a:pos x="connsiteX1" y="connsiteY1"/>
                    </a:cxn>
                    <a:cxn ang="0">
                      <a:pos x="connsiteX2" y="connsiteY2"/>
                    </a:cxn>
                  </a:cxnLst>
                  <a:rect l="l" t="t" r="r" b="b"/>
                  <a:pathLst>
                    <a:path w="6895" h="4825">
                      <a:moveTo>
                        <a:pt x="0" y="0"/>
                      </a:moveTo>
                      <a:cubicBezTo>
                        <a:pt x="2842" y="53"/>
                        <a:pt x="5369" y="684"/>
                        <a:pt x="6896" y="3422"/>
                      </a:cubicBezTo>
                      <a:cubicBezTo>
                        <a:pt x="2948" y="5633"/>
                        <a:pt x="0" y="5738"/>
                        <a:pt x="0" y="0"/>
                      </a:cubicBezTo>
                      <a:close/>
                    </a:path>
                  </a:pathLst>
                </a:custGeom>
                <a:solidFill>
                  <a:srgbClr val="FDFFFF"/>
                </a:solidFill>
                <a:ln w="89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E3EAA5B3-8D02-3932-D45B-5CBEFE6E8BC8}"/>
                    </a:ext>
                  </a:extLst>
                </p:cNvPr>
                <p:cNvSpPr/>
                <p:nvPr/>
              </p:nvSpPr>
              <p:spPr>
                <a:xfrm>
                  <a:off x="3689107" y="3624690"/>
                  <a:ext cx="7138" cy="4796"/>
                </a:xfrm>
                <a:custGeom>
                  <a:avLst/>
                  <a:gdLst>
                    <a:gd name="connsiteX0" fmla="*/ 6896 w 7138"/>
                    <a:gd name="connsiteY0" fmla="*/ 4744 h 4796"/>
                    <a:gd name="connsiteX1" fmla="*/ 0 w 7138"/>
                    <a:gd name="connsiteY1" fmla="*/ 1323 h 4796"/>
                    <a:gd name="connsiteX2" fmla="*/ 1842 w 7138"/>
                    <a:gd name="connsiteY2" fmla="*/ 6 h 4796"/>
                    <a:gd name="connsiteX3" fmla="*/ 6843 w 7138"/>
                    <a:gd name="connsiteY3" fmla="*/ 4797 h 4796"/>
                  </a:gdLst>
                  <a:ahLst/>
                  <a:cxnLst>
                    <a:cxn ang="0">
                      <a:pos x="connsiteX0" y="connsiteY0"/>
                    </a:cxn>
                    <a:cxn ang="0">
                      <a:pos x="connsiteX1" y="connsiteY1"/>
                    </a:cxn>
                    <a:cxn ang="0">
                      <a:pos x="connsiteX2" y="connsiteY2"/>
                    </a:cxn>
                    <a:cxn ang="0">
                      <a:pos x="connsiteX3" y="connsiteY3"/>
                    </a:cxn>
                  </a:cxnLst>
                  <a:rect l="l" t="t" r="r" b="b"/>
                  <a:pathLst>
                    <a:path w="7138" h="4796">
                      <a:moveTo>
                        <a:pt x="6896" y="4744"/>
                      </a:moveTo>
                      <a:cubicBezTo>
                        <a:pt x="4053" y="4692"/>
                        <a:pt x="1527" y="4060"/>
                        <a:pt x="0" y="1323"/>
                      </a:cubicBezTo>
                      <a:cubicBezTo>
                        <a:pt x="632" y="901"/>
                        <a:pt x="1211" y="428"/>
                        <a:pt x="1842" y="6"/>
                      </a:cubicBezTo>
                      <a:cubicBezTo>
                        <a:pt x="5106" y="-46"/>
                        <a:pt x="8107" y="112"/>
                        <a:pt x="6843" y="4797"/>
                      </a:cubicBezTo>
                      <a:close/>
                    </a:path>
                  </a:pathLst>
                </a:custGeom>
                <a:solidFill>
                  <a:srgbClr val="FDFFFF"/>
                </a:solidFill>
                <a:ln w="89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F55DC6FB-AF42-1BCD-A30F-0FEAC0162E33}"/>
                    </a:ext>
                  </a:extLst>
                </p:cNvPr>
                <p:cNvSpPr/>
                <p:nvPr/>
              </p:nvSpPr>
              <p:spPr>
                <a:xfrm>
                  <a:off x="3682211" y="3621187"/>
                  <a:ext cx="6895" cy="4825"/>
                </a:xfrm>
                <a:custGeom>
                  <a:avLst/>
                  <a:gdLst>
                    <a:gd name="connsiteX0" fmla="*/ 6896 w 6895"/>
                    <a:gd name="connsiteY0" fmla="*/ 4826 h 4825"/>
                    <a:gd name="connsiteX1" fmla="*/ 0 w 6895"/>
                    <a:gd name="connsiteY1" fmla="*/ 1404 h 4825"/>
                    <a:gd name="connsiteX2" fmla="*/ 6896 w 6895"/>
                    <a:gd name="connsiteY2" fmla="*/ 4826 h 4825"/>
                  </a:gdLst>
                  <a:ahLst/>
                  <a:cxnLst>
                    <a:cxn ang="0">
                      <a:pos x="connsiteX0" y="connsiteY0"/>
                    </a:cxn>
                    <a:cxn ang="0">
                      <a:pos x="connsiteX1" y="connsiteY1"/>
                    </a:cxn>
                    <a:cxn ang="0">
                      <a:pos x="connsiteX2" y="connsiteY2"/>
                    </a:cxn>
                  </a:cxnLst>
                  <a:rect l="l" t="t" r="r" b="b"/>
                  <a:pathLst>
                    <a:path w="6895" h="4825">
                      <a:moveTo>
                        <a:pt x="6896" y="4826"/>
                      </a:moveTo>
                      <a:cubicBezTo>
                        <a:pt x="4053" y="4773"/>
                        <a:pt x="1527" y="4142"/>
                        <a:pt x="0" y="1404"/>
                      </a:cubicBezTo>
                      <a:cubicBezTo>
                        <a:pt x="3948" y="-807"/>
                        <a:pt x="6896" y="-912"/>
                        <a:pt x="6896" y="4826"/>
                      </a:cubicBezTo>
                      <a:close/>
                    </a:path>
                  </a:pathLst>
                </a:custGeom>
                <a:solidFill>
                  <a:srgbClr val="FDFFFF"/>
                </a:solidFill>
                <a:ln w="89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4E56A4B7-96F9-09E6-14EC-DC19826241DE}"/>
                    </a:ext>
                  </a:extLst>
                </p:cNvPr>
                <p:cNvSpPr/>
                <p:nvPr/>
              </p:nvSpPr>
              <p:spPr>
                <a:xfrm>
                  <a:off x="4182103" y="3505780"/>
                  <a:ext cx="5087" cy="7422"/>
                </a:xfrm>
                <a:custGeom>
                  <a:avLst/>
                  <a:gdLst>
                    <a:gd name="connsiteX0" fmla="*/ 1666 w 5087"/>
                    <a:gd name="connsiteY0" fmla="*/ 0 h 7422"/>
                    <a:gd name="connsiteX1" fmla="*/ 5088 w 5087"/>
                    <a:gd name="connsiteY1" fmla="*/ 6896 h 7422"/>
                    <a:gd name="connsiteX2" fmla="*/ 2877 w 5087"/>
                    <a:gd name="connsiteY2" fmla="*/ 7422 h 7422"/>
                    <a:gd name="connsiteX3" fmla="*/ 1666 w 5087"/>
                    <a:gd name="connsiteY3" fmla="*/ 53 h 7422"/>
                  </a:gdLst>
                  <a:ahLst/>
                  <a:cxnLst>
                    <a:cxn ang="0">
                      <a:pos x="connsiteX0" y="connsiteY0"/>
                    </a:cxn>
                    <a:cxn ang="0">
                      <a:pos x="connsiteX1" y="connsiteY1"/>
                    </a:cxn>
                    <a:cxn ang="0">
                      <a:pos x="connsiteX2" y="connsiteY2"/>
                    </a:cxn>
                    <a:cxn ang="0">
                      <a:pos x="connsiteX3" y="connsiteY3"/>
                    </a:cxn>
                  </a:cxnLst>
                  <a:rect l="l" t="t" r="r" b="b"/>
                  <a:pathLst>
                    <a:path w="5087" h="7422">
                      <a:moveTo>
                        <a:pt x="1666" y="0"/>
                      </a:moveTo>
                      <a:cubicBezTo>
                        <a:pt x="4456" y="1474"/>
                        <a:pt x="5035" y="4053"/>
                        <a:pt x="5088" y="6896"/>
                      </a:cubicBezTo>
                      <a:cubicBezTo>
                        <a:pt x="4351" y="7054"/>
                        <a:pt x="3614" y="7212"/>
                        <a:pt x="2877" y="7422"/>
                      </a:cubicBezTo>
                      <a:cubicBezTo>
                        <a:pt x="-123" y="5369"/>
                        <a:pt x="-1176" y="3053"/>
                        <a:pt x="1666" y="53"/>
                      </a:cubicBezTo>
                      <a:close/>
                    </a:path>
                  </a:pathLst>
                </a:custGeom>
                <a:solidFill>
                  <a:srgbClr val="FDFFFF"/>
                </a:solidFill>
                <a:ln w="89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C137BAE8-2C4B-02CB-EC99-418478ADE14D}"/>
                    </a:ext>
                  </a:extLst>
                </p:cNvPr>
                <p:cNvSpPr/>
                <p:nvPr/>
              </p:nvSpPr>
              <p:spPr>
                <a:xfrm>
                  <a:off x="3850555" y="3792956"/>
                  <a:ext cx="6895" cy="4825"/>
                </a:xfrm>
                <a:custGeom>
                  <a:avLst/>
                  <a:gdLst>
                    <a:gd name="connsiteX0" fmla="*/ 6896 w 6895"/>
                    <a:gd name="connsiteY0" fmla="*/ 4826 h 4825"/>
                    <a:gd name="connsiteX1" fmla="*/ 0 w 6895"/>
                    <a:gd name="connsiteY1" fmla="*/ 1404 h 4825"/>
                    <a:gd name="connsiteX2" fmla="*/ 6896 w 6895"/>
                    <a:gd name="connsiteY2" fmla="*/ 4826 h 4825"/>
                  </a:gdLst>
                  <a:ahLst/>
                  <a:cxnLst>
                    <a:cxn ang="0">
                      <a:pos x="connsiteX0" y="connsiteY0"/>
                    </a:cxn>
                    <a:cxn ang="0">
                      <a:pos x="connsiteX1" y="connsiteY1"/>
                    </a:cxn>
                    <a:cxn ang="0">
                      <a:pos x="connsiteX2" y="connsiteY2"/>
                    </a:cxn>
                  </a:cxnLst>
                  <a:rect l="l" t="t" r="r" b="b"/>
                  <a:pathLst>
                    <a:path w="6895" h="4825">
                      <a:moveTo>
                        <a:pt x="6896" y="4826"/>
                      </a:moveTo>
                      <a:cubicBezTo>
                        <a:pt x="4053" y="4773"/>
                        <a:pt x="1526" y="4142"/>
                        <a:pt x="0" y="1404"/>
                      </a:cubicBezTo>
                      <a:cubicBezTo>
                        <a:pt x="3948" y="-807"/>
                        <a:pt x="6896" y="-912"/>
                        <a:pt x="6896" y="4826"/>
                      </a:cubicBezTo>
                      <a:close/>
                    </a:path>
                  </a:pathLst>
                </a:custGeom>
                <a:solidFill>
                  <a:srgbClr val="FDFFFF"/>
                </a:solidFill>
                <a:ln w="89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54A4A80-E893-5B63-53DB-82A9B01D00F8}"/>
                    </a:ext>
                  </a:extLst>
                </p:cNvPr>
                <p:cNvSpPr/>
                <p:nvPr/>
              </p:nvSpPr>
              <p:spPr>
                <a:xfrm>
                  <a:off x="4049455" y="3792932"/>
                  <a:ext cx="7187" cy="4796"/>
                </a:xfrm>
                <a:custGeom>
                  <a:avLst/>
                  <a:gdLst>
                    <a:gd name="connsiteX0" fmla="*/ 7188 w 7187"/>
                    <a:gd name="connsiteY0" fmla="*/ 1375 h 4796"/>
                    <a:gd name="connsiteX1" fmla="*/ 292 w 7187"/>
                    <a:gd name="connsiteY1" fmla="*/ 4797 h 4796"/>
                    <a:gd name="connsiteX2" fmla="*/ 5293 w 7187"/>
                    <a:gd name="connsiteY2" fmla="*/ 6 h 4796"/>
                    <a:gd name="connsiteX3" fmla="*/ 7135 w 7187"/>
                    <a:gd name="connsiteY3" fmla="*/ 1323 h 4796"/>
                  </a:gdLst>
                  <a:ahLst/>
                  <a:cxnLst>
                    <a:cxn ang="0">
                      <a:pos x="connsiteX0" y="connsiteY0"/>
                    </a:cxn>
                    <a:cxn ang="0">
                      <a:pos x="connsiteX1" y="connsiteY1"/>
                    </a:cxn>
                    <a:cxn ang="0">
                      <a:pos x="connsiteX2" y="connsiteY2"/>
                    </a:cxn>
                    <a:cxn ang="0">
                      <a:pos x="connsiteX3" y="connsiteY3"/>
                    </a:cxn>
                  </a:cxnLst>
                  <a:rect l="l" t="t" r="r" b="b"/>
                  <a:pathLst>
                    <a:path w="7187" h="4796">
                      <a:moveTo>
                        <a:pt x="7188" y="1375"/>
                      </a:moveTo>
                      <a:cubicBezTo>
                        <a:pt x="5714" y="4165"/>
                        <a:pt x="3135" y="4744"/>
                        <a:pt x="292" y="4797"/>
                      </a:cubicBezTo>
                      <a:cubicBezTo>
                        <a:pt x="-971" y="112"/>
                        <a:pt x="2082" y="-46"/>
                        <a:pt x="5293" y="6"/>
                      </a:cubicBezTo>
                      <a:cubicBezTo>
                        <a:pt x="5925" y="428"/>
                        <a:pt x="6504" y="901"/>
                        <a:pt x="7135" y="1323"/>
                      </a:cubicBezTo>
                      <a:close/>
                    </a:path>
                  </a:pathLst>
                </a:custGeom>
                <a:solidFill>
                  <a:srgbClr val="FDFFFF"/>
                </a:solidFill>
                <a:ln w="89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21CF387D-3CB3-3DA0-380D-A9EE1FF33B79}"/>
                    </a:ext>
                  </a:extLst>
                </p:cNvPr>
                <p:cNvSpPr/>
                <p:nvPr/>
              </p:nvSpPr>
              <p:spPr>
                <a:xfrm>
                  <a:off x="4056642" y="3789467"/>
                  <a:ext cx="6896" cy="4840"/>
                </a:xfrm>
                <a:custGeom>
                  <a:avLst/>
                  <a:gdLst>
                    <a:gd name="connsiteX0" fmla="*/ 6896 w 6896"/>
                    <a:gd name="connsiteY0" fmla="*/ 1419 h 4840"/>
                    <a:gd name="connsiteX1" fmla="*/ 0 w 6896"/>
                    <a:gd name="connsiteY1" fmla="*/ 4841 h 4840"/>
                    <a:gd name="connsiteX2" fmla="*/ 6896 w 6896"/>
                    <a:gd name="connsiteY2" fmla="*/ 1419 h 4840"/>
                  </a:gdLst>
                  <a:ahLst/>
                  <a:cxnLst>
                    <a:cxn ang="0">
                      <a:pos x="connsiteX0" y="connsiteY0"/>
                    </a:cxn>
                    <a:cxn ang="0">
                      <a:pos x="connsiteX1" y="connsiteY1"/>
                    </a:cxn>
                    <a:cxn ang="0">
                      <a:pos x="connsiteX2" y="connsiteY2"/>
                    </a:cxn>
                  </a:cxnLst>
                  <a:rect l="l" t="t" r="r" b="b"/>
                  <a:pathLst>
                    <a:path w="6896" h="4840">
                      <a:moveTo>
                        <a:pt x="6896" y="1419"/>
                      </a:moveTo>
                      <a:cubicBezTo>
                        <a:pt x="5422" y="4209"/>
                        <a:pt x="2843" y="4788"/>
                        <a:pt x="0" y="4841"/>
                      </a:cubicBezTo>
                      <a:cubicBezTo>
                        <a:pt x="0" y="-950"/>
                        <a:pt x="2895" y="-792"/>
                        <a:pt x="6896" y="1419"/>
                      </a:cubicBezTo>
                      <a:close/>
                    </a:path>
                  </a:pathLst>
                </a:custGeom>
                <a:solidFill>
                  <a:srgbClr val="FDFFFF"/>
                </a:solidFill>
                <a:ln w="89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35DBDEDC-96ED-DF0C-F81F-8FBE7DFADBA9}"/>
                    </a:ext>
                  </a:extLst>
                </p:cNvPr>
                <p:cNvSpPr/>
                <p:nvPr/>
              </p:nvSpPr>
              <p:spPr>
                <a:xfrm>
                  <a:off x="4173031" y="3770016"/>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6" y="2603"/>
                        <a:pt x="421" y="3709"/>
                      </a:cubicBezTo>
                      <a:cubicBezTo>
                        <a:pt x="263" y="2972"/>
                        <a:pt x="158" y="2182"/>
                        <a:pt x="0" y="1445"/>
                      </a:cubicBezTo>
                      <a:cubicBezTo>
                        <a:pt x="1000" y="77"/>
                        <a:pt x="2264" y="-345"/>
                        <a:pt x="3843" y="287"/>
                      </a:cubicBezTo>
                      <a:close/>
                    </a:path>
                  </a:pathLst>
                </a:custGeom>
                <a:solidFill>
                  <a:srgbClr val="FDFFFF"/>
                </a:solidFill>
                <a:ln w="89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E49CCFF5-BE34-B411-7BB3-670BFF6F220B}"/>
                    </a:ext>
                  </a:extLst>
                </p:cNvPr>
                <p:cNvSpPr/>
                <p:nvPr/>
              </p:nvSpPr>
              <p:spPr>
                <a:xfrm>
                  <a:off x="4169609" y="3773438"/>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6" y="2603"/>
                        <a:pt x="421" y="3709"/>
                      </a:cubicBezTo>
                      <a:cubicBezTo>
                        <a:pt x="263" y="2972"/>
                        <a:pt x="158" y="2182"/>
                        <a:pt x="0" y="1445"/>
                      </a:cubicBezTo>
                      <a:cubicBezTo>
                        <a:pt x="1000" y="77"/>
                        <a:pt x="2264" y="-345"/>
                        <a:pt x="3843" y="287"/>
                      </a:cubicBezTo>
                      <a:close/>
                    </a:path>
                  </a:pathLst>
                </a:custGeom>
                <a:solidFill>
                  <a:srgbClr val="FDFFFF"/>
                </a:solidFill>
                <a:ln w="89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98971015-920C-89DB-00F3-53921BF827D5}"/>
                    </a:ext>
                  </a:extLst>
                </p:cNvPr>
                <p:cNvSpPr/>
                <p:nvPr/>
              </p:nvSpPr>
              <p:spPr>
                <a:xfrm>
                  <a:off x="4166188" y="3776859"/>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4" y="1445"/>
                        <a:pt x="1526" y="2603"/>
                        <a:pt x="421" y="3709"/>
                      </a:cubicBezTo>
                      <a:cubicBezTo>
                        <a:pt x="263" y="2972"/>
                        <a:pt x="158" y="2182"/>
                        <a:pt x="0" y="1445"/>
                      </a:cubicBezTo>
                      <a:cubicBezTo>
                        <a:pt x="1000" y="77"/>
                        <a:pt x="2264" y="-345"/>
                        <a:pt x="3843" y="287"/>
                      </a:cubicBezTo>
                      <a:close/>
                    </a:path>
                  </a:pathLst>
                </a:custGeom>
                <a:solidFill>
                  <a:srgbClr val="FDFFFF"/>
                </a:solidFill>
                <a:ln w="89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52E011F6-5F22-2A61-990B-30F5E1E25D3F}"/>
                    </a:ext>
                  </a:extLst>
                </p:cNvPr>
                <p:cNvSpPr/>
                <p:nvPr/>
              </p:nvSpPr>
              <p:spPr>
                <a:xfrm>
                  <a:off x="4162766" y="3780281"/>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6" y="2603"/>
                        <a:pt x="421" y="3709"/>
                      </a:cubicBezTo>
                      <a:cubicBezTo>
                        <a:pt x="263" y="2972"/>
                        <a:pt x="158" y="2182"/>
                        <a:pt x="0" y="1445"/>
                      </a:cubicBezTo>
                      <a:cubicBezTo>
                        <a:pt x="1000" y="77"/>
                        <a:pt x="2264" y="-345"/>
                        <a:pt x="3843" y="287"/>
                      </a:cubicBezTo>
                      <a:close/>
                    </a:path>
                  </a:pathLst>
                </a:custGeom>
                <a:solidFill>
                  <a:srgbClr val="FDFFFF"/>
                </a:solidFill>
                <a:ln w="89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7B42CDB9-DB6E-962D-5BC9-B91F2850C50C}"/>
                    </a:ext>
                  </a:extLst>
                </p:cNvPr>
                <p:cNvSpPr/>
                <p:nvPr/>
              </p:nvSpPr>
              <p:spPr>
                <a:xfrm>
                  <a:off x="4159291" y="3783755"/>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7" y="2603"/>
                        <a:pt x="421" y="3709"/>
                      </a:cubicBezTo>
                      <a:cubicBezTo>
                        <a:pt x="263" y="2972"/>
                        <a:pt x="158" y="2182"/>
                        <a:pt x="0" y="1445"/>
                      </a:cubicBezTo>
                      <a:cubicBezTo>
                        <a:pt x="1000" y="77"/>
                        <a:pt x="2264" y="-345"/>
                        <a:pt x="3843" y="287"/>
                      </a:cubicBezTo>
                      <a:close/>
                    </a:path>
                  </a:pathLst>
                </a:custGeom>
                <a:solidFill>
                  <a:srgbClr val="FDFFFF"/>
                </a:solidFill>
                <a:ln w="89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7C44CC73-5993-FB72-C29E-3E9B746F878D}"/>
                    </a:ext>
                  </a:extLst>
                </p:cNvPr>
                <p:cNvSpPr/>
                <p:nvPr/>
              </p:nvSpPr>
              <p:spPr>
                <a:xfrm>
                  <a:off x="4156030" y="3787213"/>
                  <a:ext cx="3682" cy="3672"/>
                </a:xfrm>
                <a:custGeom>
                  <a:avLst/>
                  <a:gdLst>
                    <a:gd name="connsiteX0" fmla="*/ 3683 w 3682"/>
                    <a:gd name="connsiteY0" fmla="*/ 251 h 3672"/>
                    <a:gd name="connsiteX1" fmla="*/ 261 w 3682"/>
                    <a:gd name="connsiteY1" fmla="*/ 3673 h 3672"/>
                    <a:gd name="connsiteX2" fmla="*/ 3683 w 3682"/>
                    <a:gd name="connsiteY2" fmla="*/ 251 h 3672"/>
                  </a:gdLst>
                  <a:ahLst/>
                  <a:cxnLst>
                    <a:cxn ang="0">
                      <a:pos x="connsiteX0" y="connsiteY0"/>
                    </a:cxn>
                    <a:cxn ang="0">
                      <a:pos x="connsiteX1" y="connsiteY1"/>
                    </a:cxn>
                    <a:cxn ang="0">
                      <a:pos x="connsiteX2" y="connsiteY2"/>
                    </a:cxn>
                  </a:cxnLst>
                  <a:rect l="l" t="t" r="r" b="b"/>
                  <a:pathLst>
                    <a:path w="3682" h="3672">
                      <a:moveTo>
                        <a:pt x="3683" y="251"/>
                      </a:moveTo>
                      <a:cubicBezTo>
                        <a:pt x="2525" y="1409"/>
                        <a:pt x="1366" y="2568"/>
                        <a:pt x="261" y="3673"/>
                      </a:cubicBezTo>
                      <a:cubicBezTo>
                        <a:pt x="-581" y="515"/>
                        <a:pt x="629" y="-538"/>
                        <a:pt x="3683" y="251"/>
                      </a:cubicBezTo>
                      <a:close/>
                    </a:path>
                  </a:pathLst>
                </a:custGeom>
                <a:solidFill>
                  <a:srgbClr val="FDFFFF"/>
                </a:solidFill>
                <a:ln w="89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FCFBA9FC-58DD-50E5-D1F9-12CC23E1DB3F}"/>
                    </a:ext>
                  </a:extLst>
                </p:cNvPr>
                <p:cNvSpPr/>
                <p:nvPr/>
              </p:nvSpPr>
              <p:spPr>
                <a:xfrm>
                  <a:off x="4186945" y="3512676"/>
                  <a:ext cx="3667" cy="3662"/>
                </a:xfrm>
                <a:custGeom>
                  <a:avLst/>
                  <a:gdLst>
                    <a:gd name="connsiteX0" fmla="*/ 246 w 3667"/>
                    <a:gd name="connsiteY0" fmla="*/ 0 h 3662"/>
                    <a:gd name="connsiteX1" fmla="*/ 3667 w 3667"/>
                    <a:gd name="connsiteY1" fmla="*/ 3422 h 3662"/>
                    <a:gd name="connsiteX2" fmla="*/ 246 w 3667"/>
                    <a:gd name="connsiteY2" fmla="*/ 0 h 3662"/>
                  </a:gdLst>
                  <a:ahLst/>
                  <a:cxnLst>
                    <a:cxn ang="0">
                      <a:pos x="connsiteX0" y="connsiteY0"/>
                    </a:cxn>
                    <a:cxn ang="0">
                      <a:pos x="connsiteX1" y="connsiteY1"/>
                    </a:cxn>
                    <a:cxn ang="0">
                      <a:pos x="connsiteX2" y="connsiteY2"/>
                    </a:cxn>
                  </a:cxnLst>
                  <a:rect l="l" t="t" r="r" b="b"/>
                  <a:pathLst>
                    <a:path w="3667" h="3662">
                      <a:moveTo>
                        <a:pt x="246" y="0"/>
                      </a:moveTo>
                      <a:cubicBezTo>
                        <a:pt x="1404" y="1158"/>
                        <a:pt x="2562" y="2316"/>
                        <a:pt x="3667" y="3422"/>
                      </a:cubicBezTo>
                      <a:cubicBezTo>
                        <a:pt x="562" y="4211"/>
                        <a:pt x="-544" y="3053"/>
                        <a:pt x="246" y="0"/>
                      </a:cubicBezTo>
                      <a:close/>
                    </a:path>
                  </a:pathLst>
                </a:custGeom>
                <a:solidFill>
                  <a:srgbClr val="FDFFFF"/>
                </a:solidFill>
                <a:ln w="89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EB505548-C954-106A-3AD8-3A675CD55F96}"/>
                    </a:ext>
                  </a:extLst>
                </p:cNvPr>
                <p:cNvSpPr/>
                <p:nvPr/>
              </p:nvSpPr>
              <p:spPr>
                <a:xfrm>
                  <a:off x="3720059" y="3642986"/>
                  <a:ext cx="3667" cy="3662"/>
                </a:xfrm>
                <a:custGeom>
                  <a:avLst/>
                  <a:gdLst>
                    <a:gd name="connsiteX0" fmla="*/ 3422 w 3667"/>
                    <a:gd name="connsiteY0" fmla="*/ 3662 h 3662"/>
                    <a:gd name="connsiteX1" fmla="*/ 0 w 3667"/>
                    <a:gd name="connsiteY1" fmla="*/ 241 h 3662"/>
                    <a:gd name="connsiteX2" fmla="*/ 3422 w 3667"/>
                    <a:gd name="connsiteY2" fmla="*/ 3662 h 3662"/>
                  </a:gdLst>
                  <a:ahLst/>
                  <a:cxnLst>
                    <a:cxn ang="0">
                      <a:pos x="connsiteX0" y="connsiteY0"/>
                    </a:cxn>
                    <a:cxn ang="0">
                      <a:pos x="connsiteX1" y="connsiteY1"/>
                    </a:cxn>
                    <a:cxn ang="0">
                      <a:pos x="connsiteX2" y="connsiteY2"/>
                    </a:cxn>
                  </a:cxnLst>
                  <a:rect l="l" t="t" r="r" b="b"/>
                  <a:pathLst>
                    <a:path w="3667" h="3662">
                      <a:moveTo>
                        <a:pt x="3422" y="3662"/>
                      </a:moveTo>
                      <a:lnTo>
                        <a:pt x="0" y="241"/>
                      </a:lnTo>
                      <a:cubicBezTo>
                        <a:pt x="3106" y="-549"/>
                        <a:pt x="4211" y="609"/>
                        <a:pt x="3422" y="3662"/>
                      </a:cubicBezTo>
                      <a:close/>
                    </a:path>
                  </a:pathLst>
                </a:custGeom>
                <a:solidFill>
                  <a:srgbClr val="FDFFFF"/>
                </a:solidFill>
                <a:ln w="89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545FA5D9-492C-3B86-C7CF-F8BDB4777B25}"/>
                    </a:ext>
                  </a:extLst>
                </p:cNvPr>
                <p:cNvSpPr/>
                <p:nvPr/>
              </p:nvSpPr>
              <p:spPr>
                <a:xfrm>
                  <a:off x="3987680" y="3289371"/>
                  <a:ext cx="3688" cy="3688"/>
                </a:xfrm>
                <a:custGeom>
                  <a:avLst/>
                  <a:gdLst>
                    <a:gd name="connsiteX0" fmla="*/ 266 w 3688"/>
                    <a:gd name="connsiteY0" fmla="*/ 0 h 3688"/>
                    <a:gd name="connsiteX1" fmla="*/ 3688 w 3688"/>
                    <a:gd name="connsiteY1" fmla="*/ 3422 h 3688"/>
                    <a:gd name="connsiteX2" fmla="*/ 266 w 3688"/>
                    <a:gd name="connsiteY2" fmla="*/ 0 h 3688"/>
                  </a:gdLst>
                  <a:ahLst/>
                  <a:cxnLst>
                    <a:cxn ang="0">
                      <a:pos x="connsiteX0" y="connsiteY0"/>
                    </a:cxn>
                    <a:cxn ang="0">
                      <a:pos x="connsiteX1" y="connsiteY1"/>
                    </a:cxn>
                    <a:cxn ang="0">
                      <a:pos x="connsiteX2" y="connsiteY2"/>
                    </a:cxn>
                  </a:cxnLst>
                  <a:rect l="l" t="t" r="r" b="b"/>
                  <a:pathLst>
                    <a:path w="3688" h="3688">
                      <a:moveTo>
                        <a:pt x="266" y="0"/>
                      </a:moveTo>
                      <a:cubicBezTo>
                        <a:pt x="1425" y="1158"/>
                        <a:pt x="2583" y="2316"/>
                        <a:pt x="3688" y="3422"/>
                      </a:cubicBezTo>
                      <a:cubicBezTo>
                        <a:pt x="582" y="4264"/>
                        <a:pt x="-576" y="3106"/>
                        <a:pt x="266" y="0"/>
                      </a:cubicBezTo>
                      <a:close/>
                    </a:path>
                  </a:pathLst>
                </a:custGeom>
                <a:solidFill>
                  <a:srgbClr val="FDFFFF"/>
                </a:solidFill>
                <a:ln w="890"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20020835-71F0-8982-BCD1-2831910C2E70}"/>
                    </a:ext>
                  </a:extLst>
                </p:cNvPr>
                <p:cNvSpPr/>
                <p:nvPr/>
              </p:nvSpPr>
              <p:spPr>
                <a:xfrm>
                  <a:off x="3888351" y="3811281"/>
                  <a:ext cx="3667" cy="3662"/>
                </a:xfrm>
                <a:custGeom>
                  <a:avLst/>
                  <a:gdLst>
                    <a:gd name="connsiteX0" fmla="*/ 3422 w 3667"/>
                    <a:gd name="connsiteY0" fmla="*/ 3662 h 3662"/>
                    <a:gd name="connsiteX1" fmla="*/ 0 w 3667"/>
                    <a:gd name="connsiteY1" fmla="*/ 241 h 3662"/>
                    <a:gd name="connsiteX2" fmla="*/ 3422 w 3667"/>
                    <a:gd name="connsiteY2" fmla="*/ 3662 h 3662"/>
                  </a:gdLst>
                  <a:ahLst/>
                  <a:cxnLst>
                    <a:cxn ang="0">
                      <a:pos x="connsiteX0" y="connsiteY0"/>
                    </a:cxn>
                    <a:cxn ang="0">
                      <a:pos x="connsiteX1" y="connsiteY1"/>
                    </a:cxn>
                    <a:cxn ang="0">
                      <a:pos x="connsiteX2" y="connsiteY2"/>
                    </a:cxn>
                  </a:cxnLst>
                  <a:rect l="l" t="t" r="r" b="b"/>
                  <a:pathLst>
                    <a:path w="3667" h="3662">
                      <a:moveTo>
                        <a:pt x="3422" y="3662"/>
                      </a:moveTo>
                      <a:cubicBezTo>
                        <a:pt x="2264" y="2504"/>
                        <a:pt x="1105" y="1346"/>
                        <a:pt x="0" y="241"/>
                      </a:cubicBezTo>
                      <a:cubicBezTo>
                        <a:pt x="3106" y="-549"/>
                        <a:pt x="4211" y="609"/>
                        <a:pt x="3422" y="3662"/>
                      </a:cubicBezTo>
                      <a:close/>
                    </a:path>
                  </a:pathLst>
                </a:custGeom>
                <a:solidFill>
                  <a:srgbClr val="FDFFFF"/>
                </a:solidFill>
                <a:ln w="890"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DDA4DA3D-AD39-C394-5436-A157E145555B}"/>
                    </a:ext>
                  </a:extLst>
                </p:cNvPr>
                <p:cNvSpPr/>
                <p:nvPr/>
              </p:nvSpPr>
              <p:spPr>
                <a:xfrm>
                  <a:off x="3541100" y="3975431"/>
                  <a:ext cx="206888" cy="207053"/>
                </a:xfrm>
                <a:custGeom>
                  <a:avLst/>
                  <a:gdLst>
                    <a:gd name="connsiteX0" fmla="*/ 105684 w 206888"/>
                    <a:gd name="connsiteY0" fmla="*/ 15 h 207053"/>
                    <a:gd name="connsiteX1" fmla="*/ 350 w 206888"/>
                    <a:gd name="connsiteY1" fmla="*/ 103719 h 207053"/>
                    <a:gd name="connsiteX2" fmla="*/ 101315 w 206888"/>
                    <a:gd name="connsiteY2" fmla="*/ 207054 h 207053"/>
                    <a:gd name="connsiteX3" fmla="*/ 206859 w 206888"/>
                    <a:gd name="connsiteY3" fmla="*/ 104035 h 207053"/>
                    <a:gd name="connsiteX4" fmla="*/ 105684 w 206888"/>
                    <a:gd name="connsiteY4" fmla="*/ 15 h 207053"/>
                    <a:gd name="connsiteX5" fmla="*/ 161799 w 206888"/>
                    <a:gd name="connsiteY5" fmla="*/ 179575 h 207053"/>
                    <a:gd name="connsiteX6" fmla="*/ 75837 w 206888"/>
                    <a:gd name="connsiteY6" fmla="*/ 193578 h 207053"/>
                    <a:gd name="connsiteX7" fmla="*/ 24354 w 206888"/>
                    <a:gd name="connsiteY7" fmla="*/ 158992 h 207053"/>
                    <a:gd name="connsiteX8" fmla="*/ 17458 w 206888"/>
                    <a:gd name="connsiteY8" fmla="*/ 141779 h 207053"/>
                    <a:gd name="connsiteX9" fmla="*/ 8878 w 206888"/>
                    <a:gd name="connsiteY9" fmla="*/ 101034 h 207053"/>
                    <a:gd name="connsiteX10" fmla="*/ 72468 w 206888"/>
                    <a:gd name="connsiteY10" fmla="*/ 14702 h 207053"/>
                    <a:gd name="connsiteX11" fmla="*/ 79311 w 206888"/>
                    <a:gd name="connsiteY11" fmla="*/ 11280 h 207053"/>
                    <a:gd name="connsiteX12" fmla="*/ 196436 w 206888"/>
                    <a:gd name="connsiteY12" fmla="*/ 81504 h 207053"/>
                    <a:gd name="connsiteX13" fmla="*/ 178959 w 206888"/>
                    <a:gd name="connsiteY13" fmla="*/ 162414 h 207053"/>
                    <a:gd name="connsiteX14" fmla="*/ 161799 w 206888"/>
                    <a:gd name="connsiteY14" fmla="*/ 179575 h 20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888" h="207053">
                      <a:moveTo>
                        <a:pt x="105684" y="15"/>
                      </a:moveTo>
                      <a:cubicBezTo>
                        <a:pt x="52306" y="-985"/>
                        <a:pt x="-5019" y="47708"/>
                        <a:pt x="350" y="103719"/>
                      </a:cubicBezTo>
                      <a:cubicBezTo>
                        <a:pt x="-3440" y="154412"/>
                        <a:pt x="44621" y="207054"/>
                        <a:pt x="101315" y="207054"/>
                      </a:cubicBezTo>
                      <a:cubicBezTo>
                        <a:pt x="159904" y="207054"/>
                        <a:pt x="205122" y="161466"/>
                        <a:pt x="206859" y="104035"/>
                      </a:cubicBezTo>
                      <a:cubicBezTo>
                        <a:pt x="208175" y="58974"/>
                        <a:pt x="165536" y="1121"/>
                        <a:pt x="105684" y="15"/>
                      </a:cubicBezTo>
                      <a:close/>
                      <a:moveTo>
                        <a:pt x="161799" y="179575"/>
                      </a:moveTo>
                      <a:cubicBezTo>
                        <a:pt x="134741" y="194209"/>
                        <a:pt x="106895" y="202106"/>
                        <a:pt x="75837" y="193578"/>
                      </a:cubicBezTo>
                      <a:cubicBezTo>
                        <a:pt x="54517" y="187682"/>
                        <a:pt x="40515" y="171995"/>
                        <a:pt x="24354" y="158992"/>
                      </a:cubicBezTo>
                      <a:cubicBezTo>
                        <a:pt x="22091" y="153254"/>
                        <a:pt x="19827" y="147464"/>
                        <a:pt x="17458" y="141779"/>
                      </a:cubicBezTo>
                      <a:cubicBezTo>
                        <a:pt x="12037" y="128723"/>
                        <a:pt x="7509" y="115300"/>
                        <a:pt x="8878" y="101034"/>
                      </a:cubicBezTo>
                      <a:cubicBezTo>
                        <a:pt x="12826" y="59711"/>
                        <a:pt x="33303" y="30231"/>
                        <a:pt x="72468" y="14702"/>
                      </a:cubicBezTo>
                      <a:cubicBezTo>
                        <a:pt x="74731" y="13544"/>
                        <a:pt x="77048" y="12439"/>
                        <a:pt x="79311" y="11280"/>
                      </a:cubicBezTo>
                      <a:cubicBezTo>
                        <a:pt x="142164" y="-5565"/>
                        <a:pt x="188856" y="41918"/>
                        <a:pt x="196436" y="81504"/>
                      </a:cubicBezTo>
                      <a:cubicBezTo>
                        <a:pt x="202069" y="110983"/>
                        <a:pt x="195699" y="137830"/>
                        <a:pt x="178959" y="162414"/>
                      </a:cubicBezTo>
                      <a:cubicBezTo>
                        <a:pt x="174538" y="169468"/>
                        <a:pt x="168852" y="175206"/>
                        <a:pt x="161799" y="179575"/>
                      </a:cubicBezTo>
                      <a:close/>
                    </a:path>
                  </a:pathLst>
                </a:custGeom>
                <a:solidFill>
                  <a:srgbClr val="FEFFFF"/>
                </a:solidFill>
                <a:ln w="890"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2CAE95B-D7C6-982A-82E0-7BCD7A66D003}"/>
                    </a:ext>
                  </a:extLst>
                </p:cNvPr>
                <p:cNvSpPr/>
                <p:nvPr/>
              </p:nvSpPr>
              <p:spPr>
                <a:xfrm>
                  <a:off x="3664914" y="3287904"/>
                  <a:ext cx="581767" cy="579904"/>
                </a:xfrm>
                <a:custGeom>
                  <a:avLst/>
                  <a:gdLst>
                    <a:gd name="connsiteX0" fmla="*/ 570390 w 581767"/>
                    <a:gd name="connsiteY0" fmla="*/ 252251 h 579904"/>
                    <a:gd name="connsiteX1" fmla="*/ 563494 w 581767"/>
                    <a:gd name="connsiteY1" fmla="*/ 248829 h 579904"/>
                    <a:gd name="connsiteX2" fmla="*/ 556651 w 581767"/>
                    <a:gd name="connsiteY2" fmla="*/ 245408 h 579904"/>
                    <a:gd name="connsiteX3" fmla="*/ 549755 w 581767"/>
                    <a:gd name="connsiteY3" fmla="*/ 241933 h 579904"/>
                    <a:gd name="connsiteX4" fmla="*/ 542912 w 581767"/>
                    <a:gd name="connsiteY4" fmla="*/ 238512 h 579904"/>
                    <a:gd name="connsiteX5" fmla="*/ 536016 w 581767"/>
                    <a:gd name="connsiteY5" fmla="*/ 235090 h 579904"/>
                    <a:gd name="connsiteX6" fmla="*/ 525698 w 581767"/>
                    <a:gd name="connsiteY6" fmla="*/ 228194 h 579904"/>
                    <a:gd name="connsiteX7" fmla="*/ 522277 w 581767"/>
                    <a:gd name="connsiteY7" fmla="*/ 224772 h 579904"/>
                    <a:gd name="connsiteX8" fmla="*/ 518855 w 581767"/>
                    <a:gd name="connsiteY8" fmla="*/ 217929 h 579904"/>
                    <a:gd name="connsiteX9" fmla="*/ 504695 w 581767"/>
                    <a:gd name="connsiteY9" fmla="*/ 189345 h 579904"/>
                    <a:gd name="connsiteX10" fmla="*/ 508537 w 581767"/>
                    <a:gd name="connsiteY10" fmla="*/ 145757 h 579904"/>
                    <a:gd name="connsiteX11" fmla="*/ 511959 w 581767"/>
                    <a:gd name="connsiteY11" fmla="*/ 135440 h 579904"/>
                    <a:gd name="connsiteX12" fmla="*/ 498852 w 581767"/>
                    <a:gd name="connsiteY12" fmla="*/ 89484 h 579904"/>
                    <a:gd name="connsiteX13" fmla="*/ 489271 w 581767"/>
                    <a:gd name="connsiteY13" fmla="*/ 79956 h 579904"/>
                    <a:gd name="connsiteX14" fmla="*/ 450159 w 581767"/>
                    <a:gd name="connsiteY14" fmla="*/ 66743 h 579904"/>
                    <a:gd name="connsiteX15" fmla="*/ 398624 w 581767"/>
                    <a:gd name="connsiteY15" fmla="*/ 77060 h 579904"/>
                    <a:gd name="connsiteX16" fmla="*/ 384885 w 581767"/>
                    <a:gd name="connsiteY16" fmla="*/ 70217 h 579904"/>
                    <a:gd name="connsiteX17" fmla="*/ 353985 w 581767"/>
                    <a:gd name="connsiteY17" fmla="*/ 56478 h 579904"/>
                    <a:gd name="connsiteX18" fmla="*/ 329928 w 581767"/>
                    <a:gd name="connsiteY18" fmla="*/ 11785 h 579904"/>
                    <a:gd name="connsiteX19" fmla="*/ 326507 w 581767"/>
                    <a:gd name="connsiteY19" fmla="*/ 4942 h 579904"/>
                    <a:gd name="connsiteX20" fmla="*/ 323085 w 581767"/>
                    <a:gd name="connsiteY20" fmla="*/ 1520 h 579904"/>
                    <a:gd name="connsiteX21" fmla="*/ 295607 w 581767"/>
                    <a:gd name="connsiteY21" fmla="*/ 1257 h 579904"/>
                    <a:gd name="connsiteX22" fmla="*/ 237755 w 581767"/>
                    <a:gd name="connsiteY22" fmla="*/ 37000 h 579904"/>
                    <a:gd name="connsiteX23" fmla="*/ 220015 w 581767"/>
                    <a:gd name="connsiteY23" fmla="*/ 59899 h 579904"/>
                    <a:gd name="connsiteX24" fmla="*/ 202854 w 581767"/>
                    <a:gd name="connsiteY24" fmla="*/ 66743 h 579904"/>
                    <a:gd name="connsiteX25" fmla="*/ 147424 w 581767"/>
                    <a:gd name="connsiteY25" fmla="*/ 75271 h 579904"/>
                    <a:gd name="connsiteX26" fmla="*/ 129684 w 581767"/>
                    <a:gd name="connsiteY26" fmla="*/ 69269 h 579904"/>
                    <a:gd name="connsiteX27" fmla="*/ 93625 w 581767"/>
                    <a:gd name="connsiteY27" fmla="*/ 77166 h 579904"/>
                    <a:gd name="connsiteX28" fmla="*/ 75464 w 581767"/>
                    <a:gd name="connsiteY28" fmla="*/ 154496 h 579904"/>
                    <a:gd name="connsiteX29" fmla="*/ 75728 w 581767"/>
                    <a:gd name="connsiteY29" fmla="*/ 180132 h 579904"/>
                    <a:gd name="connsiteX30" fmla="*/ 72306 w 581767"/>
                    <a:gd name="connsiteY30" fmla="*/ 186976 h 579904"/>
                    <a:gd name="connsiteX31" fmla="*/ 52882 w 581767"/>
                    <a:gd name="connsiteY31" fmla="*/ 230458 h 579904"/>
                    <a:gd name="connsiteX32" fmla="*/ 7032 w 581767"/>
                    <a:gd name="connsiteY32" fmla="*/ 252251 h 579904"/>
                    <a:gd name="connsiteX33" fmla="*/ 30 w 581767"/>
                    <a:gd name="connsiteY33" fmla="*/ 275624 h 579904"/>
                    <a:gd name="connsiteX34" fmla="*/ 188 w 581767"/>
                    <a:gd name="connsiteY34" fmla="*/ 324370 h 579904"/>
                    <a:gd name="connsiteX35" fmla="*/ 10506 w 581767"/>
                    <a:gd name="connsiteY35" fmla="*/ 331266 h 579904"/>
                    <a:gd name="connsiteX36" fmla="*/ 17349 w 581767"/>
                    <a:gd name="connsiteY36" fmla="*/ 334688 h 579904"/>
                    <a:gd name="connsiteX37" fmla="*/ 24245 w 581767"/>
                    <a:gd name="connsiteY37" fmla="*/ 338109 h 579904"/>
                    <a:gd name="connsiteX38" fmla="*/ 31088 w 581767"/>
                    <a:gd name="connsiteY38" fmla="*/ 341584 h 579904"/>
                    <a:gd name="connsiteX39" fmla="*/ 37984 w 581767"/>
                    <a:gd name="connsiteY39" fmla="*/ 345005 h 579904"/>
                    <a:gd name="connsiteX40" fmla="*/ 44828 w 581767"/>
                    <a:gd name="connsiteY40" fmla="*/ 348427 h 579904"/>
                    <a:gd name="connsiteX41" fmla="*/ 55145 w 581767"/>
                    <a:gd name="connsiteY41" fmla="*/ 355323 h 579904"/>
                    <a:gd name="connsiteX42" fmla="*/ 58567 w 581767"/>
                    <a:gd name="connsiteY42" fmla="*/ 358745 h 579904"/>
                    <a:gd name="connsiteX43" fmla="*/ 65463 w 581767"/>
                    <a:gd name="connsiteY43" fmla="*/ 375906 h 579904"/>
                    <a:gd name="connsiteX44" fmla="*/ 72306 w 581767"/>
                    <a:gd name="connsiteY44" fmla="*/ 393067 h 579904"/>
                    <a:gd name="connsiteX45" fmla="*/ 77096 w 581767"/>
                    <a:gd name="connsiteY45" fmla="*/ 424915 h 579904"/>
                    <a:gd name="connsiteX46" fmla="*/ 61988 w 581767"/>
                    <a:gd name="connsiteY46" fmla="*/ 475503 h 579904"/>
                    <a:gd name="connsiteX47" fmla="*/ 69832 w 581767"/>
                    <a:gd name="connsiteY47" fmla="*/ 481873 h 579904"/>
                    <a:gd name="connsiteX48" fmla="*/ 155952 w 581767"/>
                    <a:gd name="connsiteY48" fmla="*/ 502456 h 579904"/>
                    <a:gd name="connsiteX49" fmla="*/ 185641 w 581767"/>
                    <a:gd name="connsiteY49" fmla="*/ 506456 h 579904"/>
                    <a:gd name="connsiteX50" fmla="*/ 192537 w 581767"/>
                    <a:gd name="connsiteY50" fmla="*/ 509878 h 579904"/>
                    <a:gd name="connsiteX51" fmla="*/ 223437 w 581767"/>
                    <a:gd name="connsiteY51" fmla="*/ 523618 h 579904"/>
                    <a:gd name="connsiteX52" fmla="*/ 226858 w 581767"/>
                    <a:gd name="connsiteY52" fmla="*/ 527039 h 579904"/>
                    <a:gd name="connsiteX53" fmla="*/ 244177 w 581767"/>
                    <a:gd name="connsiteY53" fmla="*/ 555781 h 579904"/>
                    <a:gd name="connsiteX54" fmla="*/ 282078 w 581767"/>
                    <a:gd name="connsiteY54" fmla="*/ 579523 h 579904"/>
                    <a:gd name="connsiteX55" fmla="*/ 339720 w 581767"/>
                    <a:gd name="connsiteY55" fmla="*/ 542990 h 579904"/>
                    <a:gd name="connsiteX56" fmla="*/ 357407 w 581767"/>
                    <a:gd name="connsiteY56" fmla="*/ 520196 h 579904"/>
                    <a:gd name="connsiteX57" fmla="*/ 384885 w 581767"/>
                    <a:gd name="connsiteY57" fmla="*/ 509878 h 579904"/>
                    <a:gd name="connsiteX58" fmla="*/ 391781 w 581767"/>
                    <a:gd name="connsiteY58" fmla="*/ 506456 h 579904"/>
                    <a:gd name="connsiteX59" fmla="*/ 398624 w 581767"/>
                    <a:gd name="connsiteY59" fmla="*/ 503035 h 579904"/>
                    <a:gd name="connsiteX60" fmla="*/ 422470 w 581767"/>
                    <a:gd name="connsiteY60" fmla="*/ 502403 h 579904"/>
                    <a:gd name="connsiteX61" fmla="*/ 474216 w 581767"/>
                    <a:gd name="connsiteY61" fmla="*/ 516774 h 579904"/>
                    <a:gd name="connsiteX62" fmla="*/ 491377 w 581767"/>
                    <a:gd name="connsiteY62" fmla="*/ 503035 h 579904"/>
                    <a:gd name="connsiteX63" fmla="*/ 494798 w 581767"/>
                    <a:gd name="connsiteY63" fmla="*/ 499560 h 579904"/>
                    <a:gd name="connsiteX64" fmla="*/ 498220 w 581767"/>
                    <a:gd name="connsiteY64" fmla="*/ 496139 h 579904"/>
                    <a:gd name="connsiteX65" fmla="*/ 501694 w 581767"/>
                    <a:gd name="connsiteY65" fmla="*/ 492717 h 579904"/>
                    <a:gd name="connsiteX66" fmla="*/ 505116 w 581767"/>
                    <a:gd name="connsiteY66" fmla="*/ 489295 h 579904"/>
                    <a:gd name="connsiteX67" fmla="*/ 508537 w 581767"/>
                    <a:gd name="connsiteY67" fmla="*/ 485821 h 579904"/>
                    <a:gd name="connsiteX68" fmla="*/ 511959 w 581767"/>
                    <a:gd name="connsiteY68" fmla="*/ 482399 h 579904"/>
                    <a:gd name="connsiteX69" fmla="*/ 511538 w 581767"/>
                    <a:gd name="connsiteY69" fmla="*/ 454394 h 579904"/>
                    <a:gd name="connsiteX70" fmla="*/ 501273 w 581767"/>
                    <a:gd name="connsiteY70" fmla="*/ 427336 h 579904"/>
                    <a:gd name="connsiteX71" fmla="*/ 522750 w 581767"/>
                    <a:gd name="connsiteY71" fmla="*/ 353849 h 579904"/>
                    <a:gd name="connsiteX72" fmla="*/ 529173 w 581767"/>
                    <a:gd name="connsiteY72" fmla="*/ 351849 h 579904"/>
                    <a:gd name="connsiteX73" fmla="*/ 563652 w 581767"/>
                    <a:gd name="connsiteY73" fmla="*/ 331318 h 579904"/>
                    <a:gd name="connsiteX74" fmla="*/ 578181 w 581767"/>
                    <a:gd name="connsiteY74" fmla="*/ 318263 h 579904"/>
                    <a:gd name="connsiteX75" fmla="*/ 570390 w 581767"/>
                    <a:gd name="connsiteY75" fmla="*/ 252251 h 579904"/>
                    <a:gd name="connsiteX76" fmla="*/ 255284 w 581767"/>
                    <a:gd name="connsiteY76" fmla="*/ 375695 h 579904"/>
                    <a:gd name="connsiteX77" fmla="*/ 198854 w 581767"/>
                    <a:gd name="connsiteY77" fmla="*/ 279519 h 579904"/>
                    <a:gd name="connsiteX78" fmla="*/ 284184 w 581767"/>
                    <a:gd name="connsiteY78" fmla="*/ 198820 h 579904"/>
                    <a:gd name="connsiteX79" fmla="*/ 380148 w 581767"/>
                    <a:gd name="connsiteY79" fmla="*/ 278835 h 579904"/>
                    <a:gd name="connsiteX80" fmla="*/ 300976 w 581767"/>
                    <a:gd name="connsiteY80" fmla="*/ 381433 h 579904"/>
                    <a:gd name="connsiteX81" fmla="*/ 282605 w 581767"/>
                    <a:gd name="connsiteY81" fmla="*/ 388329 h 579904"/>
                    <a:gd name="connsiteX82" fmla="*/ 282552 w 581767"/>
                    <a:gd name="connsiteY82" fmla="*/ 388329 h 579904"/>
                    <a:gd name="connsiteX83" fmla="*/ 281920 w 581767"/>
                    <a:gd name="connsiteY83" fmla="*/ 388329 h 579904"/>
                    <a:gd name="connsiteX84" fmla="*/ 281868 w 581767"/>
                    <a:gd name="connsiteY84" fmla="*/ 386645 h 579904"/>
                    <a:gd name="connsiteX85" fmla="*/ 255284 w 581767"/>
                    <a:gd name="connsiteY85" fmla="*/ 375695 h 5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767" h="579904">
                      <a:moveTo>
                        <a:pt x="570390" y="252251"/>
                      </a:moveTo>
                      <a:cubicBezTo>
                        <a:pt x="567548" y="252198"/>
                        <a:pt x="564968" y="251619"/>
                        <a:pt x="563494" y="248829"/>
                      </a:cubicBezTo>
                      <a:cubicBezTo>
                        <a:pt x="560704" y="248829"/>
                        <a:pt x="558125" y="248145"/>
                        <a:pt x="556651" y="245408"/>
                      </a:cubicBezTo>
                      <a:cubicBezTo>
                        <a:pt x="553809" y="245302"/>
                        <a:pt x="551229" y="244723"/>
                        <a:pt x="549755" y="241933"/>
                      </a:cubicBezTo>
                      <a:cubicBezTo>
                        <a:pt x="546913" y="241881"/>
                        <a:pt x="544386" y="241302"/>
                        <a:pt x="542912" y="238512"/>
                      </a:cubicBezTo>
                      <a:cubicBezTo>
                        <a:pt x="540069" y="238459"/>
                        <a:pt x="537490" y="237880"/>
                        <a:pt x="536016" y="235090"/>
                      </a:cubicBezTo>
                      <a:cubicBezTo>
                        <a:pt x="531068" y="235090"/>
                        <a:pt x="527646" y="232774"/>
                        <a:pt x="525698" y="228194"/>
                      </a:cubicBezTo>
                      <a:lnTo>
                        <a:pt x="522277" y="224772"/>
                      </a:lnTo>
                      <a:cubicBezTo>
                        <a:pt x="519539" y="223298"/>
                        <a:pt x="518908" y="220719"/>
                        <a:pt x="518855" y="217929"/>
                      </a:cubicBezTo>
                      <a:cubicBezTo>
                        <a:pt x="510749" y="210085"/>
                        <a:pt x="510696" y="198294"/>
                        <a:pt x="504695" y="189345"/>
                      </a:cubicBezTo>
                      <a:cubicBezTo>
                        <a:pt x="494325" y="173868"/>
                        <a:pt x="497746" y="159444"/>
                        <a:pt x="508537" y="145757"/>
                      </a:cubicBezTo>
                      <a:cubicBezTo>
                        <a:pt x="508696" y="141967"/>
                        <a:pt x="507906" y="137914"/>
                        <a:pt x="511959" y="135440"/>
                      </a:cubicBezTo>
                      <a:cubicBezTo>
                        <a:pt x="516592" y="117594"/>
                        <a:pt x="516749" y="101118"/>
                        <a:pt x="498852" y="89484"/>
                      </a:cubicBezTo>
                      <a:cubicBezTo>
                        <a:pt x="495114" y="87115"/>
                        <a:pt x="491903" y="83535"/>
                        <a:pt x="489271" y="79956"/>
                      </a:cubicBezTo>
                      <a:cubicBezTo>
                        <a:pt x="479217" y="66374"/>
                        <a:pt x="467004" y="59847"/>
                        <a:pt x="450159" y="66743"/>
                      </a:cubicBezTo>
                      <a:cubicBezTo>
                        <a:pt x="434104" y="75744"/>
                        <a:pt x="418207" y="85746"/>
                        <a:pt x="398624" y="77060"/>
                      </a:cubicBezTo>
                      <a:cubicBezTo>
                        <a:pt x="393202" y="76534"/>
                        <a:pt x="388359" y="74692"/>
                        <a:pt x="384885" y="70217"/>
                      </a:cubicBezTo>
                      <a:cubicBezTo>
                        <a:pt x="373304" y="68427"/>
                        <a:pt x="361565" y="67216"/>
                        <a:pt x="353985" y="56478"/>
                      </a:cubicBezTo>
                      <a:cubicBezTo>
                        <a:pt x="341352" y="44054"/>
                        <a:pt x="336035" y="27735"/>
                        <a:pt x="329928" y="11785"/>
                      </a:cubicBezTo>
                      <a:cubicBezTo>
                        <a:pt x="327139" y="10311"/>
                        <a:pt x="326560" y="7784"/>
                        <a:pt x="326507" y="4942"/>
                      </a:cubicBezTo>
                      <a:cubicBezTo>
                        <a:pt x="325349" y="3784"/>
                        <a:pt x="324191" y="2625"/>
                        <a:pt x="323085" y="1520"/>
                      </a:cubicBezTo>
                      <a:cubicBezTo>
                        <a:pt x="313926" y="1520"/>
                        <a:pt x="304503" y="2836"/>
                        <a:pt x="295607" y="1257"/>
                      </a:cubicBezTo>
                      <a:cubicBezTo>
                        <a:pt x="265233" y="-4165"/>
                        <a:pt x="247230" y="7995"/>
                        <a:pt x="237755" y="37000"/>
                      </a:cubicBezTo>
                      <a:cubicBezTo>
                        <a:pt x="234912" y="45686"/>
                        <a:pt x="233228" y="58004"/>
                        <a:pt x="220015" y="59899"/>
                      </a:cubicBezTo>
                      <a:cubicBezTo>
                        <a:pt x="215541" y="65374"/>
                        <a:pt x="209540" y="66953"/>
                        <a:pt x="202854" y="66743"/>
                      </a:cubicBezTo>
                      <a:cubicBezTo>
                        <a:pt x="186115" y="80851"/>
                        <a:pt x="167901" y="84746"/>
                        <a:pt x="147424" y="75271"/>
                      </a:cubicBezTo>
                      <a:cubicBezTo>
                        <a:pt x="141791" y="72691"/>
                        <a:pt x="135053" y="72217"/>
                        <a:pt x="129684" y="69269"/>
                      </a:cubicBezTo>
                      <a:cubicBezTo>
                        <a:pt x="114892" y="61057"/>
                        <a:pt x="105627" y="67953"/>
                        <a:pt x="93625" y="77166"/>
                      </a:cubicBezTo>
                      <a:cubicBezTo>
                        <a:pt x="65357" y="98801"/>
                        <a:pt x="58040" y="122858"/>
                        <a:pt x="75464" y="154496"/>
                      </a:cubicBezTo>
                      <a:cubicBezTo>
                        <a:pt x="79623" y="162076"/>
                        <a:pt x="82939" y="171552"/>
                        <a:pt x="75728" y="180132"/>
                      </a:cubicBezTo>
                      <a:cubicBezTo>
                        <a:pt x="75675" y="182975"/>
                        <a:pt x="75096" y="185502"/>
                        <a:pt x="72306" y="186976"/>
                      </a:cubicBezTo>
                      <a:cubicBezTo>
                        <a:pt x="68568" y="202768"/>
                        <a:pt x="68200" y="221035"/>
                        <a:pt x="52882" y="230458"/>
                      </a:cubicBezTo>
                      <a:cubicBezTo>
                        <a:pt x="38616" y="239249"/>
                        <a:pt x="23613" y="247671"/>
                        <a:pt x="7032" y="252251"/>
                      </a:cubicBezTo>
                      <a:cubicBezTo>
                        <a:pt x="1136" y="258989"/>
                        <a:pt x="-233" y="266833"/>
                        <a:pt x="30" y="275624"/>
                      </a:cubicBezTo>
                      <a:cubicBezTo>
                        <a:pt x="504" y="291837"/>
                        <a:pt x="188" y="308104"/>
                        <a:pt x="188" y="324370"/>
                      </a:cubicBezTo>
                      <a:cubicBezTo>
                        <a:pt x="5137" y="324422"/>
                        <a:pt x="8558" y="326686"/>
                        <a:pt x="10506" y="331266"/>
                      </a:cubicBezTo>
                      <a:cubicBezTo>
                        <a:pt x="13296" y="331318"/>
                        <a:pt x="15875" y="331898"/>
                        <a:pt x="17349" y="334688"/>
                      </a:cubicBezTo>
                      <a:cubicBezTo>
                        <a:pt x="20192" y="334740"/>
                        <a:pt x="22771" y="335372"/>
                        <a:pt x="24245" y="338109"/>
                      </a:cubicBezTo>
                      <a:cubicBezTo>
                        <a:pt x="27035" y="338215"/>
                        <a:pt x="29614" y="338794"/>
                        <a:pt x="31088" y="341584"/>
                      </a:cubicBezTo>
                      <a:cubicBezTo>
                        <a:pt x="33931" y="341636"/>
                        <a:pt x="36510" y="342215"/>
                        <a:pt x="37984" y="345005"/>
                      </a:cubicBezTo>
                      <a:cubicBezTo>
                        <a:pt x="40774" y="345058"/>
                        <a:pt x="43354" y="345637"/>
                        <a:pt x="44828" y="348427"/>
                      </a:cubicBezTo>
                      <a:cubicBezTo>
                        <a:pt x="49776" y="348427"/>
                        <a:pt x="53197" y="350743"/>
                        <a:pt x="55145" y="355323"/>
                      </a:cubicBezTo>
                      <a:cubicBezTo>
                        <a:pt x="56303" y="356428"/>
                        <a:pt x="57409" y="357587"/>
                        <a:pt x="58567" y="358745"/>
                      </a:cubicBezTo>
                      <a:cubicBezTo>
                        <a:pt x="64041" y="363219"/>
                        <a:pt x="65673" y="369168"/>
                        <a:pt x="65463" y="375906"/>
                      </a:cubicBezTo>
                      <a:cubicBezTo>
                        <a:pt x="70885" y="380380"/>
                        <a:pt x="72516" y="386381"/>
                        <a:pt x="72306" y="393067"/>
                      </a:cubicBezTo>
                      <a:cubicBezTo>
                        <a:pt x="81834" y="402542"/>
                        <a:pt x="80097" y="413597"/>
                        <a:pt x="77096" y="424915"/>
                      </a:cubicBezTo>
                      <a:cubicBezTo>
                        <a:pt x="72516" y="441971"/>
                        <a:pt x="64094" y="457763"/>
                        <a:pt x="61988" y="475503"/>
                      </a:cubicBezTo>
                      <a:cubicBezTo>
                        <a:pt x="64673" y="477609"/>
                        <a:pt x="68095" y="479188"/>
                        <a:pt x="69832" y="481873"/>
                      </a:cubicBezTo>
                      <a:cubicBezTo>
                        <a:pt x="92257" y="515511"/>
                        <a:pt x="120683" y="521828"/>
                        <a:pt x="155952" y="502456"/>
                      </a:cubicBezTo>
                      <a:cubicBezTo>
                        <a:pt x="165901" y="497034"/>
                        <a:pt x="176797" y="497350"/>
                        <a:pt x="185641" y="506456"/>
                      </a:cubicBezTo>
                      <a:cubicBezTo>
                        <a:pt x="188483" y="506509"/>
                        <a:pt x="191063" y="507088"/>
                        <a:pt x="192537" y="509878"/>
                      </a:cubicBezTo>
                      <a:cubicBezTo>
                        <a:pt x="204118" y="511615"/>
                        <a:pt x="215856" y="512879"/>
                        <a:pt x="223437" y="523618"/>
                      </a:cubicBezTo>
                      <a:lnTo>
                        <a:pt x="226858" y="527039"/>
                      </a:lnTo>
                      <a:cubicBezTo>
                        <a:pt x="237176" y="533883"/>
                        <a:pt x="240176" y="545569"/>
                        <a:pt x="244177" y="555781"/>
                      </a:cubicBezTo>
                      <a:cubicBezTo>
                        <a:pt x="251284" y="573995"/>
                        <a:pt x="263180" y="577944"/>
                        <a:pt x="282078" y="579523"/>
                      </a:cubicBezTo>
                      <a:cubicBezTo>
                        <a:pt x="312662" y="582102"/>
                        <a:pt x="330244" y="571785"/>
                        <a:pt x="339720" y="542990"/>
                      </a:cubicBezTo>
                      <a:cubicBezTo>
                        <a:pt x="342562" y="534304"/>
                        <a:pt x="344247" y="522038"/>
                        <a:pt x="357407" y="520196"/>
                      </a:cubicBezTo>
                      <a:cubicBezTo>
                        <a:pt x="365092" y="512826"/>
                        <a:pt x="374831" y="510931"/>
                        <a:pt x="384885" y="509878"/>
                      </a:cubicBezTo>
                      <a:cubicBezTo>
                        <a:pt x="386359" y="507088"/>
                        <a:pt x="388938" y="506509"/>
                        <a:pt x="391781" y="506456"/>
                      </a:cubicBezTo>
                      <a:cubicBezTo>
                        <a:pt x="393255" y="503666"/>
                        <a:pt x="395782" y="503087"/>
                        <a:pt x="398624" y="503035"/>
                      </a:cubicBezTo>
                      <a:cubicBezTo>
                        <a:pt x="406415" y="496455"/>
                        <a:pt x="414311" y="500297"/>
                        <a:pt x="422470" y="502403"/>
                      </a:cubicBezTo>
                      <a:cubicBezTo>
                        <a:pt x="439789" y="506825"/>
                        <a:pt x="455687" y="516511"/>
                        <a:pt x="474216" y="516774"/>
                      </a:cubicBezTo>
                      <a:cubicBezTo>
                        <a:pt x="478480" y="510352"/>
                        <a:pt x="482638" y="503824"/>
                        <a:pt x="491377" y="503035"/>
                      </a:cubicBezTo>
                      <a:cubicBezTo>
                        <a:pt x="492535" y="501877"/>
                        <a:pt x="493640" y="500719"/>
                        <a:pt x="494798" y="499560"/>
                      </a:cubicBezTo>
                      <a:cubicBezTo>
                        <a:pt x="495957" y="498455"/>
                        <a:pt x="497115" y="497297"/>
                        <a:pt x="498220" y="496139"/>
                      </a:cubicBezTo>
                      <a:cubicBezTo>
                        <a:pt x="499378" y="494981"/>
                        <a:pt x="500536" y="493875"/>
                        <a:pt x="501694" y="492717"/>
                      </a:cubicBezTo>
                      <a:cubicBezTo>
                        <a:pt x="502800" y="491559"/>
                        <a:pt x="503958" y="490401"/>
                        <a:pt x="505116" y="489295"/>
                      </a:cubicBezTo>
                      <a:cubicBezTo>
                        <a:pt x="506274" y="488137"/>
                        <a:pt x="507380" y="486979"/>
                        <a:pt x="508537" y="485821"/>
                      </a:cubicBezTo>
                      <a:cubicBezTo>
                        <a:pt x="509696" y="484663"/>
                        <a:pt x="510854" y="483557"/>
                        <a:pt x="511959" y="482399"/>
                      </a:cubicBezTo>
                      <a:cubicBezTo>
                        <a:pt x="515591" y="473029"/>
                        <a:pt x="515591" y="463817"/>
                        <a:pt x="511538" y="454394"/>
                      </a:cubicBezTo>
                      <a:cubicBezTo>
                        <a:pt x="507695" y="445550"/>
                        <a:pt x="504274" y="436496"/>
                        <a:pt x="501273" y="427336"/>
                      </a:cubicBezTo>
                      <a:cubicBezTo>
                        <a:pt x="496114" y="411649"/>
                        <a:pt x="510064" y="364061"/>
                        <a:pt x="522750" y="353849"/>
                      </a:cubicBezTo>
                      <a:cubicBezTo>
                        <a:pt x="524382" y="352533"/>
                        <a:pt x="527014" y="352480"/>
                        <a:pt x="529173" y="351849"/>
                      </a:cubicBezTo>
                      <a:cubicBezTo>
                        <a:pt x="537964" y="340531"/>
                        <a:pt x="552177" y="338215"/>
                        <a:pt x="563652" y="331318"/>
                      </a:cubicBezTo>
                      <a:cubicBezTo>
                        <a:pt x="569443" y="327791"/>
                        <a:pt x="577444" y="325791"/>
                        <a:pt x="578181" y="318263"/>
                      </a:cubicBezTo>
                      <a:cubicBezTo>
                        <a:pt x="580445" y="295786"/>
                        <a:pt x="588078" y="272413"/>
                        <a:pt x="570390" y="252251"/>
                      </a:cubicBezTo>
                      <a:close/>
                      <a:moveTo>
                        <a:pt x="255284" y="375695"/>
                      </a:moveTo>
                      <a:cubicBezTo>
                        <a:pt x="218015" y="361166"/>
                        <a:pt x="192221" y="317632"/>
                        <a:pt x="198854" y="279519"/>
                      </a:cubicBezTo>
                      <a:cubicBezTo>
                        <a:pt x="206539" y="235143"/>
                        <a:pt x="243809" y="199873"/>
                        <a:pt x="284184" y="198820"/>
                      </a:cubicBezTo>
                      <a:cubicBezTo>
                        <a:pt x="333087" y="197504"/>
                        <a:pt x="375568" y="232932"/>
                        <a:pt x="380148" y="278835"/>
                      </a:cubicBezTo>
                      <a:cubicBezTo>
                        <a:pt x="385412" y="331266"/>
                        <a:pt x="352932" y="373326"/>
                        <a:pt x="300976" y="381433"/>
                      </a:cubicBezTo>
                      <a:cubicBezTo>
                        <a:pt x="294449" y="382486"/>
                        <a:pt x="286921" y="381170"/>
                        <a:pt x="282605" y="388329"/>
                      </a:cubicBezTo>
                      <a:lnTo>
                        <a:pt x="282552" y="388329"/>
                      </a:lnTo>
                      <a:cubicBezTo>
                        <a:pt x="282552" y="388329"/>
                        <a:pt x="282131" y="388382"/>
                        <a:pt x="281920" y="388329"/>
                      </a:cubicBezTo>
                      <a:cubicBezTo>
                        <a:pt x="282026" y="387803"/>
                        <a:pt x="281973" y="387276"/>
                        <a:pt x="281868" y="386645"/>
                      </a:cubicBezTo>
                      <a:cubicBezTo>
                        <a:pt x="274603" y="379222"/>
                        <a:pt x="264233" y="379170"/>
                        <a:pt x="255284" y="375695"/>
                      </a:cubicBezTo>
                      <a:close/>
                    </a:path>
                  </a:pathLst>
                </a:custGeom>
                <a:solidFill>
                  <a:srgbClr val="FCFFFF"/>
                </a:solidFill>
                <a:ln w="890"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4079594-D13C-6991-07EA-D714C38E93E9}"/>
                    </a:ext>
                  </a:extLst>
                </p:cNvPr>
                <p:cNvSpPr/>
                <p:nvPr/>
              </p:nvSpPr>
              <p:spPr>
                <a:xfrm>
                  <a:off x="3547916" y="3990134"/>
                  <a:ext cx="65651" cy="144290"/>
                </a:xfrm>
                <a:custGeom>
                  <a:avLst/>
                  <a:gdLst>
                    <a:gd name="connsiteX0" fmla="*/ 10643 w 65651"/>
                    <a:gd name="connsiteY0" fmla="*/ 127076 h 144290"/>
                    <a:gd name="connsiteX1" fmla="*/ 17539 w 65651"/>
                    <a:gd name="connsiteY1" fmla="*/ 144290 h 144290"/>
                    <a:gd name="connsiteX2" fmla="*/ 37015 w 65651"/>
                    <a:gd name="connsiteY2" fmla="*/ 13476 h 144290"/>
                    <a:gd name="connsiteX3" fmla="*/ 65652 w 65651"/>
                    <a:gd name="connsiteY3" fmla="*/ 0 h 144290"/>
                    <a:gd name="connsiteX4" fmla="*/ 2062 w 65651"/>
                    <a:gd name="connsiteY4" fmla="*/ 86332 h 144290"/>
                    <a:gd name="connsiteX5" fmla="*/ 10643 w 65651"/>
                    <a:gd name="connsiteY5" fmla="*/ 127076 h 14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51" h="144290">
                      <a:moveTo>
                        <a:pt x="10643" y="127076"/>
                      </a:moveTo>
                      <a:cubicBezTo>
                        <a:pt x="13011" y="132762"/>
                        <a:pt x="15275" y="138552"/>
                        <a:pt x="17539" y="144290"/>
                      </a:cubicBezTo>
                      <a:cubicBezTo>
                        <a:pt x="-15730" y="95334"/>
                        <a:pt x="2589" y="40481"/>
                        <a:pt x="37015" y="13476"/>
                      </a:cubicBezTo>
                      <a:cubicBezTo>
                        <a:pt x="45385" y="6896"/>
                        <a:pt x="54440" y="1000"/>
                        <a:pt x="65652" y="0"/>
                      </a:cubicBezTo>
                      <a:cubicBezTo>
                        <a:pt x="26487" y="15529"/>
                        <a:pt x="6010" y="45008"/>
                        <a:pt x="2062" y="86332"/>
                      </a:cubicBezTo>
                      <a:cubicBezTo>
                        <a:pt x="693" y="100598"/>
                        <a:pt x="5221" y="114021"/>
                        <a:pt x="10643" y="127076"/>
                      </a:cubicBezTo>
                      <a:close/>
                    </a:path>
                  </a:pathLst>
                </a:custGeom>
                <a:solidFill>
                  <a:srgbClr val="FFFFFF"/>
                </a:solidFill>
                <a:ln w="890"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EA71919A-260B-2B32-24AD-869F84C1191E}"/>
                    </a:ext>
                  </a:extLst>
                </p:cNvPr>
                <p:cNvSpPr/>
                <p:nvPr/>
              </p:nvSpPr>
              <p:spPr>
                <a:xfrm>
                  <a:off x="3565454" y="4134424"/>
                  <a:ext cx="137444" cy="40588"/>
                </a:xfrm>
                <a:custGeom>
                  <a:avLst/>
                  <a:gdLst>
                    <a:gd name="connsiteX0" fmla="*/ 137444 w 137444"/>
                    <a:gd name="connsiteY0" fmla="*/ 20583 h 40588"/>
                    <a:gd name="connsiteX1" fmla="*/ 0 w 137444"/>
                    <a:gd name="connsiteY1" fmla="*/ 0 h 40588"/>
                    <a:gd name="connsiteX2" fmla="*/ 51482 w 137444"/>
                    <a:gd name="connsiteY2" fmla="*/ 34585 h 40588"/>
                    <a:gd name="connsiteX3" fmla="*/ 137444 w 137444"/>
                    <a:gd name="connsiteY3" fmla="*/ 20583 h 40588"/>
                  </a:gdLst>
                  <a:ahLst/>
                  <a:cxnLst>
                    <a:cxn ang="0">
                      <a:pos x="connsiteX0" y="connsiteY0"/>
                    </a:cxn>
                    <a:cxn ang="0">
                      <a:pos x="connsiteX1" y="connsiteY1"/>
                    </a:cxn>
                    <a:cxn ang="0">
                      <a:pos x="connsiteX2" y="connsiteY2"/>
                    </a:cxn>
                    <a:cxn ang="0">
                      <a:pos x="connsiteX3" y="connsiteY3"/>
                    </a:cxn>
                  </a:cxnLst>
                  <a:rect l="l" t="t" r="r" b="b"/>
                  <a:pathLst>
                    <a:path w="137444" h="40588">
                      <a:moveTo>
                        <a:pt x="137444" y="20583"/>
                      </a:moveTo>
                      <a:cubicBezTo>
                        <a:pt x="92226" y="53536"/>
                        <a:pt x="36427" y="45166"/>
                        <a:pt x="0" y="0"/>
                      </a:cubicBezTo>
                      <a:cubicBezTo>
                        <a:pt x="16161" y="13002"/>
                        <a:pt x="30163" y="28690"/>
                        <a:pt x="51482" y="34585"/>
                      </a:cubicBezTo>
                      <a:cubicBezTo>
                        <a:pt x="82540" y="43113"/>
                        <a:pt x="110387" y="35217"/>
                        <a:pt x="137444" y="20583"/>
                      </a:cubicBezTo>
                      <a:close/>
                    </a:path>
                  </a:pathLst>
                </a:custGeom>
                <a:solidFill>
                  <a:srgbClr val="FFFFFF"/>
                </a:solidFill>
                <a:ln w="890"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C0A131F-5A2C-0F9E-AF5C-F951ABA593C0}"/>
                    </a:ext>
                  </a:extLst>
                </p:cNvPr>
                <p:cNvSpPr/>
                <p:nvPr/>
              </p:nvSpPr>
              <p:spPr>
                <a:xfrm>
                  <a:off x="3544981" y="3987829"/>
                  <a:ext cx="68586" cy="146594"/>
                </a:xfrm>
                <a:custGeom>
                  <a:avLst/>
                  <a:gdLst>
                    <a:gd name="connsiteX0" fmla="*/ 4996 w 68586"/>
                    <a:gd name="connsiteY0" fmla="*/ 88637 h 146594"/>
                    <a:gd name="connsiteX1" fmla="*/ 13577 w 68586"/>
                    <a:gd name="connsiteY1" fmla="*/ 129381 h 146594"/>
                    <a:gd name="connsiteX2" fmla="*/ 20473 w 68586"/>
                    <a:gd name="connsiteY2" fmla="*/ 146595 h 146594"/>
                    <a:gd name="connsiteX3" fmla="*/ 4944 w 68586"/>
                    <a:gd name="connsiteY3" fmla="*/ 62685 h 146594"/>
                    <a:gd name="connsiteX4" fmla="*/ 59742 w 68586"/>
                    <a:gd name="connsiteY4" fmla="*/ 1568 h 146594"/>
                    <a:gd name="connsiteX5" fmla="*/ 68586 w 68586"/>
                    <a:gd name="connsiteY5" fmla="*/ 2305 h 146594"/>
                    <a:gd name="connsiteX6" fmla="*/ 4996 w 68586"/>
                    <a:gd name="connsiteY6" fmla="*/ 88637 h 14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6" h="146594">
                      <a:moveTo>
                        <a:pt x="4996" y="88637"/>
                      </a:moveTo>
                      <a:cubicBezTo>
                        <a:pt x="3628" y="102903"/>
                        <a:pt x="8155" y="116326"/>
                        <a:pt x="13577" y="129381"/>
                      </a:cubicBezTo>
                      <a:cubicBezTo>
                        <a:pt x="15946" y="135067"/>
                        <a:pt x="18209" y="140857"/>
                        <a:pt x="20473" y="146595"/>
                      </a:cubicBezTo>
                      <a:cubicBezTo>
                        <a:pt x="-2110" y="121853"/>
                        <a:pt x="-3900" y="92269"/>
                        <a:pt x="4944" y="62685"/>
                      </a:cubicBezTo>
                      <a:cubicBezTo>
                        <a:pt x="13313" y="34785"/>
                        <a:pt x="31053" y="12623"/>
                        <a:pt x="59742" y="1568"/>
                      </a:cubicBezTo>
                      <a:cubicBezTo>
                        <a:pt x="63006" y="304"/>
                        <a:pt x="65901" y="-1538"/>
                        <a:pt x="68586" y="2305"/>
                      </a:cubicBezTo>
                      <a:cubicBezTo>
                        <a:pt x="29421" y="17834"/>
                        <a:pt x="8944" y="47313"/>
                        <a:pt x="4996" y="88637"/>
                      </a:cubicBezTo>
                      <a:close/>
                    </a:path>
                  </a:pathLst>
                </a:custGeom>
                <a:solidFill>
                  <a:srgbClr val="FFFFFF"/>
                </a:solidFill>
                <a:ln w="890"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2B8F66FA-D062-3872-8378-D750F106A8B4}"/>
                    </a:ext>
                  </a:extLst>
                </p:cNvPr>
                <p:cNvSpPr/>
                <p:nvPr/>
              </p:nvSpPr>
              <p:spPr>
                <a:xfrm>
                  <a:off x="3565454" y="4134424"/>
                  <a:ext cx="137444" cy="41694"/>
                </a:xfrm>
                <a:custGeom>
                  <a:avLst/>
                  <a:gdLst>
                    <a:gd name="connsiteX0" fmla="*/ 137444 w 137444"/>
                    <a:gd name="connsiteY0" fmla="*/ 20583 h 41694"/>
                    <a:gd name="connsiteX1" fmla="*/ 104228 w 137444"/>
                    <a:gd name="connsiteY1" fmla="*/ 38639 h 41694"/>
                    <a:gd name="connsiteX2" fmla="*/ 0 w 137444"/>
                    <a:gd name="connsiteY2" fmla="*/ 0 h 41694"/>
                    <a:gd name="connsiteX3" fmla="*/ 51482 w 137444"/>
                    <a:gd name="connsiteY3" fmla="*/ 34585 h 41694"/>
                    <a:gd name="connsiteX4" fmla="*/ 137444 w 137444"/>
                    <a:gd name="connsiteY4" fmla="*/ 20583 h 4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44" h="41694">
                      <a:moveTo>
                        <a:pt x="137444" y="20583"/>
                      </a:moveTo>
                      <a:cubicBezTo>
                        <a:pt x="130338" y="33848"/>
                        <a:pt x="116546" y="35849"/>
                        <a:pt x="104228" y="38639"/>
                      </a:cubicBezTo>
                      <a:cubicBezTo>
                        <a:pt x="65274" y="47430"/>
                        <a:pt x="19109" y="38060"/>
                        <a:pt x="0" y="0"/>
                      </a:cubicBezTo>
                      <a:cubicBezTo>
                        <a:pt x="16161" y="13002"/>
                        <a:pt x="30163" y="28690"/>
                        <a:pt x="51482" y="34585"/>
                      </a:cubicBezTo>
                      <a:cubicBezTo>
                        <a:pt x="82540" y="43113"/>
                        <a:pt x="110387" y="35217"/>
                        <a:pt x="137444" y="20583"/>
                      </a:cubicBezTo>
                      <a:close/>
                    </a:path>
                  </a:pathLst>
                </a:custGeom>
                <a:solidFill>
                  <a:srgbClr val="FFFFFF"/>
                </a:solidFill>
                <a:ln w="890"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4C3465B4-A23A-A87C-559B-E8C0ABCA06B3}"/>
                    </a:ext>
                  </a:extLst>
                </p:cNvPr>
                <p:cNvSpPr/>
                <p:nvPr/>
              </p:nvSpPr>
              <p:spPr>
                <a:xfrm>
                  <a:off x="4037955" y="3519519"/>
                  <a:ext cx="21938" cy="116811"/>
                </a:xfrm>
                <a:custGeom>
                  <a:avLst/>
                  <a:gdLst>
                    <a:gd name="connsiteX0" fmla="*/ 1527 w 21938"/>
                    <a:gd name="connsiteY0" fmla="*/ 0 h 116811"/>
                    <a:gd name="connsiteX1" fmla="*/ 1527 w 21938"/>
                    <a:gd name="connsiteY1" fmla="*/ 116811 h 116811"/>
                    <a:gd name="connsiteX2" fmla="*/ 0 w 21938"/>
                    <a:gd name="connsiteY2" fmla="*/ 114653 h 116811"/>
                    <a:gd name="connsiteX3" fmla="*/ 0 w 21938"/>
                    <a:gd name="connsiteY3" fmla="*/ 2158 h 116811"/>
                    <a:gd name="connsiteX4" fmla="*/ 1527 w 21938"/>
                    <a:gd name="connsiteY4" fmla="*/ 0 h 116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8" h="116811">
                      <a:moveTo>
                        <a:pt x="1527" y="0"/>
                      </a:moveTo>
                      <a:cubicBezTo>
                        <a:pt x="28742" y="26847"/>
                        <a:pt x="28742" y="89964"/>
                        <a:pt x="1527" y="116811"/>
                      </a:cubicBezTo>
                      <a:cubicBezTo>
                        <a:pt x="1000" y="116074"/>
                        <a:pt x="527" y="115390"/>
                        <a:pt x="0" y="114653"/>
                      </a:cubicBezTo>
                      <a:cubicBezTo>
                        <a:pt x="16266" y="77172"/>
                        <a:pt x="16319" y="39692"/>
                        <a:pt x="0" y="2158"/>
                      </a:cubicBezTo>
                      <a:cubicBezTo>
                        <a:pt x="527" y="1421"/>
                        <a:pt x="1000" y="737"/>
                        <a:pt x="1527" y="0"/>
                      </a:cubicBezTo>
                      <a:close/>
                    </a:path>
                  </a:pathLst>
                </a:custGeom>
                <a:solidFill>
                  <a:srgbClr val="FDFFFF"/>
                </a:solidFill>
                <a:ln w="890"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60757969-9442-368B-2A57-67FD4E845021}"/>
                    </a:ext>
                  </a:extLst>
                </p:cNvPr>
                <p:cNvSpPr/>
                <p:nvPr/>
              </p:nvSpPr>
              <p:spPr>
                <a:xfrm>
                  <a:off x="3926147" y="3661943"/>
                  <a:ext cx="85856" cy="22480"/>
                </a:xfrm>
                <a:custGeom>
                  <a:avLst/>
                  <a:gdLst>
                    <a:gd name="connsiteX0" fmla="*/ 85857 w 85856"/>
                    <a:gd name="connsiteY0" fmla="*/ 1867 h 22480"/>
                    <a:gd name="connsiteX1" fmla="*/ 0 w 85856"/>
                    <a:gd name="connsiteY1" fmla="*/ 15606 h 22480"/>
                    <a:gd name="connsiteX2" fmla="*/ 1737 w 85856"/>
                    <a:gd name="connsiteY2" fmla="*/ 13869 h 22480"/>
                    <a:gd name="connsiteX3" fmla="*/ 18635 w 85856"/>
                    <a:gd name="connsiteY3" fmla="*/ 14185 h 22480"/>
                    <a:gd name="connsiteX4" fmla="*/ 20688 w 85856"/>
                    <a:gd name="connsiteY4" fmla="*/ 14290 h 22480"/>
                    <a:gd name="connsiteX5" fmla="*/ 21319 w 85856"/>
                    <a:gd name="connsiteY5" fmla="*/ 14343 h 22480"/>
                    <a:gd name="connsiteX6" fmla="*/ 23530 w 85856"/>
                    <a:gd name="connsiteY6" fmla="*/ 14501 h 22480"/>
                    <a:gd name="connsiteX7" fmla="*/ 69380 w 85856"/>
                    <a:gd name="connsiteY7" fmla="*/ 3814 h 22480"/>
                    <a:gd name="connsiteX8" fmla="*/ 83804 w 85856"/>
                    <a:gd name="connsiteY8" fmla="*/ 393 h 22480"/>
                    <a:gd name="connsiteX9" fmla="*/ 85857 w 85856"/>
                    <a:gd name="connsiteY9" fmla="*/ 1867 h 2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56" h="22480">
                      <a:moveTo>
                        <a:pt x="85857" y="1867"/>
                      </a:moveTo>
                      <a:cubicBezTo>
                        <a:pt x="64537" y="22502"/>
                        <a:pt x="25741" y="28714"/>
                        <a:pt x="0" y="15606"/>
                      </a:cubicBezTo>
                      <a:lnTo>
                        <a:pt x="1737" y="13869"/>
                      </a:lnTo>
                      <a:cubicBezTo>
                        <a:pt x="7422" y="10974"/>
                        <a:pt x="13002" y="13290"/>
                        <a:pt x="18635" y="14185"/>
                      </a:cubicBezTo>
                      <a:cubicBezTo>
                        <a:pt x="19319" y="14237"/>
                        <a:pt x="20003" y="14290"/>
                        <a:pt x="20688" y="14290"/>
                      </a:cubicBezTo>
                      <a:cubicBezTo>
                        <a:pt x="20898" y="14343"/>
                        <a:pt x="21109" y="14343"/>
                        <a:pt x="21319" y="14343"/>
                      </a:cubicBezTo>
                      <a:cubicBezTo>
                        <a:pt x="22056" y="14448"/>
                        <a:pt x="22793" y="14501"/>
                        <a:pt x="23530" y="14501"/>
                      </a:cubicBezTo>
                      <a:cubicBezTo>
                        <a:pt x="39428" y="13606"/>
                        <a:pt x="54799" y="10500"/>
                        <a:pt x="69380" y="3814"/>
                      </a:cubicBezTo>
                      <a:cubicBezTo>
                        <a:pt x="73907" y="1709"/>
                        <a:pt x="78382" y="-1029"/>
                        <a:pt x="83804" y="393"/>
                      </a:cubicBezTo>
                      <a:cubicBezTo>
                        <a:pt x="84488" y="866"/>
                        <a:pt x="85172" y="1393"/>
                        <a:pt x="85857" y="1867"/>
                      </a:cubicBezTo>
                      <a:close/>
                    </a:path>
                  </a:pathLst>
                </a:custGeom>
                <a:solidFill>
                  <a:srgbClr val="FDFFFF"/>
                </a:solidFill>
                <a:ln w="890"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886F8DC6-4087-5943-12B7-F5568AA013D8}"/>
                    </a:ext>
                  </a:extLst>
                </p:cNvPr>
                <p:cNvSpPr/>
                <p:nvPr/>
              </p:nvSpPr>
              <p:spPr>
                <a:xfrm>
                  <a:off x="3849731" y="3522941"/>
                  <a:ext cx="19563" cy="89332"/>
                </a:xfrm>
                <a:custGeom>
                  <a:avLst/>
                  <a:gdLst>
                    <a:gd name="connsiteX0" fmla="*/ 7720 w 19563"/>
                    <a:gd name="connsiteY0" fmla="*/ 89332 h 89332"/>
                    <a:gd name="connsiteX1" fmla="*/ 18037 w 19563"/>
                    <a:gd name="connsiteY1" fmla="*/ 0 h 89332"/>
                    <a:gd name="connsiteX2" fmla="*/ 19564 w 19563"/>
                    <a:gd name="connsiteY2" fmla="*/ 2264 h 89332"/>
                    <a:gd name="connsiteX3" fmla="*/ 8614 w 19563"/>
                    <a:gd name="connsiteY3" fmla="*/ 63801 h 89332"/>
                    <a:gd name="connsiteX4" fmla="*/ 9615 w 19563"/>
                    <a:gd name="connsiteY4" fmla="*/ 87279 h 89332"/>
                    <a:gd name="connsiteX5" fmla="*/ 7720 w 19563"/>
                    <a:gd name="connsiteY5" fmla="*/ 89280 h 8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3" h="89332">
                      <a:moveTo>
                        <a:pt x="7720" y="89332"/>
                      </a:moveTo>
                      <a:cubicBezTo>
                        <a:pt x="-5862" y="62485"/>
                        <a:pt x="-966" y="19741"/>
                        <a:pt x="18037" y="0"/>
                      </a:cubicBezTo>
                      <a:cubicBezTo>
                        <a:pt x="18563" y="737"/>
                        <a:pt x="19037" y="1527"/>
                        <a:pt x="19564" y="2264"/>
                      </a:cubicBezTo>
                      <a:cubicBezTo>
                        <a:pt x="16089" y="22794"/>
                        <a:pt x="5351" y="41850"/>
                        <a:pt x="8614" y="63801"/>
                      </a:cubicBezTo>
                      <a:cubicBezTo>
                        <a:pt x="9772" y="71382"/>
                        <a:pt x="13510" y="79331"/>
                        <a:pt x="9615" y="87279"/>
                      </a:cubicBezTo>
                      <a:cubicBezTo>
                        <a:pt x="8983" y="87964"/>
                        <a:pt x="8351" y="88596"/>
                        <a:pt x="7720" y="89280"/>
                      </a:cubicBezTo>
                      <a:close/>
                    </a:path>
                  </a:pathLst>
                </a:custGeom>
                <a:solidFill>
                  <a:srgbClr val="FDFFFF"/>
                </a:solidFill>
                <a:ln w="890"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03CD6E98-4273-76E3-BFD0-9C4CA564A9CC}"/>
                    </a:ext>
                  </a:extLst>
                </p:cNvPr>
                <p:cNvSpPr/>
                <p:nvPr/>
              </p:nvSpPr>
              <p:spPr>
                <a:xfrm>
                  <a:off x="3912355" y="3474221"/>
                  <a:ext cx="85909" cy="13670"/>
                </a:xfrm>
                <a:custGeom>
                  <a:avLst/>
                  <a:gdLst>
                    <a:gd name="connsiteX0" fmla="*/ 53 w 85909"/>
                    <a:gd name="connsiteY0" fmla="*/ 10976 h 13670"/>
                    <a:gd name="connsiteX1" fmla="*/ 85909 w 85909"/>
                    <a:gd name="connsiteY1" fmla="*/ 10976 h 13670"/>
                    <a:gd name="connsiteX2" fmla="*/ 83751 w 85909"/>
                    <a:gd name="connsiteY2" fmla="*/ 12766 h 13670"/>
                    <a:gd name="connsiteX3" fmla="*/ 48903 w 85909"/>
                    <a:gd name="connsiteY3" fmla="*/ 8344 h 13670"/>
                    <a:gd name="connsiteX4" fmla="*/ 2158 w 85909"/>
                    <a:gd name="connsiteY4" fmla="*/ 12766 h 13670"/>
                    <a:gd name="connsiteX5" fmla="*/ 0 w 85909"/>
                    <a:gd name="connsiteY5" fmla="*/ 10976 h 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09" h="13670">
                      <a:moveTo>
                        <a:pt x="53" y="10976"/>
                      </a:moveTo>
                      <a:cubicBezTo>
                        <a:pt x="22056" y="-3659"/>
                        <a:pt x="63642" y="-3659"/>
                        <a:pt x="85909" y="10976"/>
                      </a:cubicBezTo>
                      <a:cubicBezTo>
                        <a:pt x="85172" y="11555"/>
                        <a:pt x="84488" y="12186"/>
                        <a:pt x="83751" y="12766"/>
                      </a:cubicBezTo>
                      <a:cubicBezTo>
                        <a:pt x="71591" y="16029"/>
                        <a:pt x="60589" y="9502"/>
                        <a:pt x="48903" y="8344"/>
                      </a:cubicBezTo>
                      <a:cubicBezTo>
                        <a:pt x="32795" y="6764"/>
                        <a:pt x="17950" y="14134"/>
                        <a:pt x="2158" y="12766"/>
                      </a:cubicBezTo>
                      <a:cubicBezTo>
                        <a:pt x="1421" y="12186"/>
                        <a:pt x="737" y="11555"/>
                        <a:pt x="0" y="10976"/>
                      </a:cubicBezTo>
                      <a:close/>
                    </a:path>
                  </a:pathLst>
                </a:custGeom>
                <a:solidFill>
                  <a:srgbClr val="FDFFFF"/>
                </a:solidFill>
                <a:ln w="890"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565A6E94-023D-47FF-93E7-E214B9554324}"/>
                    </a:ext>
                  </a:extLst>
                </p:cNvPr>
                <p:cNvSpPr/>
                <p:nvPr/>
              </p:nvSpPr>
              <p:spPr>
                <a:xfrm>
                  <a:off x="3871190" y="3638963"/>
                  <a:ext cx="24846" cy="24846"/>
                </a:xfrm>
                <a:custGeom>
                  <a:avLst/>
                  <a:gdLst>
                    <a:gd name="connsiteX0" fmla="*/ 24057 w 24846"/>
                    <a:gd name="connsiteY0" fmla="*/ 24847 h 24846"/>
                    <a:gd name="connsiteX1" fmla="*/ 0 w 24846"/>
                    <a:gd name="connsiteY1" fmla="*/ 790 h 24846"/>
                    <a:gd name="connsiteX2" fmla="*/ 2422 w 24846"/>
                    <a:gd name="connsiteY2" fmla="*/ 0 h 24846"/>
                    <a:gd name="connsiteX3" fmla="*/ 24846 w 24846"/>
                    <a:gd name="connsiteY3" fmla="*/ 22425 h 24846"/>
                    <a:gd name="connsiteX4" fmla="*/ 24057 w 24846"/>
                    <a:gd name="connsiteY4" fmla="*/ 24847 h 24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6" h="24846">
                      <a:moveTo>
                        <a:pt x="24057" y="24847"/>
                      </a:moveTo>
                      <a:cubicBezTo>
                        <a:pt x="12055" y="20846"/>
                        <a:pt x="4053" y="12792"/>
                        <a:pt x="0" y="790"/>
                      </a:cubicBezTo>
                      <a:cubicBezTo>
                        <a:pt x="790" y="526"/>
                        <a:pt x="1579" y="263"/>
                        <a:pt x="2422" y="0"/>
                      </a:cubicBezTo>
                      <a:cubicBezTo>
                        <a:pt x="13055" y="4317"/>
                        <a:pt x="20530" y="11792"/>
                        <a:pt x="24846" y="22425"/>
                      </a:cubicBezTo>
                      <a:cubicBezTo>
                        <a:pt x="24583" y="23215"/>
                        <a:pt x="24320" y="24004"/>
                        <a:pt x="24057" y="24847"/>
                      </a:cubicBezTo>
                      <a:close/>
                    </a:path>
                  </a:pathLst>
                </a:custGeom>
                <a:solidFill>
                  <a:srgbClr val="FDFFFF"/>
                </a:solidFill>
                <a:ln w="890"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5417D111-959B-D4A4-BDB3-968FEFCB7B76}"/>
                    </a:ext>
                  </a:extLst>
                </p:cNvPr>
                <p:cNvSpPr/>
                <p:nvPr/>
              </p:nvSpPr>
              <p:spPr>
                <a:xfrm>
                  <a:off x="4014635" y="3495462"/>
                  <a:ext cx="24846" cy="24057"/>
                </a:xfrm>
                <a:custGeom>
                  <a:avLst/>
                  <a:gdLst>
                    <a:gd name="connsiteX0" fmla="*/ 790 w 24846"/>
                    <a:gd name="connsiteY0" fmla="*/ 0 h 24057"/>
                    <a:gd name="connsiteX1" fmla="*/ 24846 w 24846"/>
                    <a:gd name="connsiteY1" fmla="*/ 24057 h 24057"/>
                    <a:gd name="connsiteX2" fmla="*/ 0 w 24846"/>
                    <a:gd name="connsiteY2" fmla="*/ 2422 h 24057"/>
                    <a:gd name="connsiteX3" fmla="*/ 790 w 24846"/>
                    <a:gd name="connsiteY3" fmla="*/ 0 h 24057"/>
                  </a:gdLst>
                  <a:ahLst/>
                  <a:cxnLst>
                    <a:cxn ang="0">
                      <a:pos x="connsiteX0" y="connsiteY0"/>
                    </a:cxn>
                    <a:cxn ang="0">
                      <a:pos x="connsiteX1" y="connsiteY1"/>
                    </a:cxn>
                    <a:cxn ang="0">
                      <a:pos x="connsiteX2" y="connsiteY2"/>
                    </a:cxn>
                    <a:cxn ang="0">
                      <a:pos x="connsiteX3" y="connsiteY3"/>
                    </a:cxn>
                  </a:cxnLst>
                  <a:rect l="l" t="t" r="r" b="b"/>
                  <a:pathLst>
                    <a:path w="24846" h="24057">
                      <a:moveTo>
                        <a:pt x="790" y="0"/>
                      </a:moveTo>
                      <a:cubicBezTo>
                        <a:pt x="12792" y="4001"/>
                        <a:pt x="20793" y="12055"/>
                        <a:pt x="24846" y="24057"/>
                      </a:cubicBezTo>
                      <a:cubicBezTo>
                        <a:pt x="11160" y="23057"/>
                        <a:pt x="5580" y="12739"/>
                        <a:pt x="0" y="2422"/>
                      </a:cubicBezTo>
                      <a:cubicBezTo>
                        <a:pt x="263" y="1632"/>
                        <a:pt x="527" y="790"/>
                        <a:pt x="790" y="0"/>
                      </a:cubicBezTo>
                      <a:close/>
                    </a:path>
                  </a:pathLst>
                </a:custGeom>
                <a:solidFill>
                  <a:srgbClr val="FDFFFF"/>
                </a:solidFill>
                <a:ln w="890"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DF85E138-E822-7F67-28FC-EDE9AB543350}"/>
                    </a:ext>
                  </a:extLst>
                </p:cNvPr>
                <p:cNvSpPr/>
                <p:nvPr/>
              </p:nvSpPr>
              <p:spPr>
                <a:xfrm>
                  <a:off x="3895247" y="3663013"/>
                  <a:ext cx="30899" cy="14544"/>
                </a:xfrm>
                <a:custGeom>
                  <a:avLst/>
                  <a:gdLst>
                    <a:gd name="connsiteX0" fmla="*/ 30900 w 30899"/>
                    <a:gd name="connsiteY0" fmla="*/ 14536 h 14544"/>
                    <a:gd name="connsiteX1" fmla="*/ 0 w 30899"/>
                    <a:gd name="connsiteY1" fmla="*/ 797 h 14544"/>
                    <a:gd name="connsiteX2" fmla="*/ 30900 w 30899"/>
                    <a:gd name="connsiteY2" fmla="*/ 14536 h 14544"/>
                  </a:gdLst>
                  <a:ahLst/>
                  <a:cxnLst>
                    <a:cxn ang="0">
                      <a:pos x="connsiteX0" y="connsiteY0"/>
                    </a:cxn>
                    <a:cxn ang="0">
                      <a:pos x="connsiteX1" y="connsiteY1"/>
                    </a:cxn>
                    <a:cxn ang="0">
                      <a:pos x="connsiteX2" y="connsiteY2"/>
                    </a:cxn>
                  </a:cxnLst>
                  <a:rect l="l" t="t" r="r" b="b"/>
                  <a:pathLst>
                    <a:path w="30899" h="14544">
                      <a:moveTo>
                        <a:pt x="30900" y="14536"/>
                      </a:moveTo>
                      <a:cubicBezTo>
                        <a:pt x="18477" y="14747"/>
                        <a:pt x="7791" y="10957"/>
                        <a:pt x="0" y="797"/>
                      </a:cubicBezTo>
                      <a:cubicBezTo>
                        <a:pt x="13581" y="-1993"/>
                        <a:pt x="23899" y="2534"/>
                        <a:pt x="30900" y="14536"/>
                      </a:cubicBezTo>
                      <a:close/>
                    </a:path>
                  </a:pathLst>
                </a:custGeom>
                <a:solidFill>
                  <a:srgbClr val="FDFFFF"/>
                </a:solidFill>
                <a:ln w="890"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2ACB5E72-351E-1DB0-28CE-4250551CDE20}"/>
                    </a:ext>
                  </a:extLst>
                </p:cNvPr>
                <p:cNvSpPr/>
                <p:nvPr/>
              </p:nvSpPr>
              <p:spPr>
                <a:xfrm>
                  <a:off x="3857451" y="3612274"/>
                  <a:ext cx="14594" cy="27478"/>
                </a:xfrm>
                <a:custGeom>
                  <a:avLst/>
                  <a:gdLst>
                    <a:gd name="connsiteX0" fmla="*/ 13739 w 14594"/>
                    <a:gd name="connsiteY0" fmla="*/ 27479 h 27478"/>
                    <a:gd name="connsiteX1" fmla="*/ 0 w 14594"/>
                    <a:gd name="connsiteY1" fmla="*/ 0 h 27478"/>
                    <a:gd name="connsiteX2" fmla="*/ 13739 w 14594"/>
                    <a:gd name="connsiteY2" fmla="*/ 27479 h 27478"/>
                  </a:gdLst>
                  <a:ahLst/>
                  <a:cxnLst>
                    <a:cxn ang="0">
                      <a:pos x="connsiteX0" y="connsiteY0"/>
                    </a:cxn>
                    <a:cxn ang="0">
                      <a:pos x="connsiteX1" y="connsiteY1"/>
                    </a:cxn>
                    <a:cxn ang="0">
                      <a:pos x="connsiteX2" y="connsiteY2"/>
                    </a:cxn>
                  </a:cxnLst>
                  <a:rect l="l" t="t" r="r" b="b"/>
                  <a:pathLst>
                    <a:path w="14594" h="27478">
                      <a:moveTo>
                        <a:pt x="13739" y="27479"/>
                      </a:moveTo>
                      <a:cubicBezTo>
                        <a:pt x="4685" y="20583"/>
                        <a:pt x="684" y="11107"/>
                        <a:pt x="0" y="0"/>
                      </a:cubicBezTo>
                      <a:cubicBezTo>
                        <a:pt x="12423" y="5211"/>
                        <a:pt x="16582" y="14582"/>
                        <a:pt x="13739" y="27479"/>
                      </a:cubicBezTo>
                      <a:close/>
                    </a:path>
                  </a:pathLst>
                </a:custGeom>
                <a:solidFill>
                  <a:srgbClr val="FDFFFF"/>
                </a:solidFill>
                <a:ln w="890"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D8684B73-2633-5709-39CF-081D1EEE3A14}"/>
                    </a:ext>
                  </a:extLst>
                </p:cNvPr>
                <p:cNvSpPr/>
                <p:nvPr/>
              </p:nvSpPr>
              <p:spPr>
                <a:xfrm>
                  <a:off x="3881508" y="3495462"/>
                  <a:ext cx="14528" cy="11881"/>
                </a:xfrm>
                <a:custGeom>
                  <a:avLst/>
                  <a:gdLst>
                    <a:gd name="connsiteX0" fmla="*/ 0 w 14528"/>
                    <a:gd name="connsiteY0" fmla="*/ 10318 h 11881"/>
                    <a:gd name="connsiteX1" fmla="*/ 13739 w 14528"/>
                    <a:gd name="connsiteY1" fmla="*/ 0 h 11881"/>
                    <a:gd name="connsiteX2" fmla="*/ 14529 w 14528"/>
                    <a:gd name="connsiteY2" fmla="*/ 2369 h 11881"/>
                    <a:gd name="connsiteX3" fmla="*/ 2000 w 14528"/>
                    <a:gd name="connsiteY3" fmla="*/ 11792 h 11881"/>
                    <a:gd name="connsiteX4" fmla="*/ 0 w 14528"/>
                    <a:gd name="connsiteY4" fmla="*/ 10318 h 11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8" h="11881">
                      <a:moveTo>
                        <a:pt x="0" y="10318"/>
                      </a:moveTo>
                      <a:cubicBezTo>
                        <a:pt x="3000" y="4790"/>
                        <a:pt x="6791" y="263"/>
                        <a:pt x="13739" y="0"/>
                      </a:cubicBezTo>
                      <a:cubicBezTo>
                        <a:pt x="14002" y="790"/>
                        <a:pt x="14266" y="1579"/>
                        <a:pt x="14529" y="2369"/>
                      </a:cubicBezTo>
                      <a:cubicBezTo>
                        <a:pt x="12792" y="8686"/>
                        <a:pt x="9107" y="12529"/>
                        <a:pt x="2000" y="11792"/>
                      </a:cubicBezTo>
                      <a:cubicBezTo>
                        <a:pt x="1316" y="11318"/>
                        <a:pt x="684" y="10844"/>
                        <a:pt x="0" y="10318"/>
                      </a:cubicBezTo>
                      <a:close/>
                    </a:path>
                  </a:pathLst>
                </a:custGeom>
                <a:solidFill>
                  <a:srgbClr val="FDFFFF"/>
                </a:solidFill>
                <a:ln w="890"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7A7127FC-DF6D-CFB9-6EF5-6E4150CB2259}"/>
                    </a:ext>
                  </a:extLst>
                </p:cNvPr>
                <p:cNvSpPr/>
                <p:nvPr/>
              </p:nvSpPr>
              <p:spPr>
                <a:xfrm>
                  <a:off x="4027743" y="3636214"/>
                  <a:ext cx="11739" cy="13856"/>
                </a:xfrm>
                <a:custGeom>
                  <a:avLst/>
                  <a:gdLst>
                    <a:gd name="connsiteX0" fmla="*/ 11739 w 11739"/>
                    <a:gd name="connsiteY0" fmla="*/ 117 h 13856"/>
                    <a:gd name="connsiteX1" fmla="*/ 1421 w 11739"/>
                    <a:gd name="connsiteY1" fmla="*/ 13856 h 13856"/>
                    <a:gd name="connsiteX2" fmla="*/ 0 w 11739"/>
                    <a:gd name="connsiteY2" fmla="*/ 11856 h 13856"/>
                    <a:gd name="connsiteX3" fmla="*/ 11739 w 11739"/>
                    <a:gd name="connsiteY3" fmla="*/ 117 h 13856"/>
                  </a:gdLst>
                  <a:ahLst/>
                  <a:cxnLst>
                    <a:cxn ang="0">
                      <a:pos x="connsiteX0" y="connsiteY0"/>
                    </a:cxn>
                    <a:cxn ang="0">
                      <a:pos x="connsiteX1" y="connsiteY1"/>
                    </a:cxn>
                    <a:cxn ang="0">
                      <a:pos x="connsiteX2" y="connsiteY2"/>
                    </a:cxn>
                    <a:cxn ang="0">
                      <a:pos x="connsiteX3" y="connsiteY3"/>
                    </a:cxn>
                  </a:cxnLst>
                  <a:rect l="l" t="t" r="r" b="b"/>
                  <a:pathLst>
                    <a:path w="11739" h="13856">
                      <a:moveTo>
                        <a:pt x="11739" y="117"/>
                      </a:moveTo>
                      <a:cubicBezTo>
                        <a:pt x="11476" y="7066"/>
                        <a:pt x="6949" y="10856"/>
                        <a:pt x="1421" y="13856"/>
                      </a:cubicBezTo>
                      <a:cubicBezTo>
                        <a:pt x="947" y="13172"/>
                        <a:pt x="474" y="12488"/>
                        <a:pt x="0" y="11856"/>
                      </a:cubicBezTo>
                      <a:cubicBezTo>
                        <a:pt x="0" y="4065"/>
                        <a:pt x="2948" y="-831"/>
                        <a:pt x="11739" y="117"/>
                      </a:cubicBezTo>
                      <a:close/>
                    </a:path>
                  </a:pathLst>
                </a:custGeom>
                <a:solidFill>
                  <a:srgbClr val="FDFFFF"/>
                </a:solidFill>
                <a:ln w="890"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CE511F10-609C-7649-1ECC-32A7306D34AA}"/>
                    </a:ext>
                  </a:extLst>
                </p:cNvPr>
                <p:cNvSpPr/>
                <p:nvPr/>
              </p:nvSpPr>
              <p:spPr>
                <a:xfrm>
                  <a:off x="4011875" y="3652070"/>
                  <a:ext cx="13867" cy="11739"/>
                </a:xfrm>
                <a:custGeom>
                  <a:avLst/>
                  <a:gdLst>
                    <a:gd name="connsiteX0" fmla="*/ 13867 w 13867"/>
                    <a:gd name="connsiteY0" fmla="*/ 1421 h 11739"/>
                    <a:gd name="connsiteX1" fmla="*/ 128 w 13867"/>
                    <a:gd name="connsiteY1" fmla="*/ 11739 h 11739"/>
                    <a:gd name="connsiteX2" fmla="*/ 11867 w 13867"/>
                    <a:gd name="connsiteY2" fmla="*/ 0 h 11739"/>
                    <a:gd name="connsiteX3" fmla="*/ 13867 w 13867"/>
                    <a:gd name="connsiteY3" fmla="*/ 1474 h 11739"/>
                  </a:gdLst>
                  <a:ahLst/>
                  <a:cxnLst>
                    <a:cxn ang="0">
                      <a:pos x="connsiteX0" y="connsiteY0"/>
                    </a:cxn>
                    <a:cxn ang="0">
                      <a:pos x="connsiteX1" y="connsiteY1"/>
                    </a:cxn>
                    <a:cxn ang="0">
                      <a:pos x="connsiteX2" y="connsiteY2"/>
                    </a:cxn>
                    <a:cxn ang="0">
                      <a:pos x="connsiteX3" y="connsiteY3"/>
                    </a:cxn>
                  </a:cxnLst>
                  <a:rect l="l" t="t" r="r" b="b"/>
                  <a:pathLst>
                    <a:path w="13867" h="11739">
                      <a:moveTo>
                        <a:pt x="13867" y="1421"/>
                      </a:moveTo>
                      <a:cubicBezTo>
                        <a:pt x="10867" y="6949"/>
                        <a:pt x="7077" y="11476"/>
                        <a:pt x="128" y="11739"/>
                      </a:cubicBezTo>
                      <a:cubicBezTo>
                        <a:pt x="-872" y="2948"/>
                        <a:pt x="4076" y="53"/>
                        <a:pt x="11867" y="0"/>
                      </a:cubicBezTo>
                      <a:cubicBezTo>
                        <a:pt x="12551" y="474"/>
                        <a:pt x="13235" y="948"/>
                        <a:pt x="13867" y="1474"/>
                      </a:cubicBezTo>
                      <a:close/>
                    </a:path>
                  </a:pathLst>
                </a:custGeom>
                <a:solidFill>
                  <a:srgbClr val="FDFFFF"/>
                </a:solidFill>
                <a:ln w="890"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88700C7A-0C9F-84B7-E96D-FFB5485EEEAD}"/>
                    </a:ext>
                  </a:extLst>
                </p:cNvPr>
                <p:cNvSpPr/>
                <p:nvPr/>
              </p:nvSpPr>
              <p:spPr>
                <a:xfrm>
                  <a:off x="3871190" y="3509202"/>
                  <a:ext cx="8490" cy="11002"/>
                </a:xfrm>
                <a:custGeom>
                  <a:avLst/>
                  <a:gdLst>
                    <a:gd name="connsiteX0" fmla="*/ 0 w 8490"/>
                    <a:gd name="connsiteY0" fmla="*/ 10318 h 11002"/>
                    <a:gd name="connsiteX1" fmla="*/ 6896 w 8490"/>
                    <a:gd name="connsiteY1" fmla="*/ 0 h 11002"/>
                    <a:gd name="connsiteX2" fmla="*/ 8317 w 8490"/>
                    <a:gd name="connsiteY2" fmla="*/ 1948 h 11002"/>
                    <a:gd name="connsiteX3" fmla="*/ 2369 w 8490"/>
                    <a:gd name="connsiteY3" fmla="*/ 11002 h 11002"/>
                    <a:gd name="connsiteX4" fmla="*/ 53 w 8490"/>
                    <a:gd name="connsiteY4" fmla="*/ 10265 h 1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0" h="11002">
                      <a:moveTo>
                        <a:pt x="0" y="10318"/>
                      </a:moveTo>
                      <a:cubicBezTo>
                        <a:pt x="0" y="5369"/>
                        <a:pt x="2316" y="1948"/>
                        <a:pt x="6896" y="0"/>
                      </a:cubicBezTo>
                      <a:cubicBezTo>
                        <a:pt x="7370" y="632"/>
                        <a:pt x="7844" y="1316"/>
                        <a:pt x="8317" y="1948"/>
                      </a:cubicBezTo>
                      <a:cubicBezTo>
                        <a:pt x="9160" y="6843"/>
                        <a:pt x="6896" y="9686"/>
                        <a:pt x="2369" y="11002"/>
                      </a:cubicBezTo>
                      <a:cubicBezTo>
                        <a:pt x="1579" y="10739"/>
                        <a:pt x="842" y="10528"/>
                        <a:pt x="53" y="10265"/>
                      </a:cubicBezTo>
                      <a:close/>
                    </a:path>
                  </a:pathLst>
                </a:custGeom>
                <a:solidFill>
                  <a:srgbClr val="FDFFFF"/>
                </a:solidFill>
                <a:ln w="890"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62377E93-73DD-F5C5-51E6-D2683BA932B5}"/>
                    </a:ext>
                  </a:extLst>
                </p:cNvPr>
                <p:cNvSpPr/>
                <p:nvPr/>
              </p:nvSpPr>
              <p:spPr>
                <a:xfrm>
                  <a:off x="4004476" y="3488619"/>
                  <a:ext cx="11002" cy="8715"/>
                </a:xfrm>
                <a:custGeom>
                  <a:avLst/>
                  <a:gdLst>
                    <a:gd name="connsiteX0" fmla="*/ 684 w 11002"/>
                    <a:gd name="connsiteY0" fmla="*/ 0 h 8715"/>
                    <a:gd name="connsiteX1" fmla="*/ 11002 w 11002"/>
                    <a:gd name="connsiteY1" fmla="*/ 6896 h 8715"/>
                    <a:gd name="connsiteX2" fmla="*/ 0 w 11002"/>
                    <a:gd name="connsiteY2" fmla="*/ 2369 h 8715"/>
                    <a:gd name="connsiteX3" fmla="*/ 737 w 11002"/>
                    <a:gd name="connsiteY3" fmla="*/ 0 h 8715"/>
                  </a:gdLst>
                  <a:ahLst/>
                  <a:cxnLst>
                    <a:cxn ang="0">
                      <a:pos x="connsiteX0" y="connsiteY0"/>
                    </a:cxn>
                    <a:cxn ang="0">
                      <a:pos x="connsiteX1" y="connsiteY1"/>
                    </a:cxn>
                    <a:cxn ang="0">
                      <a:pos x="connsiteX2" y="connsiteY2"/>
                    </a:cxn>
                    <a:cxn ang="0">
                      <a:pos x="connsiteX3" y="connsiteY3"/>
                    </a:cxn>
                  </a:cxnLst>
                  <a:rect l="l" t="t" r="r" b="b"/>
                  <a:pathLst>
                    <a:path w="11002" h="8715">
                      <a:moveTo>
                        <a:pt x="684" y="0"/>
                      </a:moveTo>
                      <a:cubicBezTo>
                        <a:pt x="5633" y="0"/>
                        <a:pt x="9054" y="2316"/>
                        <a:pt x="11002" y="6896"/>
                      </a:cubicBezTo>
                      <a:cubicBezTo>
                        <a:pt x="5001" y="11002"/>
                        <a:pt x="2158" y="7580"/>
                        <a:pt x="0" y="2369"/>
                      </a:cubicBezTo>
                      <a:cubicBezTo>
                        <a:pt x="263" y="1579"/>
                        <a:pt x="474" y="790"/>
                        <a:pt x="737" y="0"/>
                      </a:cubicBezTo>
                      <a:close/>
                    </a:path>
                  </a:pathLst>
                </a:custGeom>
                <a:solidFill>
                  <a:srgbClr val="FDFFFF"/>
                </a:solidFill>
                <a:ln w="890"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AED01F0D-E123-03B6-53F8-612A1416CEC7}"/>
                    </a:ext>
                  </a:extLst>
                </p:cNvPr>
                <p:cNvSpPr/>
                <p:nvPr/>
              </p:nvSpPr>
              <p:spPr>
                <a:xfrm>
                  <a:off x="3905512" y="3485197"/>
                  <a:ext cx="7209" cy="4797"/>
                </a:xfrm>
                <a:custGeom>
                  <a:avLst/>
                  <a:gdLst>
                    <a:gd name="connsiteX0" fmla="*/ 0 w 7209"/>
                    <a:gd name="connsiteY0" fmla="*/ 3422 h 4797"/>
                    <a:gd name="connsiteX1" fmla="*/ 6896 w 7209"/>
                    <a:gd name="connsiteY1" fmla="*/ 0 h 4797"/>
                    <a:gd name="connsiteX2" fmla="*/ 1895 w 7209"/>
                    <a:gd name="connsiteY2" fmla="*/ 4790 h 4797"/>
                    <a:gd name="connsiteX3" fmla="*/ 53 w 7209"/>
                    <a:gd name="connsiteY3" fmla="*/ 3422 h 4797"/>
                  </a:gdLst>
                  <a:ahLst/>
                  <a:cxnLst>
                    <a:cxn ang="0">
                      <a:pos x="connsiteX0" y="connsiteY0"/>
                    </a:cxn>
                    <a:cxn ang="0">
                      <a:pos x="connsiteX1" y="connsiteY1"/>
                    </a:cxn>
                    <a:cxn ang="0">
                      <a:pos x="connsiteX2" y="connsiteY2"/>
                    </a:cxn>
                    <a:cxn ang="0">
                      <a:pos x="connsiteX3" y="connsiteY3"/>
                    </a:cxn>
                  </a:cxnLst>
                  <a:rect l="l" t="t" r="r" b="b"/>
                  <a:pathLst>
                    <a:path w="7209" h="4797">
                      <a:moveTo>
                        <a:pt x="0" y="3422"/>
                      </a:moveTo>
                      <a:cubicBezTo>
                        <a:pt x="1474" y="632"/>
                        <a:pt x="4053" y="53"/>
                        <a:pt x="6896" y="0"/>
                      </a:cubicBezTo>
                      <a:cubicBezTo>
                        <a:pt x="8212" y="4738"/>
                        <a:pt x="5159" y="4843"/>
                        <a:pt x="1895" y="4790"/>
                      </a:cubicBezTo>
                      <a:cubicBezTo>
                        <a:pt x="1263" y="4317"/>
                        <a:pt x="684" y="3895"/>
                        <a:pt x="53" y="3422"/>
                      </a:cubicBezTo>
                      <a:close/>
                    </a:path>
                  </a:pathLst>
                </a:custGeom>
                <a:solidFill>
                  <a:srgbClr val="FDFFFF"/>
                </a:solidFill>
                <a:ln w="890"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D9F5E2FD-955D-123E-592B-92511741F466}"/>
                    </a:ext>
                  </a:extLst>
                </p:cNvPr>
                <p:cNvSpPr/>
                <p:nvPr/>
              </p:nvSpPr>
              <p:spPr>
                <a:xfrm>
                  <a:off x="3898668" y="3488619"/>
                  <a:ext cx="7209" cy="4797"/>
                </a:xfrm>
                <a:custGeom>
                  <a:avLst/>
                  <a:gdLst>
                    <a:gd name="connsiteX0" fmla="*/ 0 w 7209"/>
                    <a:gd name="connsiteY0" fmla="*/ 3422 h 4797"/>
                    <a:gd name="connsiteX1" fmla="*/ 6896 w 7209"/>
                    <a:gd name="connsiteY1" fmla="*/ 0 h 4797"/>
                    <a:gd name="connsiteX2" fmla="*/ 1895 w 7209"/>
                    <a:gd name="connsiteY2" fmla="*/ 4790 h 4797"/>
                    <a:gd name="connsiteX3" fmla="*/ 53 w 7209"/>
                    <a:gd name="connsiteY3" fmla="*/ 3422 h 4797"/>
                  </a:gdLst>
                  <a:ahLst/>
                  <a:cxnLst>
                    <a:cxn ang="0">
                      <a:pos x="connsiteX0" y="connsiteY0"/>
                    </a:cxn>
                    <a:cxn ang="0">
                      <a:pos x="connsiteX1" y="connsiteY1"/>
                    </a:cxn>
                    <a:cxn ang="0">
                      <a:pos x="connsiteX2" y="connsiteY2"/>
                    </a:cxn>
                    <a:cxn ang="0">
                      <a:pos x="connsiteX3" y="connsiteY3"/>
                    </a:cxn>
                  </a:cxnLst>
                  <a:rect l="l" t="t" r="r" b="b"/>
                  <a:pathLst>
                    <a:path w="7209" h="4797">
                      <a:moveTo>
                        <a:pt x="0" y="3422"/>
                      </a:moveTo>
                      <a:cubicBezTo>
                        <a:pt x="1474" y="632"/>
                        <a:pt x="4053" y="53"/>
                        <a:pt x="6896" y="0"/>
                      </a:cubicBezTo>
                      <a:cubicBezTo>
                        <a:pt x="8212" y="4738"/>
                        <a:pt x="5159" y="4843"/>
                        <a:pt x="1895" y="4790"/>
                      </a:cubicBezTo>
                      <a:cubicBezTo>
                        <a:pt x="1263" y="4317"/>
                        <a:pt x="684" y="3895"/>
                        <a:pt x="53" y="3422"/>
                      </a:cubicBezTo>
                      <a:close/>
                    </a:path>
                  </a:pathLst>
                </a:custGeom>
                <a:solidFill>
                  <a:srgbClr val="FDFFFF"/>
                </a:solidFill>
                <a:ln w="890"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00965EDD-5F12-25E5-9108-6B55E43068FD}"/>
                    </a:ext>
                  </a:extLst>
                </p:cNvPr>
                <p:cNvSpPr/>
                <p:nvPr/>
              </p:nvSpPr>
              <p:spPr>
                <a:xfrm>
                  <a:off x="3998264" y="3485197"/>
                  <a:ext cx="6896" cy="4855"/>
                </a:xfrm>
                <a:custGeom>
                  <a:avLst/>
                  <a:gdLst>
                    <a:gd name="connsiteX0" fmla="*/ 1 w 6896"/>
                    <a:gd name="connsiteY0" fmla="*/ 0 h 4855"/>
                    <a:gd name="connsiteX1" fmla="*/ 6897 w 6896"/>
                    <a:gd name="connsiteY1" fmla="*/ 3422 h 4855"/>
                    <a:gd name="connsiteX2" fmla="*/ 1 w 6896"/>
                    <a:gd name="connsiteY2" fmla="*/ 0 h 4855"/>
                  </a:gdLst>
                  <a:ahLst/>
                  <a:cxnLst>
                    <a:cxn ang="0">
                      <a:pos x="connsiteX0" y="connsiteY0"/>
                    </a:cxn>
                    <a:cxn ang="0">
                      <a:pos x="connsiteX1" y="connsiteY1"/>
                    </a:cxn>
                    <a:cxn ang="0">
                      <a:pos x="connsiteX2" y="connsiteY2"/>
                    </a:cxn>
                  </a:cxnLst>
                  <a:rect l="l" t="t" r="r" b="b"/>
                  <a:pathLst>
                    <a:path w="6896" h="4855">
                      <a:moveTo>
                        <a:pt x="1" y="0"/>
                      </a:moveTo>
                      <a:cubicBezTo>
                        <a:pt x="2843" y="53"/>
                        <a:pt x="5370" y="684"/>
                        <a:pt x="6897" y="3422"/>
                      </a:cubicBezTo>
                      <a:cubicBezTo>
                        <a:pt x="2949" y="5633"/>
                        <a:pt x="-52" y="5843"/>
                        <a:pt x="1" y="0"/>
                      </a:cubicBezTo>
                      <a:close/>
                    </a:path>
                  </a:pathLst>
                </a:custGeom>
                <a:solidFill>
                  <a:srgbClr val="FDFFFF"/>
                </a:solidFill>
                <a:ln w="890"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9DC82F21-F4C7-BBA5-C1E4-E48C683B9A79}"/>
                    </a:ext>
                  </a:extLst>
                </p:cNvPr>
                <p:cNvSpPr/>
                <p:nvPr/>
              </p:nvSpPr>
              <p:spPr>
                <a:xfrm>
                  <a:off x="3867768" y="3519519"/>
                  <a:ext cx="3672" cy="3708"/>
                </a:xfrm>
                <a:custGeom>
                  <a:avLst/>
                  <a:gdLst>
                    <a:gd name="connsiteX0" fmla="*/ 0 w 3672"/>
                    <a:gd name="connsiteY0" fmla="*/ 3422 h 3708"/>
                    <a:gd name="connsiteX1" fmla="*/ 3422 w 3672"/>
                    <a:gd name="connsiteY1" fmla="*/ 0 h 3708"/>
                    <a:gd name="connsiteX2" fmla="*/ 0 w 3672"/>
                    <a:gd name="connsiteY2" fmla="*/ 3422 h 3708"/>
                  </a:gdLst>
                  <a:ahLst/>
                  <a:cxnLst>
                    <a:cxn ang="0">
                      <a:pos x="connsiteX0" y="connsiteY0"/>
                    </a:cxn>
                    <a:cxn ang="0">
                      <a:pos x="connsiteX1" y="connsiteY1"/>
                    </a:cxn>
                    <a:cxn ang="0">
                      <a:pos x="connsiteX2" y="connsiteY2"/>
                    </a:cxn>
                  </a:cxnLst>
                  <a:rect l="l" t="t" r="r" b="b"/>
                  <a:pathLst>
                    <a:path w="3672" h="3708">
                      <a:moveTo>
                        <a:pt x="0" y="3422"/>
                      </a:moveTo>
                      <a:cubicBezTo>
                        <a:pt x="1158" y="2264"/>
                        <a:pt x="2316" y="1105"/>
                        <a:pt x="3422" y="0"/>
                      </a:cubicBezTo>
                      <a:cubicBezTo>
                        <a:pt x="4211" y="3106"/>
                        <a:pt x="3158" y="4317"/>
                        <a:pt x="0" y="3422"/>
                      </a:cubicBezTo>
                      <a:close/>
                    </a:path>
                  </a:pathLst>
                </a:custGeom>
                <a:solidFill>
                  <a:srgbClr val="FDFFFF"/>
                </a:solidFill>
                <a:ln w="890"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CDA2AAFC-A569-873B-2BDF-9D0EF1A62A20}"/>
                    </a:ext>
                  </a:extLst>
                </p:cNvPr>
                <p:cNvSpPr/>
                <p:nvPr/>
              </p:nvSpPr>
              <p:spPr>
                <a:xfrm>
                  <a:off x="3878033" y="3505780"/>
                  <a:ext cx="3688" cy="3693"/>
                </a:xfrm>
                <a:custGeom>
                  <a:avLst/>
                  <a:gdLst>
                    <a:gd name="connsiteX0" fmla="*/ 0 w 3688"/>
                    <a:gd name="connsiteY0" fmla="*/ 3422 h 3693"/>
                    <a:gd name="connsiteX1" fmla="*/ 3422 w 3688"/>
                    <a:gd name="connsiteY1" fmla="*/ 0 h 3693"/>
                    <a:gd name="connsiteX2" fmla="*/ 0 w 3688"/>
                    <a:gd name="connsiteY2" fmla="*/ 3422 h 3693"/>
                  </a:gdLst>
                  <a:ahLst/>
                  <a:cxnLst>
                    <a:cxn ang="0">
                      <a:pos x="connsiteX0" y="connsiteY0"/>
                    </a:cxn>
                    <a:cxn ang="0">
                      <a:pos x="connsiteX1" y="connsiteY1"/>
                    </a:cxn>
                    <a:cxn ang="0">
                      <a:pos x="connsiteX2" y="connsiteY2"/>
                    </a:cxn>
                  </a:cxnLst>
                  <a:rect l="l" t="t" r="r" b="b"/>
                  <a:pathLst>
                    <a:path w="3688" h="3693">
                      <a:moveTo>
                        <a:pt x="0" y="3422"/>
                      </a:moveTo>
                      <a:cubicBezTo>
                        <a:pt x="1158" y="2264"/>
                        <a:pt x="2316" y="1105"/>
                        <a:pt x="3422" y="0"/>
                      </a:cubicBezTo>
                      <a:cubicBezTo>
                        <a:pt x="4264" y="3158"/>
                        <a:pt x="3106" y="4264"/>
                        <a:pt x="0" y="3422"/>
                      </a:cubicBezTo>
                      <a:close/>
                    </a:path>
                  </a:pathLst>
                </a:custGeom>
                <a:solidFill>
                  <a:srgbClr val="FDFFFF"/>
                </a:solidFill>
                <a:ln w="890"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F100-999A-DB35-81F1-630DCBCB1C6B}"/>
                    </a:ext>
                  </a:extLst>
                </p:cNvPr>
                <p:cNvSpPr/>
                <p:nvPr/>
              </p:nvSpPr>
              <p:spPr>
                <a:xfrm>
                  <a:off x="3895247" y="3492040"/>
                  <a:ext cx="3688" cy="3693"/>
                </a:xfrm>
                <a:custGeom>
                  <a:avLst/>
                  <a:gdLst>
                    <a:gd name="connsiteX0" fmla="*/ 0 w 3688"/>
                    <a:gd name="connsiteY0" fmla="*/ 3422 h 3693"/>
                    <a:gd name="connsiteX1" fmla="*/ 3422 w 3688"/>
                    <a:gd name="connsiteY1" fmla="*/ 0 h 3693"/>
                    <a:gd name="connsiteX2" fmla="*/ 0 w 3688"/>
                    <a:gd name="connsiteY2" fmla="*/ 3422 h 3693"/>
                  </a:gdLst>
                  <a:ahLst/>
                  <a:cxnLst>
                    <a:cxn ang="0">
                      <a:pos x="connsiteX0" y="connsiteY0"/>
                    </a:cxn>
                    <a:cxn ang="0">
                      <a:pos x="connsiteX1" y="connsiteY1"/>
                    </a:cxn>
                    <a:cxn ang="0">
                      <a:pos x="connsiteX2" y="connsiteY2"/>
                    </a:cxn>
                  </a:cxnLst>
                  <a:rect l="l" t="t" r="r" b="b"/>
                  <a:pathLst>
                    <a:path w="3688" h="3693">
                      <a:moveTo>
                        <a:pt x="0" y="3422"/>
                      </a:moveTo>
                      <a:cubicBezTo>
                        <a:pt x="1158" y="2264"/>
                        <a:pt x="2316" y="1105"/>
                        <a:pt x="3422" y="0"/>
                      </a:cubicBezTo>
                      <a:cubicBezTo>
                        <a:pt x="4264" y="3158"/>
                        <a:pt x="3106" y="4264"/>
                        <a:pt x="0" y="3422"/>
                      </a:cubicBezTo>
                      <a:close/>
                    </a:path>
                  </a:pathLst>
                </a:custGeom>
                <a:solidFill>
                  <a:srgbClr val="FDFFFF"/>
                </a:solidFill>
                <a:ln w="890"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1AF19BD9-494D-38EA-9DC6-D06F0A824507}"/>
                    </a:ext>
                  </a:extLst>
                </p:cNvPr>
                <p:cNvSpPr/>
                <p:nvPr/>
              </p:nvSpPr>
              <p:spPr>
                <a:xfrm>
                  <a:off x="4025476" y="3649798"/>
                  <a:ext cx="3688" cy="3693"/>
                </a:xfrm>
                <a:custGeom>
                  <a:avLst/>
                  <a:gdLst>
                    <a:gd name="connsiteX0" fmla="*/ 3688 w 3688"/>
                    <a:gd name="connsiteY0" fmla="*/ 272 h 3693"/>
                    <a:gd name="connsiteX1" fmla="*/ 266 w 3688"/>
                    <a:gd name="connsiteY1" fmla="*/ 3694 h 3693"/>
                    <a:gd name="connsiteX2" fmla="*/ 3688 w 3688"/>
                    <a:gd name="connsiteY2" fmla="*/ 272 h 3693"/>
                  </a:gdLst>
                  <a:ahLst/>
                  <a:cxnLst>
                    <a:cxn ang="0">
                      <a:pos x="connsiteX0" y="connsiteY0"/>
                    </a:cxn>
                    <a:cxn ang="0">
                      <a:pos x="connsiteX1" y="connsiteY1"/>
                    </a:cxn>
                    <a:cxn ang="0">
                      <a:pos x="connsiteX2" y="connsiteY2"/>
                    </a:cxn>
                  </a:cxnLst>
                  <a:rect l="l" t="t" r="r" b="b"/>
                  <a:pathLst>
                    <a:path w="3688" h="3693">
                      <a:moveTo>
                        <a:pt x="3688" y="272"/>
                      </a:moveTo>
                      <a:cubicBezTo>
                        <a:pt x="2530" y="1430"/>
                        <a:pt x="1372" y="2588"/>
                        <a:pt x="266" y="3694"/>
                      </a:cubicBezTo>
                      <a:cubicBezTo>
                        <a:pt x="-576" y="535"/>
                        <a:pt x="582" y="-570"/>
                        <a:pt x="3688" y="272"/>
                      </a:cubicBezTo>
                      <a:close/>
                    </a:path>
                  </a:pathLst>
                </a:custGeom>
                <a:solidFill>
                  <a:srgbClr val="FDFFFF"/>
                </a:solidFill>
                <a:ln w="890"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067FDD32-6CE8-083D-C30A-D2E6CC443394}"/>
                    </a:ext>
                  </a:extLst>
                </p:cNvPr>
                <p:cNvSpPr/>
                <p:nvPr/>
              </p:nvSpPr>
              <p:spPr>
                <a:xfrm>
                  <a:off x="3853759" y="3478326"/>
                  <a:ext cx="202253" cy="202670"/>
                </a:xfrm>
                <a:custGeom>
                  <a:avLst/>
                  <a:gdLst>
                    <a:gd name="connsiteX0" fmla="*/ 185723 w 202253"/>
                    <a:gd name="connsiteY0" fmla="*/ 158005 h 202670"/>
                    <a:gd name="connsiteX1" fmla="*/ 175458 w 202253"/>
                    <a:gd name="connsiteY1" fmla="*/ 171744 h 202670"/>
                    <a:gd name="connsiteX2" fmla="*/ 171984 w 202253"/>
                    <a:gd name="connsiteY2" fmla="*/ 175166 h 202670"/>
                    <a:gd name="connsiteX3" fmla="*/ 158244 w 202253"/>
                    <a:gd name="connsiteY3" fmla="*/ 185484 h 202670"/>
                    <a:gd name="connsiteX4" fmla="*/ 93023 w 202253"/>
                    <a:gd name="connsiteY4" fmla="*/ 202645 h 202670"/>
                    <a:gd name="connsiteX5" fmla="*/ 92812 w 202253"/>
                    <a:gd name="connsiteY5" fmla="*/ 199434 h 202670"/>
                    <a:gd name="connsiteX6" fmla="*/ 93707 w 202253"/>
                    <a:gd name="connsiteY6" fmla="*/ 197960 h 202670"/>
                    <a:gd name="connsiteX7" fmla="*/ 93760 w 202253"/>
                    <a:gd name="connsiteY7" fmla="*/ 197960 h 202670"/>
                    <a:gd name="connsiteX8" fmla="*/ 112131 w 202253"/>
                    <a:gd name="connsiteY8" fmla="*/ 191011 h 202670"/>
                    <a:gd name="connsiteX9" fmla="*/ 191303 w 202253"/>
                    <a:gd name="connsiteY9" fmla="*/ 88413 h 202670"/>
                    <a:gd name="connsiteX10" fmla="*/ 95339 w 202253"/>
                    <a:gd name="connsiteY10" fmla="*/ 8398 h 202670"/>
                    <a:gd name="connsiteX11" fmla="*/ 10009 w 202253"/>
                    <a:gd name="connsiteY11" fmla="*/ 89097 h 202670"/>
                    <a:gd name="connsiteX12" fmla="*/ 66439 w 202253"/>
                    <a:gd name="connsiteY12" fmla="*/ 185273 h 202670"/>
                    <a:gd name="connsiteX13" fmla="*/ 93023 w 202253"/>
                    <a:gd name="connsiteY13" fmla="*/ 196223 h 202670"/>
                    <a:gd name="connsiteX14" fmla="*/ 93076 w 202253"/>
                    <a:gd name="connsiteY14" fmla="*/ 197907 h 202670"/>
                    <a:gd name="connsiteX15" fmla="*/ 92181 w 202253"/>
                    <a:gd name="connsiteY15" fmla="*/ 200065 h 202670"/>
                    <a:gd name="connsiteX16" fmla="*/ 89549 w 202253"/>
                    <a:gd name="connsiteY16" fmla="*/ 202645 h 202670"/>
                    <a:gd name="connsiteX17" fmla="*/ 72388 w 202253"/>
                    <a:gd name="connsiteY17" fmla="*/ 199223 h 202670"/>
                    <a:gd name="connsiteX18" fmla="*/ 41488 w 202253"/>
                    <a:gd name="connsiteY18" fmla="*/ 185484 h 202670"/>
                    <a:gd name="connsiteX19" fmla="*/ 17431 w 202253"/>
                    <a:gd name="connsiteY19" fmla="*/ 161427 h 202670"/>
                    <a:gd name="connsiteX20" fmla="*/ 3692 w 202253"/>
                    <a:gd name="connsiteY20" fmla="*/ 133948 h 202670"/>
                    <a:gd name="connsiteX21" fmla="*/ 3797 w 202253"/>
                    <a:gd name="connsiteY21" fmla="*/ 71620 h 202670"/>
                    <a:gd name="connsiteX22" fmla="*/ 14010 w 202253"/>
                    <a:gd name="connsiteY22" fmla="*/ 44668 h 202670"/>
                    <a:gd name="connsiteX23" fmla="*/ 17431 w 202253"/>
                    <a:gd name="connsiteY23" fmla="*/ 41246 h 202670"/>
                    <a:gd name="connsiteX24" fmla="*/ 24275 w 202253"/>
                    <a:gd name="connsiteY24" fmla="*/ 30929 h 202670"/>
                    <a:gd name="connsiteX25" fmla="*/ 27749 w 202253"/>
                    <a:gd name="connsiteY25" fmla="*/ 27507 h 202670"/>
                    <a:gd name="connsiteX26" fmla="*/ 41488 w 202253"/>
                    <a:gd name="connsiteY26" fmla="*/ 17189 h 202670"/>
                    <a:gd name="connsiteX27" fmla="*/ 44909 w 202253"/>
                    <a:gd name="connsiteY27" fmla="*/ 13767 h 202670"/>
                    <a:gd name="connsiteX28" fmla="*/ 51753 w 202253"/>
                    <a:gd name="connsiteY28" fmla="*/ 10293 h 202670"/>
                    <a:gd name="connsiteX29" fmla="*/ 58649 w 202253"/>
                    <a:gd name="connsiteY29" fmla="*/ 6871 h 202670"/>
                    <a:gd name="connsiteX30" fmla="*/ 144505 w 202253"/>
                    <a:gd name="connsiteY30" fmla="*/ 6871 h 202670"/>
                    <a:gd name="connsiteX31" fmla="*/ 151401 w 202253"/>
                    <a:gd name="connsiteY31" fmla="*/ 10293 h 202670"/>
                    <a:gd name="connsiteX32" fmla="*/ 161719 w 202253"/>
                    <a:gd name="connsiteY32" fmla="*/ 17189 h 202670"/>
                    <a:gd name="connsiteX33" fmla="*/ 185723 w 202253"/>
                    <a:gd name="connsiteY33" fmla="*/ 41246 h 202670"/>
                    <a:gd name="connsiteX34" fmla="*/ 199831 w 202253"/>
                    <a:gd name="connsiteY34" fmla="*/ 79464 h 202670"/>
                    <a:gd name="connsiteX35" fmla="*/ 185723 w 202253"/>
                    <a:gd name="connsiteY35" fmla="*/ 158005 h 20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2253" h="202670">
                      <a:moveTo>
                        <a:pt x="185723" y="158005"/>
                      </a:moveTo>
                      <a:cubicBezTo>
                        <a:pt x="180248" y="161058"/>
                        <a:pt x="175668" y="164796"/>
                        <a:pt x="175458" y="171744"/>
                      </a:cubicBezTo>
                      <a:cubicBezTo>
                        <a:pt x="174300" y="172902"/>
                        <a:pt x="173142" y="174061"/>
                        <a:pt x="171984" y="175166"/>
                      </a:cubicBezTo>
                      <a:cubicBezTo>
                        <a:pt x="165035" y="175429"/>
                        <a:pt x="161298" y="179956"/>
                        <a:pt x="158244" y="185484"/>
                      </a:cubicBezTo>
                      <a:cubicBezTo>
                        <a:pt x="137136" y="193696"/>
                        <a:pt x="116395" y="203224"/>
                        <a:pt x="93023" y="202645"/>
                      </a:cubicBezTo>
                      <a:cubicBezTo>
                        <a:pt x="92549" y="201487"/>
                        <a:pt x="92444" y="200434"/>
                        <a:pt x="92812" y="199434"/>
                      </a:cubicBezTo>
                      <a:cubicBezTo>
                        <a:pt x="93023" y="198907"/>
                        <a:pt x="93286" y="198434"/>
                        <a:pt x="93707" y="197960"/>
                      </a:cubicBezTo>
                      <a:lnTo>
                        <a:pt x="93760" y="197960"/>
                      </a:lnTo>
                      <a:cubicBezTo>
                        <a:pt x="98076" y="190748"/>
                        <a:pt x="105604" y="192064"/>
                        <a:pt x="112131" y="191011"/>
                      </a:cubicBezTo>
                      <a:cubicBezTo>
                        <a:pt x="164087" y="182904"/>
                        <a:pt x="196567" y="140844"/>
                        <a:pt x="191303" y="88413"/>
                      </a:cubicBezTo>
                      <a:cubicBezTo>
                        <a:pt x="186723" y="42510"/>
                        <a:pt x="144242" y="7082"/>
                        <a:pt x="95339" y="8398"/>
                      </a:cubicBezTo>
                      <a:cubicBezTo>
                        <a:pt x="54964" y="9451"/>
                        <a:pt x="17694" y="44721"/>
                        <a:pt x="10009" y="89097"/>
                      </a:cubicBezTo>
                      <a:cubicBezTo>
                        <a:pt x="3376" y="127210"/>
                        <a:pt x="29170" y="170744"/>
                        <a:pt x="66439" y="185273"/>
                      </a:cubicBezTo>
                      <a:cubicBezTo>
                        <a:pt x="75388" y="188748"/>
                        <a:pt x="85759" y="188800"/>
                        <a:pt x="93023" y="196223"/>
                      </a:cubicBezTo>
                      <a:cubicBezTo>
                        <a:pt x="93128" y="196854"/>
                        <a:pt x="93181" y="197381"/>
                        <a:pt x="93076" y="197907"/>
                      </a:cubicBezTo>
                      <a:cubicBezTo>
                        <a:pt x="92970" y="198749"/>
                        <a:pt x="92654" y="199434"/>
                        <a:pt x="92181" y="200065"/>
                      </a:cubicBezTo>
                      <a:cubicBezTo>
                        <a:pt x="91496" y="201013"/>
                        <a:pt x="90496" y="201855"/>
                        <a:pt x="89549" y="202645"/>
                      </a:cubicBezTo>
                      <a:cubicBezTo>
                        <a:pt x="84285" y="199381"/>
                        <a:pt x="78441" y="198855"/>
                        <a:pt x="72388" y="199223"/>
                      </a:cubicBezTo>
                      <a:cubicBezTo>
                        <a:pt x="62439" y="193854"/>
                        <a:pt x="52542" y="188326"/>
                        <a:pt x="41488" y="185484"/>
                      </a:cubicBezTo>
                      <a:cubicBezTo>
                        <a:pt x="34855" y="176114"/>
                        <a:pt x="26801" y="168059"/>
                        <a:pt x="17431" y="161427"/>
                      </a:cubicBezTo>
                      <a:cubicBezTo>
                        <a:pt x="14852" y="151267"/>
                        <a:pt x="10588" y="142002"/>
                        <a:pt x="3692" y="133948"/>
                      </a:cubicBezTo>
                      <a:cubicBezTo>
                        <a:pt x="1060" y="113154"/>
                        <a:pt x="-3151" y="92361"/>
                        <a:pt x="3797" y="71620"/>
                      </a:cubicBezTo>
                      <a:cubicBezTo>
                        <a:pt x="6798" y="62513"/>
                        <a:pt x="10588" y="53617"/>
                        <a:pt x="14010" y="44668"/>
                      </a:cubicBezTo>
                      <a:cubicBezTo>
                        <a:pt x="15115" y="43510"/>
                        <a:pt x="16273" y="42352"/>
                        <a:pt x="17431" y="41246"/>
                      </a:cubicBezTo>
                      <a:cubicBezTo>
                        <a:pt x="22011" y="39299"/>
                        <a:pt x="24275" y="35877"/>
                        <a:pt x="24275" y="30929"/>
                      </a:cubicBezTo>
                      <a:cubicBezTo>
                        <a:pt x="25433" y="29770"/>
                        <a:pt x="26591" y="28612"/>
                        <a:pt x="27749" y="27507"/>
                      </a:cubicBezTo>
                      <a:cubicBezTo>
                        <a:pt x="34697" y="27244"/>
                        <a:pt x="38435" y="22664"/>
                        <a:pt x="41488" y="17189"/>
                      </a:cubicBezTo>
                      <a:cubicBezTo>
                        <a:pt x="42593" y="16031"/>
                        <a:pt x="43751" y="14873"/>
                        <a:pt x="44909" y="13767"/>
                      </a:cubicBezTo>
                      <a:cubicBezTo>
                        <a:pt x="47752" y="13662"/>
                        <a:pt x="50279" y="13083"/>
                        <a:pt x="51753" y="10293"/>
                      </a:cubicBezTo>
                      <a:cubicBezTo>
                        <a:pt x="54595" y="10241"/>
                        <a:pt x="57175" y="9661"/>
                        <a:pt x="58649" y="6871"/>
                      </a:cubicBezTo>
                      <a:cubicBezTo>
                        <a:pt x="87285" y="-3288"/>
                        <a:pt x="115922" y="-1235"/>
                        <a:pt x="144505" y="6871"/>
                      </a:cubicBezTo>
                      <a:cubicBezTo>
                        <a:pt x="145979" y="9661"/>
                        <a:pt x="148559" y="10241"/>
                        <a:pt x="151401" y="10293"/>
                      </a:cubicBezTo>
                      <a:cubicBezTo>
                        <a:pt x="153296" y="14873"/>
                        <a:pt x="156718" y="17189"/>
                        <a:pt x="161719" y="17189"/>
                      </a:cubicBezTo>
                      <a:cubicBezTo>
                        <a:pt x="168351" y="26559"/>
                        <a:pt x="176353" y="34561"/>
                        <a:pt x="185723" y="41246"/>
                      </a:cubicBezTo>
                      <a:cubicBezTo>
                        <a:pt x="188618" y="54617"/>
                        <a:pt x="196251" y="66093"/>
                        <a:pt x="199831" y="79464"/>
                      </a:cubicBezTo>
                      <a:cubicBezTo>
                        <a:pt x="207516" y="108311"/>
                        <a:pt x="195304" y="132737"/>
                        <a:pt x="185723" y="158005"/>
                      </a:cubicBezTo>
                      <a:close/>
                    </a:path>
                  </a:pathLst>
                </a:custGeom>
                <a:solidFill>
                  <a:srgbClr val="FEFFFF"/>
                </a:solidFill>
                <a:ln w="890"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1417B5C7-466B-CF4B-40C2-0CF9A86B9067}"/>
                    </a:ext>
                  </a:extLst>
                </p:cNvPr>
                <p:cNvSpPr/>
                <p:nvPr/>
              </p:nvSpPr>
              <p:spPr>
                <a:xfrm>
                  <a:off x="3943308" y="3677549"/>
                  <a:ext cx="3421" cy="3421"/>
                </a:xfrm>
                <a:custGeom>
                  <a:avLst/>
                  <a:gdLst>
                    <a:gd name="connsiteX0" fmla="*/ 3422 w 3421"/>
                    <a:gd name="connsiteY0" fmla="*/ 0 h 3421"/>
                    <a:gd name="connsiteX1" fmla="*/ 3422 w 3421"/>
                    <a:gd name="connsiteY1" fmla="*/ 3422 h 3421"/>
                    <a:gd name="connsiteX2" fmla="*/ 0 w 3421"/>
                    <a:gd name="connsiteY2" fmla="*/ 3422 h 3421"/>
                    <a:gd name="connsiteX3" fmla="*/ 3422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3422" y="0"/>
                      </a:moveTo>
                      <a:lnTo>
                        <a:pt x="3422" y="3422"/>
                      </a:lnTo>
                      <a:lnTo>
                        <a:pt x="0" y="3422"/>
                      </a:lnTo>
                      <a:cubicBezTo>
                        <a:pt x="1158" y="2264"/>
                        <a:pt x="2316" y="1106"/>
                        <a:pt x="3422" y="0"/>
                      </a:cubicBezTo>
                      <a:close/>
                    </a:path>
                  </a:pathLst>
                </a:custGeom>
                <a:solidFill>
                  <a:srgbClr val="FFFFFF"/>
                </a:solidFill>
                <a:ln w="890" cap="flat">
                  <a:noFill/>
                  <a:prstDash val="solid"/>
                  <a:miter/>
                </a:ln>
              </p:spPr>
              <p:txBody>
                <a:bodyPr rtlCol="0" anchor="ctr"/>
                <a:lstStyle/>
                <a:p>
                  <a:endParaRPr lang="en-GB"/>
                </a:p>
              </p:txBody>
            </p:sp>
          </p:grpSp>
          <p:sp>
            <p:nvSpPr>
              <p:cNvPr id="153" name="Freeform: Shape 152">
                <a:extLst>
                  <a:ext uri="{FF2B5EF4-FFF2-40B4-BE49-F238E27FC236}">
                    <a16:creationId xmlns:a16="http://schemas.microsoft.com/office/drawing/2014/main" id="{B238F7F1-1991-0E38-41C0-1749E6886FF8}"/>
                  </a:ext>
                </a:extLst>
              </p:cNvPr>
              <p:cNvSpPr/>
              <p:nvPr/>
            </p:nvSpPr>
            <p:spPr>
              <a:xfrm>
                <a:off x="5186255" y="3399873"/>
                <a:ext cx="891661" cy="904376"/>
              </a:xfrm>
              <a:custGeom>
                <a:avLst/>
                <a:gdLst>
                  <a:gd name="connsiteX0" fmla="*/ 21162 w 891661"/>
                  <a:gd name="connsiteY0" fmla="*/ 904246 h 904376"/>
                  <a:gd name="connsiteX1" fmla="*/ 0 w 891661"/>
                  <a:gd name="connsiteY1" fmla="*/ 883242 h 904376"/>
                  <a:gd name="connsiteX2" fmla="*/ 0 w 891661"/>
                  <a:gd name="connsiteY2" fmla="*/ 450740 h 904376"/>
                  <a:gd name="connsiteX3" fmla="*/ 0 w 891661"/>
                  <a:gd name="connsiteY3" fmla="*/ 19818 h 904376"/>
                  <a:gd name="connsiteX4" fmla="*/ 19266 w 891661"/>
                  <a:gd name="connsiteY4" fmla="*/ 183 h 904376"/>
                  <a:gd name="connsiteX5" fmla="*/ 64432 w 891661"/>
                  <a:gd name="connsiteY5" fmla="*/ 25 h 904376"/>
                  <a:gd name="connsiteX6" fmla="*/ 77487 w 891661"/>
                  <a:gd name="connsiteY6" fmla="*/ 13185 h 904376"/>
                  <a:gd name="connsiteX7" fmla="*/ 77434 w 891661"/>
                  <a:gd name="connsiteY7" fmla="*/ 26082 h 904376"/>
                  <a:gd name="connsiteX8" fmla="*/ 77434 w 891661"/>
                  <a:gd name="connsiteY8" fmla="*/ 807175 h 904376"/>
                  <a:gd name="connsiteX9" fmla="*/ 96806 w 891661"/>
                  <a:gd name="connsiteY9" fmla="*/ 826705 h 904376"/>
                  <a:gd name="connsiteX10" fmla="*/ 869831 w 891661"/>
                  <a:gd name="connsiteY10" fmla="*/ 826337 h 904376"/>
                  <a:gd name="connsiteX11" fmla="*/ 891362 w 891661"/>
                  <a:gd name="connsiteY11" fmla="*/ 847657 h 904376"/>
                  <a:gd name="connsiteX12" fmla="*/ 891203 w 891661"/>
                  <a:gd name="connsiteY12" fmla="*/ 891191 h 904376"/>
                  <a:gd name="connsiteX13" fmla="*/ 878043 w 891661"/>
                  <a:gd name="connsiteY13" fmla="*/ 904246 h 904376"/>
                  <a:gd name="connsiteX14" fmla="*/ 869990 w 891661"/>
                  <a:gd name="connsiteY14" fmla="*/ 904246 h 904376"/>
                  <a:gd name="connsiteX15" fmla="*/ 21109 w 891661"/>
                  <a:gd name="connsiteY15" fmla="*/ 904246 h 90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1661" h="904376">
                    <a:moveTo>
                      <a:pt x="21162" y="904246"/>
                    </a:moveTo>
                    <a:cubicBezTo>
                      <a:pt x="7091" y="904246"/>
                      <a:pt x="37" y="897245"/>
                      <a:pt x="0" y="883242"/>
                    </a:cubicBezTo>
                    <a:cubicBezTo>
                      <a:pt x="0" y="739058"/>
                      <a:pt x="0" y="594873"/>
                      <a:pt x="0" y="450740"/>
                    </a:cubicBezTo>
                    <a:cubicBezTo>
                      <a:pt x="0" y="307082"/>
                      <a:pt x="0" y="163476"/>
                      <a:pt x="0" y="19818"/>
                    </a:cubicBezTo>
                    <a:cubicBezTo>
                      <a:pt x="0" y="235"/>
                      <a:pt x="0" y="235"/>
                      <a:pt x="19266" y="183"/>
                    </a:cubicBezTo>
                    <a:cubicBezTo>
                      <a:pt x="34322" y="183"/>
                      <a:pt x="49429" y="551"/>
                      <a:pt x="64432" y="25"/>
                    </a:cubicBezTo>
                    <a:cubicBezTo>
                      <a:pt x="74223" y="-344"/>
                      <a:pt x="78382" y="3394"/>
                      <a:pt x="77487" y="13185"/>
                    </a:cubicBezTo>
                    <a:cubicBezTo>
                      <a:pt x="77118" y="17449"/>
                      <a:pt x="77434" y="21766"/>
                      <a:pt x="77434" y="26082"/>
                    </a:cubicBezTo>
                    <a:cubicBezTo>
                      <a:pt x="77434" y="286447"/>
                      <a:pt x="77434" y="546811"/>
                      <a:pt x="77434" y="807175"/>
                    </a:cubicBezTo>
                    <a:cubicBezTo>
                      <a:pt x="77434" y="826653"/>
                      <a:pt x="77487" y="826705"/>
                      <a:pt x="96806" y="826705"/>
                    </a:cubicBezTo>
                    <a:cubicBezTo>
                      <a:pt x="354481" y="826705"/>
                      <a:pt x="612156" y="826863"/>
                      <a:pt x="869831" y="826337"/>
                    </a:cubicBezTo>
                    <a:cubicBezTo>
                      <a:pt x="886624" y="826337"/>
                      <a:pt x="893204" y="830232"/>
                      <a:pt x="891362" y="847657"/>
                    </a:cubicBezTo>
                    <a:cubicBezTo>
                      <a:pt x="889887" y="862028"/>
                      <a:pt x="890625" y="876715"/>
                      <a:pt x="891203" y="891191"/>
                    </a:cubicBezTo>
                    <a:cubicBezTo>
                      <a:pt x="891572" y="900983"/>
                      <a:pt x="887782" y="905194"/>
                      <a:pt x="878043" y="904246"/>
                    </a:cubicBezTo>
                    <a:cubicBezTo>
                      <a:pt x="875359" y="903983"/>
                      <a:pt x="872674" y="904246"/>
                      <a:pt x="869990" y="904246"/>
                    </a:cubicBezTo>
                    <a:cubicBezTo>
                      <a:pt x="587047" y="904246"/>
                      <a:pt x="304052" y="904246"/>
                      <a:pt x="21109" y="904246"/>
                    </a:cubicBezTo>
                  </a:path>
                </a:pathLst>
              </a:custGeom>
              <a:solidFill>
                <a:srgbClr val="FBFFFF"/>
              </a:solidFill>
              <a:ln w="890" cap="flat">
                <a:noFill/>
                <a:prstDash val="solid"/>
                <a:miter/>
              </a:ln>
            </p:spPr>
            <p:txBody>
              <a:bodyPr rtlCol="0" anchor="ctr"/>
              <a:lstStyle/>
              <a:p>
                <a:endParaRPr lang="en-GB"/>
              </a:p>
            </p:txBody>
          </p:sp>
          <p:grpSp>
            <p:nvGrpSpPr>
              <p:cNvPr id="154" name="Graphic 39">
                <a:extLst>
                  <a:ext uri="{FF2B5EF4-FFF2-40B4-BE49-F238E27FC236}">
                    <a16:creationId xmlns:a16="http://schemas.microsoft.com/office/drawing/2014/main" id="{0E4851BF-2622-7F6D-B870-4AB45318E3A3}"/>
                  </a:ext>
                </a:extLst>
              </p:cNvPr>
              <p:cNvGrpSpPr/>
              <p:nvPr/>
            </p:nvGrpSpPr>
            <p:grpSpPr>
              <a:xfrm>
                <a:off x="5304012" y="3389211"/>
                <a:ext cx="4357723" cy="798570"/>
                <a:chOff x="5304012" y="3369333"/>
                <a:chExt cx="4357723" cy="798570"/>
              </a:xfrm>
            </p:grpSpPr>
            <p:sp>
              <p:nvSpPr>
                <p:cNvPr id="155" name="Freeform: Shape 154">
                  <a:extLst>
                    <a:ext uri="{FF2B5EF4-FFF2-40B4-BE49-F238E27FC236}">
                      <a16:creationId xmlns:a16="http://schemas.microsoft.com/office/drawing/2014/main" id="{FE793312-D5AE-0D08-2482-C679C1BA22BD}"/>
                    </a:ext>
                  </a:extLst>
                </p:cNvPr>
                <p:cNvSpPr/>
                <p:nvPr/>
              </p:nvSpPr>
              <p:spPr>
                <a:xfrm>
                  <a:off x="5304012" y="3967761"/>
                  <a:ext cx="200139" cy="200142"/>
                </a:xfrm>
                <a:custGeom>
                  <a:avLst/>
                  <a:gdLst>
                    <a:gd name="connsiteX0" fmla="*/ 200139 w 200139"/>
                    <a:gd name="connsiteY0" fmla="*/ 100071 h 200142"/>
                    <a:gd name="connsiteX1" fmla="*/ 100070 w 200139"/>
                    <a:gd name="connsiteY1" fmla="*/ 200143 h 200142"/>
                    <a:gd name="connsiteX2" fmla="*/ 0 w 200139"/>
                    <a:gd name="connsiteY2" fmla="*/ 100071 h 200142"/>
                    <a:gd name="connsiteX3" fmla="*/ 100070 w 200139"/>
                    <a:gd name="connsiteY3" fmla="*/ 0 h 200142"/>
                    <a:gd name="connsiteX4" fmla="*/ 200139 w 200139"/>
                    <a:gd name="connsiteY4" fmla="*/ 100071 h 20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9" h="200142">
                      <a:moveTo>
                        <a:pt x="200139" y="100071"/>
                      </a:moveTo>
                      <a:cubicBezTo>
                        <a:pt x="200139" y="155339"/>
                        <a:pt x="155337" y="200143"/>
                        <a:pt x="100070" y="200143"/>
                      </a:cubicBezTo>
                      <a:cubicBezTo>
                        <a:pt x="44803" y="200143"/>
                        <a:pt x="0" y="155339"/>
                        <a:pt x="0" y="100071"/>
                      </a:cubicBezTo>
                      <a:cubicBezTo>
                        <a:pt x="0" y="44803"/>
                        <a:pt x="44803" y="0"/>
                        <a:pt x="100070" y="0"/>
                      </a:cubicBezTo>
                      <a:cubicBezTo>
                        <a:pt x="155337" y="0"/>
                        <a:pt x="200139" y="44803"/>
                        <a:pt x="200139" y="100071"/>
                      </a:cubicBezTo>
                      <a:close/>
                    </a:path>
                  </a:pathLst>
                </a:custGeom>
                <a:solidFill>
                  <a:srgbClr val="FBFFFF"/>
                </a:solidFill>
                <a:ln w="890"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73DC3A56-F1F0-8F3B-3248-AD19D49BB956}"/>
                    </a:ext>
                  </a:extLst>
                </p:cNvPr>
                <p:cNvSpPr/>
                <p:nvPr/>
              </p:nvSpPr>
              <p:spPr>
                <a:xfrm>
                  <a:off x="5453932" y="3535154"/>
                  <a:ext cx="200139" cy="200142"/>
                </a:xfrm>
                <a:custGeom>
                  <a:avLst/>
                  <a:gdLst>
                    <a:gd name="connsiteX0" fmla="*/ 200139 w 200139"/>
                    <a:gd name="connsiteY0" fmla="*/ 100071 h 200142"/>
                    <a:gd name="connsiteX1" fmla="*/ 100069 w 200139"/>
                    <a:gd name="connsiteY1" fmla="*/ 200143 h 200142"/>
                    <a:gd name="connsiteX2" fmla="*/ 0 w 200139"/>
                    <a:gd name="connsiteY2" fmla="*/ 100071 h 200142"/>
                    <a:gd name="connsiteX3" fmla="*/ 100069 w 200139"/>
                    <a:gd name="connsiteY3" fmla="*/ 0 h 200142"/>
                    <a:gd name="connsiteX4" fmla="*/ 200139 w 200139"/>
                    <a:gd name="connsiteY4" fmla="*/ 100071 h 20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9" h="200142">
                      <a:moveTo>
                        <a:pt x="200139" y="100071"/>
                      </a:moveTo>
                      <a:cubicBezTo>
                        <a:pt x="200139" y="155339"/>
                        <a:pt x="155337" y="200143"/>
                        <a:pt x="100069" y="200143"/>
                      </a:cubicBezTo>
                      <a:cubicBezTo>
                        <a:pt x="44802" y="200143"/>
                        <a:pt x="0" y="155339"/>
                        <a:pt x="0" y="100071"/>
                      </a:cubicBezTo>
                      <a:cubicBezTo>
                        <a:pt x="0" y="44803"/>
                        <a:pt x="44802" y="0"/>
                        <a:pt x="100069" y="0"/>
                      </a:cubicBezTo>
                      <a:cubicBezTo>
                        <a:pt x="155337" y="0"/>
                        <a:pt x="200139" y="44803"/>
                        <a:pt x="200139" y="100071"/>
                      </a:cubicBezTo>
                      <a:close/>
                    </a:path>
                  </a:pathLst>
                </a:custGeom>
                <a:solidFill>
                  <a:srgbClr val="FBFFFF"/>
                </a:solidFill>
                <a:ln w="890"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DD134DEE-5834-22FF-8674-4F27E7726849}"/>
                    </a:ext>
                  </a:extLst>
                </p:cNvPr>
                <p:cNvSpPr/>
                <p:nvPr/>
              </p:nvSpPr>
              <p:spPr>
                <a:xfrm>
                  <a:off x="5722451" y="3737350"/>
                  <a:ext cx="200139" cy="200142"/>
                </a:xfrm>
                <a:custGeom>
                  <a:avLst/>
                  <a:gdLst>
                    <a:gd name="connsiteX0" fmla="*/ 200139 w 200139"/>
                    <a:gd name="connsiteY0" fmla="*/ 100071 h 200142"/>
                    <a:gd name="connsiteX1" fmla="*/ 100070 w 200139"/>
                    <a:gd name="connsiteY1" fmla="*/ 200143 h 200142"/>
                    <a:gd name="connsiteX2" fmla="*/ 0 w 200139"/>
                    <a:gd name="connsiteY2" fmla="*/ 100071 h 200142"/>
                    <a:gd name="connsiteX3" fmla="*/ 100070 w 200139"/>
                    <a:gd name="connsiteY3" fmla="*/ 0 h 200142"/>
                    <a:gd name="connsiteX4" fmla="*/ 200139 w 200139"/>
                    <a:gd name="connsiteY4" fmla="*/ 100071 h 20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9" h="200142">
                      <a:moveTo>
                        <a:pt x="200139" y="100071"/>
                      </a:moveTo>
                      <a:cubicBezTo>
                        <a:pt x="200139" y="155339"/>
                        <a:pt x="155337" y="200143"/>
                        <a:pt x="100070" y="200143"/>
                      </a:cubicBezTo>
                      <a:cubicBezTo>
                        <a:pt x="44802" y="200143"/>
                        <a:pt x="0" y="155339"/>
                        <a:pt x="0" y="100071"/>
                      </a:cubicBezTo>
                      <a:cubicBezTo>
                        <a:pt x="0" y="44804"/>
                        <a:pt x="44802" y="0"/>
                        <a:pt x="100070" y="0"/>
                      </a:cubicBezTo>
                      <a:cubicBezTo>
                        <a:pt x="155337" y="0"/>
                        <a:pt x="200139" y="44804"/>
                        <a:pt x="200139" y="100071"/>
                      </a:cubicBezTo>
                      <a:close/>
                    </a:path>
                  </a:pathLst>
                </a:custGeom>
                <a:solidFill>
                  <a:srgbClr val="FBFFFF"/>
                </a:solidFill>
                <a:ln w="890"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81E55329-D0C4-E6AF-5609-9EBD2715C20C}"/>
                    </a:ext>
                  </a:extLst>
                </p:cNvPr>
                <p:cNvSpPr/>
                <p:nvPr/>
              </p:nvSpPr>
              <p:spPr>
                <a:xfrm>
                  <a:off x="5845208" y="3369333"/>
                  <a:ext cx="200139" cy="200142"/>
                </a:xfrm>
                <a:custGeom>
                  <a:avLst/>
                  <a:gdLst>
                    <a:gd name="connsiteX0" fmla="*/ 200139 w 200139"/>
                    <a:gd name="connsiteY0" fmla="*/ 100071 h 200142"/>
                    <a:gd name="connsiteX1" fmla="*/ 100070 w 200139"/>
                    <a:gd name="connsiteY1" fmla="*/ 200143 h 200142"/>
                    <a:gd name="connsiteX2" fmla="*/ 0 w 200139"/>
                    <a:gd name="connsiteY2" fmla="*/ 100071 h 200142"/>
                    <a:gd name="connsiteX3" fmla="*/ 100070 w 200139"/>
                    <a:gd name="connsiteY3" fmla="*/ 0 h 200142"/>
                    <a:gd name="connsiteX4" fmla="*/ 200139 w 200139"/>
                    <a:gd name="connsiteY4" fmla="*/ 100071 h 20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9" h="200142">
                      <a:moveTo>
                        <a:pt x="200139" y="100071"/>
                      </a:moveTo>
                      <a:cubicBezTo>
                        <a:pt x="200139" y="155339"/>
                        <a:pt x="155337" y="200143"/>
                        <a:pt x="100070" y="200143"/>
                      </a:cubicBezTo>
                      <a:cubicBezTo>
                        <a:pt x="44803" y="200143"/>
                        <a:pt x="0" y="155339"/>
                        <a:pt x="0" y="100071"/>
                      </a:cubicBezTo>
                      <a:cubicBezTo>
                        <a:pt x="0" y="44803"/>
                        <a:pt x="44803" y="0"/>
                        <a:pt x="100070" y="0"/>
                      </a:cubicBezTo>
                      <a:cubicBezTo>
                        <a:pt x="155337" y="0"/>
                        <a:pt x="200139" y="44803"/>
                        <a:pt x="200139" y="100071"/>
                      </a:cubicBezTo>
                      <a:close/>
                    </a:path>
                  </a:pathLst>
                </a:custGeom>
                <a:solidFill>
                  <a:srgbClr val="FBFFFF"/>
                </a:solidFill>
                <a:ln w="890"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F1BEA5AD-FC2D-A39B-0AF4-6CACF2B34433}"/>
                    </a:ext>
                  </a:extLst>
                </p:cNvPr>
                <p:cNvSpPr/>
                <p:nvPr/>
              </p:nvSpPr>
              <p:spPr>
                <a:xfrm>
                  <a:off x="5410240" y="3453191"/>
                  <a:ext cx="538301" cy="610271"/>
                </a:xfrm>
                <a:custGeom>
                  <a:avLst/>
                  <a:gdLst>
                    <a:gd name="connsiteX0" fmla="*/ 0 w 538301"/>
                    <a:gd name="connsiteY0" fmla="*/ 610272 h 610271"/>
                    <a:gd name="connsiteX1" fmla="*/ 143761 w 538301"/>
                    <a:gd name="connsiteY1" fmla="*/ 170663 h 610271"/>
                    <a:gd name="connsiteX2" fmla="*/ 412280 w 538301"/>
                    <a:gd name="connsiteY2" fmla="*/ 384230 h 610271"/>
                    <a:gd name="connsiteX3" fmla="*/ 538302 w 538301"/>
                    <a:gd name="connsiteY3" fmla="*/ 0 h 610271"/>
                  </a:gdLst>
                  <a:ahLst/>
                  <a:cxnLst>
                    <a:cxn ang="0">
                      <a:pos x="connsiteX0" y="connsiteY0"/>
                    </a:cxn>
                    <a:cxn ang="0">
                      <a:pos x="connsiteX1" y="connsiteY1"/>
                    </a:cxn>
                    <a:cxn ang="0">
                      <a:pos x="connsiteX2" y="connsiteY2"/>
                    </a:cxn>
                    <a:cxn ang="0">
                      <a:pos x="connsiteX3" y="connsiteY3"/>
                    </a:cxn>
                  </a:cxnLst>
                  <a:rect l="l" t="t" r="r" b="b"/>
                  <a:pathLst>
                    <a:path w="538301" h="610271">
                      <a:moveTo>
                        <a:pt x="0" y="610272"/>
                      </a:moveTo>
                      <a:lnTo>
                        <a:pt x="143761" y="170663"/>
                      </a:lnTo>
                      <a:lnTo>
                        <a:pt x="412280" y="384230"/>
                      </a:lnTo>
                      <a:lnTo>
                        <a:pt x="538302" y="0"/>
                      </a:lnTo>
                    </a:path>
                  </a:pathLst>
                </a:custGeom>
                <a:noFill/>
                <a:ln w="8901" cap="rnd">
                  <a:solidFill>
                    <a:srgbClr val="FBFFFF"/>
                  </a:solidFill>
                  <a:prstDash val="solid"/>
                  <a:round/>
                </a:ln>
              </p:spPr>
              <p:txBody>
                <a:bodyPr rtlCol="0" anchor="ctr"/>
                <a:lstStyle/>
                <a:p>
                  <a:endParaRPr lang="en-GB"/>
                </a:p>
              </p:txBody>
            </p:sp>
          </p:grpSp>
          <p:sp>
            <p:nvSpPr>
              <p:cNvPr id="160" name="Freeform: Shape 159">
                <a:extLst>
                  <a:ext uri="{FF2B5EF4-FFF2-40B4-BE49-F238E27FC236}">
                    <a16:creationId xmlns:a16="http://schemas.microsoft.com/office/drawing/2014/main" id="{0AB825F0-C014-BF2B-1580-E80EA7BABAFA}"/>
                  </a:ext>
                </a:extLst>
              </p:cNvPr>
              <p:cNvSpPr/>
              <p:nvPr/>
            </p:nvSpPr>
            <p:spPr>
              <a:xfrm>
                <a:off x="7209756" y="3310519"/>
                <a:ext cx="486931" cy="1064182"/>
              </a:xfrm>
              <a:custGeom>
                <a:avLst/>
                <a:gdLst>
                  <a:gd name="connsiteX0" fmla="*/ 485186 w 486931"/>
                  <a:gd name="connsiteY0" fmla="*/ 687806 h 1064182"/>
                  <a:gd name="connsiteX1" fmla="*/ 406489 w 486931"/>
                  <a:gd name="connsiteY1" fmla="*/ 547569 h 1064182"/>
                  <a:gd name="connsiteX2" fmla="*/ 292048 w 486931"/>
                  <a:gd name="connsiteY2" fmla="*/ 495717 h 1064182"/>
                  <a:gd name="connsiteX3" fmla="*/ 275677 w 486931"/>
                  <a:gd name="connsiteY3" fmla="*/ 486979 h 1064182"/>
                  <a:gd name="connsiteX4" fmla="*/ 275045 w 486931"/>
                  <a:gd name="connsiteY4" fmla="*/ 486610 h 1064182"/>
                  <a:gd name="connsiteX5" fmla="*/ 275045 w 486931"/>
                  <a:gd name="connsiteY5" fmla="*/ 196346 h 1064182"/>
                  <a:gd name="connsiteX6" fmla="*/ 392697 w 486931"/>
                  <a:gd name="connsiteY6" fmla="*/ 242617 h 1064182"/>
                  <a:gd name="connsiteX7" fmla="*/ 452654 w 486931"/>
                  <a:gd name="connsiteY7" fmla="*/ 208243 h 1064182"/>
                  <a:gd name="connsiteX8" fmla="*/ 454023 w 486931"/>
                  <a:gd name="connsiteY8" fmla="*/ 186502 h 1064182"/>
                  <a:gd name="connsiteX9" fmla="*/ 403383 w 486931"/>
                  <a:gd name="connsiteY9" fmla="*/ 149389 h 1064182"/>
                  <a:gd name="connsiteX10" fmla="*/ 275045 w 486931"/>
                  <a:gd name="connsiteY10" fmla="*/ 103749 h 1064182"/>
                  <a:gd name="connsiteX11" fmla="*/ 272308 w 486931"/>
                  <a:gd name="connsiteY11" fmla="*/ 7995 h 1064182"/>
                  <a:gd name="connsiteX12" fmla="*/ 272151 w 486931"/>
                  <a:gd name="connsiteY12" fmla="*/ 6731 h 1064182"/>
                  <a:gd name="connsiteX13" fmla="*/ 271940 w 486931"/>
                  <a:gd name="connsiteY13" fmla="*/ 4941 h 1064182"/>
                  <a:gd name="connsiteX14" fmla="*/ 196980 w 486931"/>
                  <a:gd name="connsiteY14" fmla="*/ 54951 h 1064182"/>
                  <a:gd name="connsiteX15" fmla="*/ 162553 w 486931"/>
                  <a:gd name="connsiteY15" fmla="*/ 124069 h 1064182"/>
                  <a:gd name="connsiteX16" fmla="*/ 12580 w 486931"/>
                  <a:gd name="connsiteY16" fmla="*/ 295153 h 1064182"/>
                  <a:gd name="connsiteX17" fmla="*/ 12475 w 486931"/>
                  <a:gd name="connsiteY17" fmla="*/ 295627 h 1064182"/>
                  <a:gd name="connsiteX18" fmla="*/ 61957 w 486931"/>
                  <a:gd name="connsiteY18" fmla="*/ 477345 h 1064182"/>
                  <a:gd name="connsiteX19" fmla="*/ 70116 w 486931"/>
                  <a:gd name="connsiteY19" fmla="*/ 481083 h 1064182"/>
                  <a:gd name="connsiteX20" fmla="*/ 181714 w 486931"/>
                  <a:gd name="connsiteY20" fmla="*/ 544305 h 1064182"/>
                  <a:gd name="connsiteX21" fmla="*/ 197928 w 486931"/>
                  <a:gd name="connsiteY21" fmla="*/ 566783 h 1064182"/>
                  <a:gd name="connsiteX22" fmla="*/ 197769 w 486931"/>
                  <a:gd name="connsiteY22" fmla="*/ 853574 h 1064182"/>
                  <a:gd name="connsiteX23" fmla="*/ 177134 w 486931"/>
                  <a:gd name="connsiteY23" fmla="*/ 869050 h 1064182"/>
                  <a:gd name="connsiteX24" fmla="*/ 66905 w 486931"/>
                  <a:gd name="connsiteY24" fmla="*/ 804880 h 1064182"/>
                  <a:gd name="connsiteX25" fmla="*/ 39058 w 486931"/>
                  <a:gd name="connsiteY25" fmla="*/ 804564 h 1064182"/>
                  <a:gd name="connsiteX26" fmla="*/ 17212 w 486931"/>
                  <a:gd name="connsiteY26" fmla="*/ 828095 h 1064182"/>
                  <a:gd name="connsiteX27" fmla="*/ 6421 w 486931"/>
                  <a:gd name="connsiteY27" fmla="*/ 866366 h 1064182"/>
                  <a:gd name="connsiteX28" fmla="*/ 22266 w 486931"/>
                  <a:gd name="connsiteY28" fmla="*/ 877736 h 1064182"/>
                  <a:gd name="connsiteX29" fmla="*/ 110596 w 486931"/>
                  <a:gd name="connsiteY29" fmla="*/ 935221 h 1064182"/>
                  <a:gd name="connsiteX30" fmla="*/ 183083 w 486931"/>
                  <a:gd name="connsiteY30" fmla="*/ 954329 h 1064182"/>
                  <a:gd name="connsiteX31" fmla="*/ 185609 w 486931"/>
                  <a:gd name="connsiteY31" fmla="*/ 954961 h 1064182"/>
                  <a:gd name="connsiteX32" fmla="*/ 198032 w 486931"/>
                  <a:gd name="connsiteY32" fmla="*/ 970016 h 1064182"/>
                  <a:gd name="connsiteX33" fmla="*/ 198085 w 486931"/>
                  <a:gd name="connsiteY33" fmla="*/ 972912 h 1064182"/>
                  <a:gd name="connsiteX34" fmla="*/ 197664 w 486931"/>
                  <a:gd name="connsiteY34" fmla="*/ 1048505 h 1064182"/>
                  <a:gd name="connsiteX35" fmla="*/ 212930 w 486931"/>
                  <a:gd name="connsiteY35" fmla="*/ 1064087 h 1064182"/>
                  <a:gd name="connsiteX36" fmla="*/ 256095 w 486931"/>
                  <a:gd name="connsiteY36" fmla="*/ 1064139 h 1064182"/>
                  <a:gd name="connsiteX37" fmla="*/ 272098 w 486931"/>
                  <a:gd name="connsiteY37" fmla="*/ 1047715 h 1064182"/>
                  <a:gd name="connsiteX38" fmla="*/ 271834 w 486931"/>
                  <a:gd name="connsiteY38" fmla="*/ 971227 h 1064182"/>
                  <a:gd name="connsiteX39" fmla="*/ 271834 w 486931"/>
                  <a:gd name="connsiteY39" fmla="*/ 971227 h 1064182"/>
                  <a:gd name="connsiteX40" fmla="*/ 271782 w 486931"/>
                  <a:gd name="connsiteY40" fmla="*/ 967490 h 1064182"/>
                  <a:gd name="connsiteX41" fmla="*/ 285311 w 486931"/>
                  <a:gd name="connsiteY41" fmla="*/ 950013 h 1064182"/>
                  <a:gd name="connsiteX42" fmla="*/ 290417 w 486931"/>
                  <a:gd name="connsiteY42" fmla="*/ 948644 h 1064182"/>
                  <a:gd name="connsiteX43" fmla="*/ 290469 w 486931"/>
                  <a:gd name="connsiteY43" fmla="*/ 948644 h 1064182"/>
                  <a:gd name="connsiteX44" fmla="*/ 328002 w 486931"/>
                  <a:gd name="connsiteY44" fmla="*/ 937484 h 1064182"/>
                  <a:gd name="connsiteX45" fmla="*/ 461340 w 486931"/>
                  <a:gd name="connsiteY45" fmla="*/ 820304 h 1064182"/>
                  <a:gd name="connsiteX46" fmla="*/ 485186 w 486931"/>
                  <a:gd name="connsiteY46" fmla="*/ 687806 h 1064182"/>
                  <a:gd name="connsiteX47" fmla="*/ 140759 w 486931"/>
                  <a:gd name="connsiteY47" fmla="*/ 432863 h 1064182"/>
                  <a:gd name="connsiteX48" fmla="*/ 95962 w 486931"/>
                  <a:gd name="connsiteY48" fmla="*/ 350743 h 1064182"/>
                  <a:gd name="connsiteX49" fmla="*/ 95962 w 486931"/>
                  <a:gd name="connsiteY49" fmla="*/ 322948 h 1064182"/>
                  <a:gd name="connsiteX50" fmla="*/ 194769 w 486931"/>
                  <a:gd name="connsiteY50" fmla="*/ 205610 h 1064182"/>
                  <a:gd name="connsiteX51" fmla="*/ 194769 w 486931"/>
                  <a:gd name="connsiteY51" fmla="*/ 458816 h 1064182"/>
                  <a:gd name="connsiteX52" fmla="*/ 140759 w 486931"/>
                  <a:gd name="connsiteY52" fmla="*/ 432863 h 1064182"/>
                  <a:gd name="connsiteX53" fmla="*/ 271940 w 486931"/>
                  <a:gd name="connsiteY53" fmla="*/ 847994 h 1064182"/>
                  <a:gd name="connsiteX54" fmla="*/ 271940 w 486931"/>
                  <a:gd name="connsiteY54" fmla="*/ 721549 h 1064182"/>
                  <a:gd name="connsiteX55" fmla="*/ 271992 w 486931"/>
                  <a:gd name="connsiteY55" fmla="*/ 596631 h 1064182"/>
                  <a:gd name="connsiteX56" fmla="*/ 291996 w 486931"/>
                  <a:gd name="connsiteY56" fmla="*/ 582944 h 1064182"/>
                  <a:gd name="connsiteX57" fmla="*/ 374115 w 486931"/>
                  <a:gd name="connsiteY57" fmla="*/ 629953 h 1064182"/>
                  <a:gd name="connsiteX58" fmla="*/ 404278 w 486931"/>
                  <a:gd name="connsiteY58" fmla="*/ 694070 h 1064182"/>
                  <a:gd name="connsiteX59" fmla="*/ 292891 w 486931"/>
                  <a:gd name="connsiteY59" fmla="*/ 863891 h 1064182"/>
                  <a:gd name="connsiteX60" fmla="*/ 271940 w 486931"/>
                  <a:gd name="connsiteY60" fmla="*/ 847994 h 106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6931" h="1064182">
                    <a:moveTo>
                      <a:pt x="485186" y="687806"/>
                    </a:moveTo>
                    <a:cubicBezTo>
                      <a:pt x="477975" y="630058"/>
                      <a:pt x="454392" y="582260"/>
                      <a:pt x="406489" y="547569"/>
                    </a:cubicBezTo>
                    <a:cubicBezTo>
                      <a:pt x="371851" y="522459"/>
                      <a:pt x="332055" y="508878"/>
                      <a:pt x="292048" y="495717"/>
                    </a:cubicBezTo>
                    <a:cubicBezTo>
                      <a:pt x="286258" y="493770"/>
                      <a:pt x="281099" y="489979"/>
                      <a:pt x="275677" y="486979"/>
                    </a:cubicBezTo>
                    <a:cubicBezTo>
                      <a:pt x="275467" y="486821"/>
                      <a:pt x="275256" y="486716"/>
                      <a:pt x="275045" y="486610"/>
                    </a:cubicBezTo>
                    <a:cubicBezTo>
                      <a:pt x="272413" y="389855"/>
                      <a:pt x="272413" y="293100"/>
                      <a:pt x="275045" y="196346"/>
                    </a:cubicBezTo>
                    <a:cubicBezTo>
                      <a:pt x="321685" y="193292"/>
                      <a:pt x="355322" y="220666"/>
                      <a:pt x="392697" y="242617"/>
                    </a:cubicBezTo>
                    <a:cubicBezTo>
                      <a:pt x="423387" y="260621"/>
                      <a:pt x="432178" y="219718"/>
                      <a:pt x="452654" y="208243"/>
                    </a:cubicBezTo>
                    <a:cubicBezTo>
                      <a:pt x="462341" y="202768"/>
                      <a:pt x="462341" y="193134"/>
                      <a:pt x="454023" y="186502"/>
                    </a:cubicBezTo>
                    <a:cubicBezTo>
                      <a:pt x="437705" y="173447"/>
                      <a:pt x="420334" y="161707"/>
                      <a:pt x="403383" y="149389"/>
                    </a:cubicBezTo>
                    <a:cubicBezTo>
                      <a:pt x="365061" y="121595"/>
                      <a:pt x="317895" y="118647"/>
                      <a:pt x="275045" y="103749"/>
                    </a:cubicBezTo>
                    <a:cubicBezTo>
                      <a:pt x="270571" y="71901"/>
                      <a:pt x="276099" y="39790"/>
                      <a:pt x="272308" y="7995"/>
                    </a:cubicBezTo>
                    <a:cubicBezTo>
                      <a:pt x="272308" y="7573"/>
                      <a:pt x="272256" y="7152"/>
                      <a:pt x="272151" y="6731"/>
                    </a:cubicBezTo>
                    <a:cubicBezTo>
                      <a:pt x="272098" y="6152"/>
                      <a:pt x="272045" y="5520"/>
                      <a:pt x="271940" y="4941"/>
                    </a:cubicBezTo>
                    <a:cubicBezTo>
                      <a:pt x="233512" y="1151"/>
                      <a:pt x="186873" y="-17484"/>
                      <a:pt x="196980" y="54951"/>
                    </a:cubicBezTo>
                    <a:cubicBezTo>
                      <a:pt x="200770" y="82219"/>
                      <a:pt x="207561" y="110856"/>
                      <a:pt x="162553" y="124069"/>
                    </a:cubicBezTo>
                    <a:cubicBezTo>
                      <a:pt x="79644" y="148495"/>
                      <a:pt x="30846" y="210243"/>
                      <a:pt x="12580" y="295153"/>
                    </a:cubicBezTo>
                    <a:cubicBezTo>
                      <a:pt x="12527" y="295311"/>
                      <a:pt x="12527" y="295469"/>
                      <a:pt x="12475" y="295627"/>
                    </a:cubicBezTo>
                    <a:cubicBezTo>
                      <a:pt x="51" y="364008"/>
                      <a:pt x="18476" y="424072"/>
                      <a:pt x="61957" y="477345"/>
                    </a:cubicBezTo>
                    <a:cubicBezTo>
                      <a:pt x="64747" y="478556"/>
                      <a:pt x="68063" y="479135"/>
                      <a:pt x="70116" y="481083"/>
                    </a:cubicBezTo>
                    <a:cubicBezTo>
                      <a:pt x="101963" y="511668"/>
                      <a:pt x="141128" y="529513"/>
                      <a:pt x="181714" y="544305"/>
                    </a:cubicBezTo>
                    <a:cubicBezTo>
                      <a:pt x="193400" y="548569"/>
                      <a:pt x="197980" y="554834"/>
                      <a:pt x="197928" y="566783"/>
                    </a:cubicBezTo>
                    <a:cubicBezTo>
                      <a:pt x="197717" y="662380"/>
                      <a:pt x="197875" y="757977"/>
                      <a:pt x="197769" y="853574"/>
                    </a:cubicBezTo>
                    <a:cubicBezTo>
                      <a:pt x="197769" y="870472"/>
                      <a:pt x="193874" y="873367"/>
                      <a:pt x="177134" y="869050"/>
                    </a:cubicBezTo>
                    <a:cubicBezTo>
                      <a:pt x="134443" y="857996"/>
                      <a:pt x="98173" y="835676"/>
                      <a:pt x="66905" y="804880"/>
                    </a:cubicBezTo>
                    <a:cubicBezTo>
                      <a:pt x="54798" y="792983"/>
                      <a:pt x="51218" y="792720"/>
                      <a:pt x="39058" y="804564"/>
                    </a:cubicBezTo>
                    <a:cubicBezTo>
                      <a:pt x="31426" y="812040"/>
                      <a:pt x="25372" y="821357"/>
                      <a:pt x="17212" y="828095"/>
                    </a:cubicBezTo>
                    <a:cubicBezTo>
                      <a:pt x="-3265" y="845046"/>
                      <a:pt x="-3580" y="844625"/>
                      <a:pt x="6421" y="866366"/>
                    </a:cubicBezTo>
                    <a:cubicBezTo>
                      <a:pt x="11737" y="870103"/>
                      <a:pt x="17423" y="873472"/>
                      <a:pt x="22266" y="877736"/>
                    </a:cubicBezTo>
                    <a:cubicBezTo>
                      <a:pt x="48955" y="901162"/>
                      <a:pt x="76538" y="923639"/>
                      <a:pt x="110596" y="935221"/>
                    </a:cubicBezTo>
                    <a:cubicBezTo>
                      <a:pt x="134232" y="943222"/>
                      <a:pt x="158710" y="948855"/>
                      <a:pt x="183083" y="954329"/>
                    </a:cubicBezTo>
                    <a:cubicBezTo>
                      <a:pt x="183978" y="954540"/>
                      <a:pt x="184819" y="954751"/>
                      <a:pt x="185609" y="954961"/>
                    </a:cubicBezTo>
                    <a:cubicBezTo>
                      <a:pt x="193979" y="957330"/>
                      <a:pt x="197611" y="961436"/>
                      <a:pt x="198032" y="970016"/>
                    </a:cubicBezTo>
                    <a:cubicBezTo>
                      <a:pt x="198085" y="970911"/>
                      <a:pt x="198138" y="971912"/>
                      <a:pt x="198085" y="972912"/>
                    </a:cubicBezTo>
                    <a:cubicBezTo>
                      <a:pt x="197295" y="998127"/>
                      <a:pt x="198190" y="1023342"/>
                      <a:pt x="197664" y="1048505"/>
                    </a:cubicBezTo>
                    <a:cubicBezTo>
                      <a:pt x="197453" y="1059665"/>
                      <a:pt x="201454" y="1064560"/>
                      <a:pt x="212930" y="1064087"/>
                    </a:cubicBezTo>
                    <a:cubicBezTo>
                      <a:pt x="227301" y="1063560"/>
                      <a:pt x="241724" y="1063455"/>
                      <a:pt x="256095" y="1064139"/>
                    </a:cubicBezTo>
                    <a:cubicBezTo>
                      <a:pt x="268413" y="1064718"/>
                      <a:pt x="272361" y="1059507"/>
                      <a:pt x="272098" y="1047715"/>
                    </a:cubicBezTo>
                    <a:cubicBezTo>
                      <a:pt x="271572" y="1022237"/>
                      <a:pt x="272203" y="996706"/>
                      <a:pt x="271834" y="971227"/>
                    </a:cubicBezTo>
                    <a:lnTo>
                      <a:pt x="271834" y="971227"/>
                    </a:lnTo>
                    <a:cubicBezTo>
                      <a:pt x="271834" y="969911"/>
                      <a:pt x="271782" y="968753"/>
                      <a:pt x="271782" y="967490"/>
                    </a:cubicBezTo>
                    <a:cubicBezTo>
                      <a:pt x="271572" y="957330"/>
                      <a:pt x="276151" y="952487"/>
                      <a:pt x="285311" y="950013"/>
                    </a:cubicBezTo>
                    <a:cubicBezTo>
                      <a:pt x="286995" y="949539"/>
                      <a:pt x="288732" y="949118"/>
                      <a:pt x="290417" y="948644"/>
                    </a:cubicBezTo>
                    <a:lnTo>
                      <a:pt x="290469" y="948644"/>
                    </a:lnTo>
                    <a:cubicBezTo>
                      <a:pt x="303156" y="945328"/>
                      <a:pt x="315842" y="942222"/>
                      <a:pt x="328002" y="937484"/>
                    </a:cubicBezTo>
                    <a:cubicBezTo>
                      <a:pt x="386538" y="914585"/>
                      <a:pt x="433072" y="877157"/>
                      <a:pt x="461340" y="820304"/>
                    </a:cubicBezTo>
                    <a:cubicBezTo>
                      <a:pt x="481975" y="778823"/>
                      <a:pt x="491029" y="734762"/>
                      <a:pt x="485186" y="687806"/>
                    </a:cubicBezTo>
                    <a:close/>
                    <a:moveTo>
                      <a:pt x="140759" y="432863"/>
                    </a:moveTo>
                    <a:cubicBezTo>
                      <a:pt x="114492" y="412123"/>
                      <a:pt x="97489" y="385381"/>
                      <a:pt x="95962" y="350743"/>
                    </a:cubicBezTo>
                    <a:lnTo>
                      <a:pt x="95962" y="322948"/>
                    </a:lnTo>
                    <a:cubicBezTo>
                      <a:pt x="97278" y="267148"/>
                      <a:pt x="155920" y="197504"/>
                      <a:pt x="194769" y="205610"/>
                    </a:cubicBezTo>
                    <a:lnTo>
                      <a:pt x="194769" y="458816"/>
                    </a:lnTo>
                    <a:cubicBezTo>
                      <a:pt x="172081" y="459921"/>
                      <a:pt x="156552" y="445287"/>
                      <a:pt x="140759" y="432863"/>
                    </a:cubicBezTo>
                    <a:close/>
                    <a:moveTo>
                      <a:pt x="271940" y="847994"/>
                    </a:moveTo>
                    <a:cubicBezTo>
                      <a:pt x="271887" y="805828"/>
                      <a:pt x="271940" y="763715"/>
                      <a:pt x="271940" y="721549"/>
                    </a:cubicBezTo>
                    <a:cubicBezTo>
                      <a:pt x="271940" y="679383"/>
                      <a:pt x="271887" y="638270"/>
                      <a:pt x="271992" y="596631"/>
                    </a:cubicBezTo>
                    <a:cubicBezTo>
                      <a:pt x="271992" y="578733"/>
                      <a:pt x="275520" y="576627"/>
                      <a:pt x="291996" y="582944"/>
                    </a:cubicBezTo>
                    <a:cubicBezTo>
                      <a:pt x="321790" y="594367"/>
                      <a:pt x="350532" y="607054"/>
                      <a:pt x="374115" y="629953"/>
                    </a:cubicBezTo>
                    <a:cubicBezTo>
                      <a:pt x="392592" y="647904"/>
                      <a:pt x="401383" y="670013"/>
                      <a:pt x="404278" y="694070"/>
                    </a:cubicBezTo>
                    <a:cubicBezTo>
                      <a:pt x="413279" y="768610"/>
                      <a:pt x="365008" y="841256"/>
                      <a:pt x="292891" y="863891"/>
                    </a:cubicBezTo>
                    <a:cubicBezTo>
                      <a:pt x="275835" y="869261"/>
                      <a:pt x="271992" y="866418"/>
                      <a:pt x="271940" y="847994"/>
                    </a:cubicBezTo>
                    <a:close/>
                  </a:path>
                </a:pathLst>
              </a:custGeom>
              <a:solidFill>
                <a:srgbClr val="FDFFFF"/>
              </a:solidFill>
              <a:ln w="890" cap="flat">
                <a:noFill/>
                <a:prstDash val="solid"/>
                <a:miter/>
              </a:ln>
            </p:spPr>
            <p:txBody>
              <a:bodyPr rtlCol="0" anchor="ctr"/>
              <a:lstStyle/>
              <a:p>
                <a:endParaRPr lang="en-GB"/>
              </a:p>
            </p:txBody>
          </p:sp>
          <p:grpSp>
            <p:nvGrpSpPr>
              <p:cNvPr id="161" name="Group 160">
                <a:extLst>
                  <a:ext uri="{FF2B5EF4-FFF2-40B4-BE49-F238E27FC236}">
                    <a16:creationId xmlns:a16="http://schemas.microsoft.com/office/drawing/2014/main" id="{76B940C8-2A3D-3DC6-2CC6-1DAEA164DB65}"/>
                  </a:ext>
                </a:extLst>
              </p:cNvPr>
              <p:cNvGrpSpPr/>
              <p:nvPr/>
            </p:nvGrpSpPr>
            <p:grpSpPr>
              <a:xfrm>
                <a:off x="1253519" y="4573360"/>
                <a:ext cx="1524464" cy="1394864"/>
                <a:chOff x="843000" y="4313357"/>
                <a:chExt cx="1847850" cy="1690758"/>
              </a:xfrm>
            </p:grpSpPr>
            <p:sp>
              <p:nvSpPr>
                <p:cNvPr id="162" name="TextBox 161">
                  <a:extLst>
                    <a:ext uri="{FF2B5EF4-FFF2-40B4-BE49-F238E27FC236}">
                      <a16:creationId xmlns:a16="http://schemas.microsoft.com/office/drawing/2014/main" id="{C778F91B-F325-1628-AAAB-C7BB14FE09A2}"/>
                    </a:ext>
                  </a:extLst>
                </p:cNvPr>
                <p:cNvSpPr txBox="1"/>
                <p:nvPr/>
              </p:nvSpPr>
              <p:spPr>
                <a:xfrm>
                  <a:off x="843000" y="4523660"/>
                  <a:ext cx="1847850" cy="1480455"/>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Identify devices and subscribers as soon as they join your network</a:t>
                  </a:r>
                </a:p>
              </p:txBody>
            </p:sp>
            <p:sp>
              <p:nvSpPr>
                <p:cNvPr id="163" name="TextBox 162">
                  <a:extLst>
                    <a:ext uri="{FF2B5EF4-FFF2-40B4-BE49-F238E27FC236}">
                      <a16:creationId xmlns:a16="http://schemas.microsoft.com/office/drawing/2014/main" id="{209CC35C-B217-326F-3A7F-04C293D335E3}"/>
                    </a:ext>
                  </a:extLst>
                </p:cNvPr>
                <p:cNvSpPr txBox="1"/>
                <p:nvPr/>
              </p:nvSpPr>
              <p:spPr>
                <a:xfrm>
                  <a:off x="1005319" y="4313357"/>
                  <a:ext cx="1449134"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Detect</a:t>
                  </a:r>
                </a:p>
              </p:txBody>
            </p:sp>
          </p:grpSp>
        </p:grpSp>
      </p:grpSp>
      <p:grpSp>
        <p:nvGrpSpPr>
          <p:cNvPr id="164" name="Graphic 39">
            <a:extLst>
              <a:ext uri="{FF2B5EF4-FFF2-40B4-BE49-F238E27FC236}">
                <a16:creationId xmlns:a16="http://schemas.microsoft.com/office/drawing/2014/main" id="{FF0134B8-A626-AA73-E580-E72EA5FE65F9}"/>
              </a:ext>
            </a:extLst>
          </p:cNvPr>
          <p:cNvGrpSpPr/>
          <p:nvPr/>
        </p:nvGrpSpPr>
        <p:grpSpPr>
          <a:xfrm>
            <a:off x="9094665" y="3230183"/>
            <a:ext cx="6291976" cy="1116989"/>
            <a:chOff x="8789865" y="3268283"/>
            <a:chExt cx="6291976" cy="1116989"/>
          </a:xfrm>
        </p:grpSpPr>
        <p:sp>
          <p:nvSpPr>
            <p:cNvPr id="165" name="Freeform: Shape 164">
              <a:extLst>
                <a:ext uri="{FF2B5EF4-FFF2-40B4-BE49-F238E27FC236}">
                  <a16:creationId xmlns:a16="http://schemas.microsoft.com/office/drawing/2014/main" id="{4C129370-5CA5-2B2F-C166-7506AE08BDDE}"/>
                </a:ext>
              </a:extLst>
            </p:cNvPr>
            <p:cNvSpPr/>
            <p:nvPr/>
          </p:nvSpPr>
          <p:spPr>
            <a:xfrm>
              <a:off x="9217710" y="3518624"/>
              <a:ext cx="544043" cy="544950"/>
            </a:xfrm>
            <a:custGeom>
              <a:avLst/>
              <a:gdLst>
                <a:gd name="connsiteX0" fmla="*/ 152675 w 544043"/>
                <a:gd name="connsiteY0" fmla="*/ 499093 h 544950"/>
                <a:gd name="connsiteX1" fmla="*/ 149253 w 544043"/>
                <a:gd name="connsiteY1" fmla="*/ 499093 h 544950"/>
                <a:gd name="connsiteX2" fmla="*/ 142357 w 544043"/>
                <a:gd name="connsiteY2" fmla="*/ 502515 h 544950"/>
                <a:gd name="connsiteX3" fmla="*/ 132039 w 544043"/>
                <a:gd name="connsiteY3" fmla="*/ 505937 h 544950"/>
                <a:gd name="connsiteX4" fmla="*/ 121722 w 544043"/>
                <a:gd name="connsiteY4" fmla="*/ 509358 h 544950"/>
                <a:gd name="connsiteX5" fmla="*/ 111404 w 544043"/>
                <a:gd name="connsiteY5" fmla="*/ 512780 h 544950"/>
                <a:gd name="connsiteX6" fmla="*/ 107983 w 544043"/>
                <a:gd name="connsiteY6" fmla="*/ 512780 h 544950"/>
                <a:gd name="connsiteX7" fmla="*/ 101087 w 544043"/>
                <a:gd name="connsiteY7" fmla="*/ 516202 h 544950"/>
                <a:gd name="connsiteX8" fmla="*/ 97665 w 544043"/>
                <a:gd name="connsiteY8" fmla="*/ 516202 h 544950"/>
                <a:gd name="connsiteX9" fmla="*/ 91296 w 544043"/>
                <a:gd name="connsiteY9" fmla="*/ 520413 h 544950"/>
                <a:gd name="connsiteX10" fmla="*/ 87611 w 544043"/>
                <a:gd name="connsiteY10" fmla="*/ 521308 h 544950"/>
                <a:gd name="connsiteX11" fmla="*/ 80767 w 544043"/>
                <a:gd name="connsiteY11" fmla="*/ 523993 h 544950"/>
                <a:gd name="connsiteX12" fmla="*/ 77083 w 544043"/>
                <a:gd name="connsiteY12" fmla="*/ 524730 h 544950"/>
                <a:gd name="connsiteX13" fmla="*/ 70345 w 544043"/>
                <a:gd name="connsiteY13" fmla="*/ 527467 h 544950"/>
                <a:gd name="connsiteX14" fmla="*/ 66712 w 544043"/>
                <a:gd name="connsiteY14" fmla="*/ 528151 h 544950"/>
                <a:gd name="connsiteX15" fmla="*/ 60027 w 544043"/>
                <a:gd name="connsiteY15" fmla="*/ 530889 h 544950"/>
                <a:gd name="connsiteX16" fmla="*/ 56342 w 544043"/>
                <a:gd name="connsiteY16" fmla="*/ 531573 h 544950"/>
                <a:gd name="connsiteX17" fmla="*/ 49657 w 544043"/>
                <a:gd name="connsiteY17" fmla="*/ 534363 h 544950"/>
                <a:gd name="connsiteX18" fmla="*/ 45972 w 544043"/>
                <a:gd name="connsiteY18" fmla="*/ 534995 h 544950"/>
                <a:gd name="connsiteX19" fmla="*/ 39234 w 544043"/>
                <a:gd name="connsiteY19" fmla="*/ 537837 h 544950"/>
                <a:gd name="connsiteX20" fmla="*/ 35497 w 544043"/>
                <a:gd name="connsiteY20" fmla="*/ 538416 h 544950"/>
                <a:gd name="connsiteX21" fmla="*/ 28706 w 544043"/>
                <a:gd name="connsiteY21" fmla="*/ 541364 h 544950"/>
                <a:gd name="connsiteX22" fmla="*/ 24863 w 544043"/>
                <a:gd name="connsiteY22" fmla="*/ 541838 h 544950"/>
                <a:gd name="connsiteX23" fmla="*/ 15651 w 544043"/>
                <a:gd name="connsiteY23" fmla="*/ 544628 h 544950"/>
                <a:gd name="connsiteX24" fmla="*/ 11809 w 544043"/>
                <a:gd name="connsiteY24" fmla="*/ 544786 h 544950"/>
                <a:gd name="connsiteX25" fmla="*/ 6334 w 544043"/>
                <a:gd name="connsiteY25" fmla="*/ 542575 h 544950"/>
                <a:gd name="connsiteX26" fmla="*/ 3281 w 544043"/>
                <a:gd name="connsiteY26" fmla="*/ 540101 h 544950"/>
                <a:gd name="connsiteX27" fmla="*/ 70 w 544043"/>
                <a:gd name="connsiteY27" fmla="*/ 532889 h 544950"/>
                <a:gd name="connsiteX28" fmla="*/ 438 w 544043"/>
                <a:gd name="connsiteY28" fmla="*/ 528994 h 544950"/>
                <a:gd name="connsiteX29" fmla="*/ 2912 w 544043"/>
                <a:gd name="connsiteY29" fmla="*/ 521519 h 544950"/>
                <a:gd name="connsiteX30" fmla="*/ 4807 w 544043"/>
                <a:gd name="connsiteY30" fmla="*/ 516096 h 544950"/>
                <a:gd name="connsiteX31" fmla="*/ 6544 w 544043"/>
                <a:gd name="connsiteY31" fmla="*/ 510938 h 544950"/>
                <a:gd name="connsiteX32" fmla="*/ 8229 w 544043"/>
                <a:gd name="connsiteY32" fmla="*/ 505779 h 544950"/>
                <a:gd name="connsiteX33" fmla="*/ 9966 w 544043"/>
                <a:gd name="connsiteY33" fmla="*/ 500620 h 544950"/>
                <a:gd name="connsiteX34" fmla="*/ 11650 w 544043"/>
                <a:gd name="connsiteY34" fmla="*/ 495461 h 544950"/>
                <a:gd name="connsiteX35" fmla="*/ 13387 w 544043"/>
                <a:gd name="connsiteY35" fmla="*/ 490302 h 544950"/>
                <a:gd name="connsiteX36" fmla="*/ 15072 w 544043"/>
                <a:gd name="connsiteY36" fmla="*/ 485143 h 544950"/>
                <a:gd name="connsiteX37" fmla="*/ 16809 w 544043"/>
                <a:gd name="connsiteY37" fmla="*/ 479984 h 544950"/>
                <a:gd name="connsiteX38" fmla="*/ 18494 w 544043"/>
                <a:gd name="connsiteY38" fmla="*/ 474826 h 544950"/>
                <a:gd name="connsiteX39" fmla="*/ 20231 w 544043"/>
                <a:gd name="connsiteY39" fmla="*/ 469667 h 544950"/>
                <a:gd name="connsiteX40" fmla="*/ 21915 w 544043"/>
                <a:gd name="connsiteY40" fmla="*/ 464508 h 544950"/>
                <a:gd name="connsiteX41" fmla="*/ 23653 w 544043"/>
                <a:gd name="connsiteY41" fmla="*/ 459349 h 544950"/>
                <a:gd name="connsiteX42" fmla="*/ 25337 w 544043"/>
                <a:gd name="connsiteY42" fmla="*/ 454190 h 544950"/>
                <a:gd name="connsiteX43" fmla="*/ 27074 w 544043"/>
                <a:gd name="connsiteY43" fmla="*/ 449031 h 544950"/>
                <a:gd name="connsiteX44" fmla="*/ 28759 w 544043"/>
                <a:gd name="connsiteY44" fmla="*/ 443872 h 544950"/>
                <a:gd name="connsiteX45" fmla="*/ 30496 w 544043"/>
                <a:gd name="connsiteY45" fmla="*/ 438714 h 544950"/>
                <a:gd name="connsiteX46" fmla="*/ 32180 w 544043"/>
                <a:gd name="connsiteY46" fmla="*/ 433555 h 544950"/>
                <a:gd name="connsiteX47" fmla="*/ 33917 w 544043"/>
                <a:gd name="connsiteY47" fmla="*/ 428396 h 544950"/>
                <a:gd name="connsiteX48" fmla="*/ 35602 w 544043"/>
                <a:gd name="connsiteY48" fmla="*/ 423237 h 544950"/>
                <a:gd name="connsiteX49" fmla="*/ 37339 w 544043"/>
                <a:gd name="connsiteY49" fmla="*/ 418078 h 544950"/>
                <a:gd name="connsiteX50" fmla="*/ 39023 w 544043"/>
                <a:gd name="connsiteY50" fmla="*/ 412919 h 544950"/>
                <a:gd name="connsiteX51" fmla="*/ 40761 w 544043"/>
                <a:gd name="connsiteY51" fmla="*/ 407760 h 544950"/>
                <a:gd name="connsiteX52" fmla="*/ 42445 w 544043"/>
                <a:gd name="connsiteY52" fmla="*/ 402602 h 544950"/>
                <a:gd name="connsiteX53" fmla="*/ 44183 w 544043"/>
                <a:gd name="connsiteY53" fmla="*/ 399180 h 544950"/>
                <a:gd name="connsiteX54" fmla="*/ 45867 w 544043"/>
                <a:gd name="connsiteY54" fmla="*/ 395706 h 544950"/>
                <a:gd name="connsiteX55" fmla="*/ 47656 w 544043"/>
                <a:gd name="connsiteY55" fmla="*/ 391020 h 544950"/>
                <a:gd name="connsiteX56" fmla="*/ 48446 w 544043"/>
                <a:gd name="connsiteY56" fmla="*/ 387651 h 544950"/>
                <a:gd name="connsiteX57" fmla="*/ 50657 w 544043"/>
                <a:gd name="connsiteY57" fmla="*/ 382861 h 544950"/>
                <a:gd name="connsiteX58" fmla="*/ 51710 w 544043"/>
                <a:gd name="connsiteY58" fmla="*/ 381440 h 544950"/>
                <a:gd name="connsiteX59" fmla="*/ 53131 w 544043"/>
                <a:gd name="connsiteY59" fmla="*/ 380334 h 544950"/>
                <a:gd name="connsiteX60" fmla="*/ 56184 w 544043"/>
                <a:gd name="connsiteY60" fmla="*/ 378544 h 544950"/>
                <a:gd name="connsiteX61" fmla="*/ 59606 w 544043"/>
                <a:gd name="connsiteY61" fmla="*/ 375123 h 544950"/>
                <a:gd name="connsiteX62" fmla="*/ 63028 w 544043"/>
                <a:gd name="connsiteY62" fmla="*/ 371701 h 544950"/>
                <a:gd name="connsiteX63" fmla="*/ 66449 w 544043"/>
                <a:gd name="connsiteY63" fmla="*/ 368279 h 544950"/>
                <a:gd name="connsiteX64" fmla="*/ 69871 w 544043"/>
                <a:gd name="connsiteY64" fmla="*/ 364858 h 544950"/>
                <a:gd name="connsiteX65" fmla="*/ 73292 w 544043"/>
                <a:gd name="connsiteY65" fmla="*/ 361436 h 544950"/>
                <a:gd name="connsiteX66" fmla="*/ 76714 w 544043"/>
                <a:gd name="connsiteY66" fmla="*/ 358014 h 544950"/>
                <a:gd name="connsiteX67" fmla="*/ 80136 w 544043"/>
                <a:gd name="connsiteY67" fmla="*/ 354593 h 544950"/>
                <a:gd name="connsiteX68" fmla="*/ 83558 w 544043"/>
                <a:gd name="connsiteY68" fmla="*/ 351171 h 544950"/>
                <a:gd name="connsiteX69" fmla="*/ 86979 w 544043"/>
                <a:gd name="connsiteY69" fmla="*/ 347749 h 544950"/>
                <a:gd name="connsiteX70" fmla="*/ 90400 w 544043"/>
                <a:gd name="connsiteY70" fmla="*/ 344328 h 544950"/>
                <a:gd name="connsiteX71" fmla="*/ 93822 w 544043"/>
                <a:gd name="connsiteY71" fmla="*/ 340906 h 544950"/>
                <a:gd name="connsiteX72" fmla="*/ 97244 w 544043"/>
                <a:gd name="connsiteY72" fmla="*/ 337484 h 544950"/>
                <a:gd name="connsiteX73" fmla="*/ 100666 w 544043"/>
                <a:gd name="connsiteY73" fmla="*/ 334062 h 544950"/>
                <a:gd name="connsiteX74" fmla="*/ 104087 w 544043"/>
                <a:gd name="connsiteY74" fmla="*/ 330641 h 544950"/>
                <a:gd name="connsiteX75" fmla="*/ 107509 w 544043"/>
                <a:gd name="connsiteY75" fmla="*/ 327219 h 544950"/>
                <a:gd name="connsiteX76" fmla="*/ 110930 w 544043"/>
                <a:gd name="connsiteY76" fmla="*/ 323797 h 544950"/>
                <a:gd name="connsiteX77" fmla="*/ 114352 w 544043"/>
                <a:gd name="connsiteY77" fmla="*/ 320376 h 544950"/>
                <a:gd name="connsiteX78" fmla="*/ 117774 w 544043"/>
                <a:gd name="connsiteY78" fmla="*/ 316954 h 544950"/>
                <a:gd name="connsiteX79" fmla="*/ 121196 w 544043"/>
                <a:gd name="connsiteY79" fmla="*/ 313532 h 544950"/>
                <a:gd name="connsiteX80" fmla="*/ 124617 w 544043"/>
                <a:gd name="connsiteY80" fmla="*/ 310111 h 544950"/>
                <a:gd name="connsiteX81" fmla="*/ 128038 w 544043"/>
                <a:gd name="connsiteY81" fmla="*/ 306689 h 544950"/>
                <a:gd name="connsiteX82" fmla="*/ 131460 w 544043"/>
                <a:gd name="connsiteY82" fmla="*/ 303267 h 544950"/>
                <a:gd name="connsiteX83" fmla="*/ 134882 w 544043"/>
                <a:gd name="connsiteY83" fmla="*/ 299846 h 544950"/>
                <a:gd name="connsiteX84" fmla="*/ 138304 w 544043"/>
                <a:gd name="connsiteY84" fmla="*/ 296424 h 544950"/>
                <a:gd name="connsiteX85" fmla="*/ 141725 w 544043"/>
                <a:gd name="connsiteY85" fmla="*/ 293002 h 544950"/>
                <a:gd name="connsiteX86" fmla="*/ 145147 w 544043"/>
                <a:gd name="connsiteY86" fmla="*/ 289580 h 544950"/>
                <a:gd name="connsiteX87" fmla="*/ 148568 w 544043"/>
                <a:gd name="connsiteY87" fmla="*/ 286159 h 544950"/>
                <a:gd name="connsiteX88" fmla="*/ 151990 w 544043"/>
                <a:gd name="connsiteY88" fmla="*/ 282737 h 544950"/>
                <a:gd name="connsiteX89" fmla="*/ 155412 w 544043"/>
                <a:gd name="connsiteY89" fmla="*/ 279315 h 544950"/>
                <a:gd name="connsiteX90" fmla="*/ 158833 w 544043"/>
                <a:gd name="connsiteY90" fmla="*/ 275894 h 544950"/>
                <a:gd name="connsiteX91" fmla="*/ 162255 w 544043"/>
                <a:gd name="connsiteY91" fmla="*/ 272472 h 544950"/>
                <a:gd name="connsiteX92" fmla="*/ 165677 w 544043"/>
                <a:gd name="connsiteY92" fmla="*/ 269050 h 544950"/>
                <a:gd name="connsiteX93" fmla="*/ 169098 w 544043"/>
                <a:gd name="connsiteY93" fmla="*/ 265629 h 544950"/>
                <a:gd name="connsiteX94" fmla="*/ 172520 w 544043"/>
                <a:gd name="connsiteY94" fmla="*/ 262207 h 544950"/>
                <a:gd name="connsiteX95" fmla="*/ 175941 w 544043"/>
                <a:gd name="connsiteY95" fmla="*/ 258785 h 544950"/>
                <a:gd name="connsiteX96" fmla="*/ 179363 w 544043"/>
                <a:gd name="connsiteY96" fmla="*/ 255364 h 544950"/>
                <a:gd name="connsiteX97" fmla="*/ 182785 w 544043"/>
                <a:gd name="connsiteY97" fmla="*/ 251942 h 544950"/>
                <a:gd name="connsiteX98" fmla="*/ 186206 w 544043"/>
                <a:gd name="connsiteY98" fmla="*/ 248520 h 544950"/>
                <a:gd name="connsiteX99" fmla="*/ 189628 w 544043"/>
                <a:gd name="connsiteY99" fmla="*/ 245098 h 544950"/>
                <a:gd name="connsiteX100" fmla="*/ 193049 w 544043"/>
                <a:gd name="connsiteY100" fmla="*/ 241677 h 544950"/>
                <a:gd name="connsiteX101" fmla="*/ 196471 w 544043"/>
                <a:gd name="connsiteY101" fmla="*/ 238255 h 544950"/>
                <a:gd name="connsiteX102" fmla="*/ 199893 w 544043"/>
                <a:gd name="connsiteY102" fmla="*/ 234833 h 544950"/>
                <a:gd name="connsiteX103" fmla="*/ 203315 w 544043"/>
                <a:gd name="connsiteY103" fmla="*/ 231412 h 544950"/>
                <a:gd name="connsiteX104" fmla="*/ 206736 w 544043"/>
                <a:gd name="connsiteY104" fmla="*/ 227990 h 544950"/>
                <a:gd name="connsiteX105" fmla="*/ 210158 w 544043"/>
                <a:gd name="connsiteY105" fmla="*/ 224568 h 544950"/>
                <a:gd name="connsiteX106" fmla="*/ 213579 w 544043"/>
                <a:gd name="connsiteY106" fmla="*/ 221147 h 544950"/>
                <a:gd name="connsiteX107" fmla="*/ 217001 w 544043"/>
                <a:gd name="connsiteY107" fmla="*/ 217725 h 544950"/>
                <a:gd name="connsiteX108" fmla="*/ 220423 w 544043"/>
                <a:gd name="connsiteY108" fmla="*/ 214303 h 544950"/>
                <a:gd name="connsiteX109" fmla="*/ 223845 w 544043"/>
                <a:gd name="connsiteY109" fmla="*/ 210882 h 544950"/>
                <a:gd name="connsiteX110" fmla="*/ 227266 w 544043"/>
                <a:gd name="connsiteY110" fmla="*/ 207460 h 544950"/>
                <a:gd name="connsiteX111" fmla="*/ 230687 w 544043"/>
                <a:gd name="connsiteY111" fmla="*/ 204038 h 544950"/>
                <a:gd name="connsiteX112" fmla="*/ 234109 w 544043"/>
                <a:gd name="connsiteY112" fmla="*/ 200616 h 544950"/>
                <a:gd name="connsiteX113" fmla="*/ 237531 w 544043"/>
                <a:gd name="connsiteY113" fmla="*/ 197195 h 544950"/>
                <a:gd name="connsiteX114" fmla="*/ 240953 w 544043"/>
                <a:gd name="connsiteY114" fmla="*/ 193773 h 544950"/>
                <a:gd name="connsiteX115" fmla="*/ 243689 w 544043"/>
                <a:gd name="connsiteY115" fmla="*/ 192036 h 544950"/>
                <a:gd name="connsiteX116" fmla="*/ 246269 w 544043"/>
                <a:gd name="connsiteY116" fmla="*/ 189983 h 544950"/>
                <a:gd name="connsiteX117" fmla="*/ 247427 w 544043"/>
                <a:gd name="connsiteY117" fmla="*/ 188825 h 544950"/>
                <a:gd name="connsiteX118" fmla="*/ 249743 w 544043"/>
                <a:gd name="connsiteY118" fmla="*/ 186509 h 544950"/>
                <a:gd name="connsiteX119" fmla="*/ 250901 w 544043"/>
                <a:gd name="connsiteY119" fmla="*/ 185350 h 544950"/>
                <a:gd name="connsiteX120" fmla="*/ 253218 w 544043"/>
                <a:gd name="connsiteY120" fmla="*/ 183034 h 544950"/>
                <a:gd name="connsiteX121" fmla="*/ 254376 w 544043"/>
                <a:gd name="connsiteY121" fmla="*/ 181876 h 544950"/>
                <a:gd name="connsiteX122" fmla="*/ 256692 w 544043"/>
                <a:gd name="connsiteY122" fmla="*/ 179560 h 544950"/>
                <a:gd name="connsiteX123" fmla="*/ 257797 w 544043"/>
                <a:gd name="connsiteY123" fmla="*/ 178402 h 544950"/>
                <a:gd name="connsiteX124" fmla="*/ 259798 w 544043"/>
                <a:gd name="connsiteY124" fmla="*/ 175875 h 544950"/>
                <a:gd name="connsiteX125" fmla="*/ 261535 w 544043"/>
                <a:gd name="connsiteY125" fmla="*/ 173138 h 544950"/>
                <a:gd name="connsiteX126" fmla="*/ 264956 w 544043"/>
                <a:gd name="connsiteY126" fmla="*/ 169716 h 544950"/>
                <a:gd name="connsiteX127" fmla="*/ 268378 w 544043"/>
                <a:gd name="connsiteY127" fmla="*/ 166294 h 544950"/>
                <a:gd name="connsiteX128" fmla="*/ 271800 w 544043"/>
                <a:gd name="connsiteY128" fmla="*/ 162873 h 544950"/>
                <a:gd name="connsiteX129" fmla="*/ 275221 w 544043"/>
                <a:gd name="connsiteY129" fmla="*/ 159451 h 544950"/>
                <a:gd name="connsiteX130" fmla="*/ 278643 w 544043"/>
                <a:gd name="connsiteY130" fmla="*/ 156029 h 544950"/>
                <a:gd name="connsiteX131" fmla="*/ 282065 w 544043"/>
                <a:gd name="connsiteY131" fmla="*/ 152607 h 544950"/>
                <a:gd name="connsiteX132" fmla="*/ 285486 w 544043"/>
                <a:gd name="connsiteY132" fmla="*/ 149186 h 544950"/>
                <a:gd name="connsiteX133" fmla="*/ 288908 w 544043"/>
                <a:gd name="connsiteY133" fmla="*/ 145764 h 544950"/>
                <a:gd name="connsiteX134" fmla="*/ 292329 w 544043"/>
                <a:gd name="connsiteY134" fmla="*/ 142342 h 544950"/>
                <a:gd name="connsiteX135" fmla="*/ 295751 w 544043"/>
                <a:gd name="connsiteY135" fmla="*/ 138921 h 544950"/>
                <a:gd name="connsiteX136" fmla="*/ 299173 w 544043"/>
                <a:gd name="connsiteY136" fmla="*/ 135499 h 544950"/>
                <a:gd name="connsiteX137" fmla="*/ 302595 w 544043"/>
                <a:gd name="connsiteY137" fmla="*/ 132077 h 544950"/>
                <a:gd name="connsiteX138" fmla="*/ 306016 w 544043"/>
                <a:gd name="connsiteY138" fmla="*/ 128656 h 544950"/>
                <a:gd name="connsiteX139" fmla="*/ 309437 w 544043"/>
                <a:gd name="connsiteY139" fmla="*/ 125234 h 544950"/>
                <a:gd name="connsiteX140" fmla="*/ 312859 w 544043"/>
                <a:gd name="connsiteY140" fmla="*/ 121812 h 544950"/>
                <a:gd name="connsiteX141" fmla="*/ 316281 w 544043"/>
                <a:gd name="connsiteY141" fmla="*/ 118391 h 544950"/>
                <a:gd name="connsiteX142" fmla="*/ 319703 w 544043"/>
                <a:gd name="connsiteY142" fmla="*/ 114969 h 544950"/>
                <a:gd name="connsiteX143" fmla="*/ 323124 w 544043"/>
                <a:gd name="connsiteY143" fmla="*/ 111547 h 544950"/>
                <a:gd name="connsiteX144" fmla="*/ 326546 w 544043"/>
                <a:gd name="connsiteY144" fmla="*/ 108125 h 544950"/>
                <a:gd name="connsiteX145" fmla="*/ 329967 w 544043"/>
                <a:gd name="connsiteY145" fmla="*/ 104704 h 544950"/>
                <a:gd name="connsiteX146" fmla="*/ 333389 w 544043"/>
                <a:gd name="connsiteY146" fmla="*/ 101282 h 544950"/>
                <a:gd name="connsiteX147" fmla="*/ 336811 w 544043"/>
                <a:gd name="connsiteY147" fmla="*/ 97860 h 544950"/>
                <a:gd name="connsiteX148" fmla="*/ 340233 w 544043"/>
                <a:gd name="connsiteY148" fmla="*/ 94439 h 544950"/>
                <a:gd name="connsiteX149" fmla="*/ 343654 w 544043"/>
                <a:gd name="connsiteY149" fmla="*/ 91017 h 544950"/>
                <a:gd name="connsiteX150" fmla="*/ 347076 w 544043"/>
                <a:gd name="connsiteY150" fmla="*/ 87595 h 544950"/>
                <a:gd name="connsiteX151" fmla="*/ 350497 w 544043"/>
                <a:gd name="connsiteY151" fmla="*/ 84174 h 544950"/>
                <a:gd name="connsiteX152" fmla="*/ 353919 w 544043"/>
                <a:gd name="connsiteY152" fmla="*/ 80752 h 544950"/>
                <a:gd name="connsiteX153" fmla="*/ 357341 w 544043"/>
                <a:gd name="connsiteY153" fmla="*/ 77330 h 544950"/>
                <a:gd name="connsiteX154" fmla="*/ 360762 w 544043"/>
                <a:gd name="connsiteY154" fmla="*/ 73909 h 544950"/>
                <a:gd name="connsiteX155" fmla="*/ 364184 w 544043"/>
                <a:gd name="connsiteY155" fmla="*/ 70487 h 544950"/>
                <a:gd name="connsiteX156" fmla="*/ 367605 w 544043"/>
                <a:gd name="connsiteY156" fmla="*/ 67065 h 544950"/>
                <a:gd name="connsiteX157" fmla="*/ 371027 w 544043"/>
                <a:gd name="connsiteY157" fmla="*/ 63643 h 544950"/>
                <a:gd name="connsiteX158" fmla="*/ 374449 w 544043"/>
                <a:gd name="connsiteY158" fmla="*/ 60222 h 544950"/>
                <a:gd name="connsiteX159" fmla="*/ 377870 w 544043"/>
                <a:gd name="connsiteY159" fmla="*/ 56800 h 544950"/>
                <a:gd name="connsiteX160" fmla="*/ 381292 w 544043"/>
                <a:gd name="connsiteY160" fmla="*/ 53378 h 544950"/>
                <a:gd name="connsiteX161" fmla="*/ 384714 w 544043"/>
                <a:gd name="connsiteY161" fmla="*/ 49957 h 544950"/>
                <a:gd name="connsiteX162" fmla="*/ 388135 w 544043"/>
                <a:gd name="connsiteY162" fmla="*/ 46535 h 544950"/>
                <a:gd name="connsiteX163" fmla="*/ 391557 w 544043"/>
                <a:gd name="connsiteY163" fmla="*/ 43113 h 544950"/>
                <a:gd name="connsiteX164" fmla="*/ 394978 w 544043"/>
                <a:gd name="connsiteY164" fmla="*/ 39692 h 544950"/>
                <a:gd name="connsiteX165" fmla="*/ 429353 w 544043"/>
                <a:gd name="connsiteY165" fmla="*/ 5317 h 544950"/>
                <a:gd name="connsiteX166" fmla="*/ 436249 w 544043"/>
                <a:gd name="connsiteY166" fmla="*/ 1895 h 544950"/>
                <a:gd name="connsiteX167" fmla="*/ 449988 w 544043"/>
                <a:gd name="connsiteY167" fmla="*/ 1895 h 544950"/>
                <a:gd name="connsiteX168" fmla="*/ 453410 w 544043"/>
                <a:gd name="connsiteY168" fmla="*/ 5317 h 544950"/>
                <a:gd name="connsiteX169" fmla="*/ 456831 w 544043"/>
                <a:gd name="connsiteY169" fmla="*/ 8738 h 544950"/>
                <a:gd name="connsiteX170" fmla="*/ 460253 w 544043"/>
                <a:gd name="connsiteY170" fmla="*/ 12160 h 544950"/>
                <a:gd name="connsiteX171" fmla="*/ 463674 w 544043"/>
                <a:gd name="connsiteY171" fmla="*/ 15582 h 544950"/>
                <a:gd name="connsiteX172" fmla="*/ 467096 w 544043"/>
                <a:gd name="connsiteY172" fmla="*/ 19004 h 544950"/>
                <a:gd name="connsiteX173" fmla="*/ 470518 w 544043"/>
                <a:gd name="connsiteY173" fmla="*/ 22425 h 544950"/>
                <a:gd name="connsiteX174" fmla="*/ 473939 w 544043"/>
                <a:gd name="connsiteY174" fmla="*/ 25847 h 544950"/>
                <a:gd name="connsiteX175" fmla="*/ 477361 w 544043"/>
                <a:gd name="connsiteY175" fmla="*/ 29269 h 544950"/>
                <a:gd name="connsiteX176" fmla="*/ 480782 w 544043"/>
                <a:gd name="connsiteY176" fmla="*/ 32690 h 544950"/>
                <a:gd name="connsiteX177" fmla="*/ 484204 w 544043"/>
                <a:gd name="connsiteY177" fmla="*/ 36112 h 544950"/>
                <a:gd name="connsiteX178" fmla="*/ 487626 w 544043"/>
                <a:gd name="connsiteY178" fmla="*/ 39534 h 544950"/>
                <a:gd name="connsiteX179" fmla="*/ 491047 w 544043"/>
                <a:gd name="connsiteY179" fmla="*/ 42955 h 544950"/>
                <a:gd name="connsiteX180" fmla="*/ 494469 w 544043"/>
                <a:gd name="connsiteY180" fmla="*/ 46377 h 544950"/>
                <a:gd name="connsiteX181" fmla="*/ 497891 w 544043"/>
                <a:gd name="connsiteY181" fmla="*/ 49799 h 544950"/>
                <a:gd name="connsiteX182" fmla="*/ 501312 w 544043"/>
                <a:gd name="connsiteY182" fmla="*/ 53220 h 544950"/>
                <a:gd name="connsiteX183" fmla="*/ 504734 w 544043"/>
                <a:gd name="connsiteY183" fmla="*/ 56642 h 544950"/>
                <a:gd name="connsiteX184" fmla="*/ 508155 w 544043"/>
                <a:gd name="connsiteY184" fmla="*/ 60064 h 544950"/>
                <a:gd name="connsiteX185" fmla="*/ 511577 w 544043"/>
                <a:gd name="connsiteY185" fmla="*/ 63486 h 544950"/>
                <a:gd name="connsiteX186" fmla="*/ 514999 w 544043"/>
                <a:gd name="connsiteY186" fmla="*/ 66907 h 544950"/>
                <a:gd name="connsiteX187" fmla="*/ 518421 w 544043"/>
                <a:gd name="connsiteY187" fmla="*/ 70329 h 544950"/>
                <a:gd name="connsiteX188" fmla="*/ 521842 w 544043"/>
                <a:gd name="connsiteY188" fmla="*/ 73751 h 544950"/>
                <a:gd name="connsiteX189" fmla="*/ 525263 w 544043"/>
                <a:gd name="connsiteY189" fmla="*/ 77172 h 544950"/>
                <a:gd name="connsiteX190" fmla="*/ 528685 w 544043"/>
                <a:gd name="connsiteY190" fmla="*/ 80594 h 544950"/>
                <a:gd name="connsiteX191" fmla="*/ 532107 w 544043"/>
                <a:gd name="connsiteY191" fmla="*/ 84016 h 544950"/>
                <a:gd name="connsiteX192" fmla="*/ 535529 w 544043"/>
                <a:gd name="connsiteY192" fmla="*/ 87437 h 544950"/>
                <a:gd name="connsiteX193" fmla="*/ 538950 w 544043"/>
                <a:gd name="connsiteY193" fmla="*/ 90859 h 544950"/>
                <a:gd name="connsiteX194" fmla="*/ 542372 w 544043"/>
                <a:gd name="connsiteY194" fmla="*/ 94281 h 544950"/>
                <a:gd name="connsiteX195" fmla="*/ 544004 w 544043"/>
                <a:gd name="connsiteY195" fmla="*/ 98334 h 544950"/>
                <a:gd name="connsiteX196" fmla="*/ 544004 w 544043"/>
                <a:gd name="connsiteY196" fmla="*/ 107389 h 544950"/>
                <a:gd name="connsiteX197" fmla="*/ 542372 w 544043"/>
                <a:gd name="connsiteY197" fmla="*/ 111442 h 544950"/>
                <a:gd name="connsiteX198" fmla="*/ 538950 w 544043"/>
                <a:gd name="connsiteY198" fmla="*/ 114864 h 544950"/>
                <a:gd name="connsiteX199" fmla="*/ 340075 w 544043"/>
                <a:gd name="connsiteY199" fmla="*/ 315269 h 544950"/>
                <a:gd name="connsiteX200" fmla="*/ 336811 w 544043"/>
                <a:gd name="connsiteY200" fmla="*/ 318744 h 544950"/>
                <a:gd name="connsiteX201" fmla="*/ 333442 w 544043"/>
                <a:gd name="connsiteY201" fmla="*/ 322060 h 544950"/>
                <a:gd name="connsiteX202" fmla="*/ 331652 w 544043"/>
                <a:gd name="connsiteY202" fmla="*/ 323639 h 544950"/>
                <a:gd name="connsiteX203" fmla="*/ 267062 w 544043"/>
                <a:gd name="connsiteY203" fmla="*/ 388546 h 544950"/>
                <a:gd name="connsiteX204" fmla="*/ 263957 w 544043"/>
                <a:gd name="connsiteY204" fmla="*/ 391810 h 544950"/>
                <a:gd name="connsiteX205" fmla="*/ 262377 w 544043"/>
                <a:gd name="connsiteY205" fmla="*/ 393389 h 544950"/>
                <a:gd name="connsiteX206" fmla="*/ 259219 w 544043"/>
                <a:gd name="connsiteY206" fmla="*/ 396443 h 544950"/>
                <a:gd name="connsiteX207" fmla="*/ 257534 w 544043"/>
                <a:gd name="connsiteY207" fmla="*/ 397811 h 544950"/>
                <a:gd name="connsiteX208" fmla="*/ 253849 w 544043"/>
                <a:gd name="connsiteY208" fmla="*/ 400075 h 544950"/>
                <a:gd name="connsiteX209" fmla="*/ 250428 w 544043"/>
                <a:gd name="connsiteY209" fmla="*/ 403497 h 544950"/>
                <a:gd name="connsiteX210" fmla="*/ 247006 w 544043"/>
                <a:gd name="connsiteY210" fmla="*/ 406918 h 544950"/>
                <a:gd name="connsiteX211" fmla="*/ 243585 w 544043"/>
                <a:gd name="connsiteY211" fmla="*/ 410340 h 544950"/>
                <a:gd name="connsiteX212" fmla="*/ 240163 w 544043"/>
                <a:gd name="connsiteY212" fmla="*/ 413762 h 544950"/>
                <a:gd name="connsiteX213" fmla="*/ 236741 w 544043"/>
                <a:gd name="connsiteY213" fmla="*/ 417183 h 544950"/>
                <a:gd name="connsiteX214" fmla="*/ 233319 w 544043"/>
                <a:gd name="connsiteY214" fmla="*/ 420605 h 544950"/>
                <a:gd name="connsiteX215" fmla="*/ 229898 w 544043"/>
                <a:gd name="connsiteY215" fmla="*/ 424027 h 544950"/>
                <a:gd name="connsiteX216" fmla="*/ 226477 w 544043"/>
                <a:gd name="connsiteY216" fmla="*/ 427448 h 544950"/>
                <a:gd name="connsiteX217" fmla="*/ 223055 w 544043"/>
                <a:gd name="connsiteY217" fmla="*/ 430870 h 544950"/>
                <a:gd name="connsiteX218" fmla="*/ 219633 w 544043"/>
                <a:gd name="connsiteY218" fmla="*/ 434292 h 544950"/>
                <a:gd name="connsiteX219" fmla="*/ 216211 w 544043"/>
                <a:gd name="connsiteY219" fmla="*/ 437713 h 544950"/>
                <a:gd name="connsiteX220" fmla="*/ 212790 w 544043"/>
                <a:gd name="connsiteY220" fmla="*/ 441135 h 544950"/>
                <a:gd name="connsiteX221" fmla="*/ 209368 w 544043"/>
                <a:gd name="connsiteY221" fmla="*/ 444557 h 544950"/>
                <a:gd name="connsiteX222" fmla="*/ 205947 w 544043"/>
                <a:gd name="connsiteY222" fmla="*/ 447978 h 544950"/>
                <a:gd name="connsiteX223" fmla="*/ 202525 w 544043"/>
                <a:gd name="connsiteY223" fmla="*/ 451400 h 544950"/>
                <a:gd name="connsiteX224" fmla="*/ 199103 w 544043"/>
                <a:gd name="connsiteY224" fmla="*/ 454822 h 544950"/>
                <a:gd name="connsiteX225" fmla="*/ 195681 w 544043"/>
                <a:gd name="connsiteY225" fmla="*/ 458244 h 544950"/>
                <a:gd name="connsiteX226" fmla="*/ 192260 w 544043"/>
                <a:gd name="connsiteY226" fmla="*/ 461665 h 544950"/>
                <a:gd name="connsiteX227" fmla="*/ 188839 w 544043"/>
                <a:gd name="connsiteY227" fmla="*/ 465087 h 544950"/>
                <a:gd name="connsiteX228" fmla="*/ 185417 w 544043"/>
                <a:gd name="connsiteY228" fmla="*/ 468509 h 544950"/>
                <a:gd name="connsiteX229" fmla="*/ 181995 w 544043"/>
                <a:gd name="connsiteY229" fmla="*/ 471930 h 544950"/>
                <a:gd name="connsiteX230" fmla="*/ 178573 w 544043"/>
                <a:gd name="connsiteY230" fmla="*/ 475352 h 544950"/>
                <a:gd name="connsiteX231" fmla="*/ 175152 w 544043"/>
                <a:gd name="connsiteY231" fmla="*/ 478774 h 544950"/>
                <a:gd name="connsiteX232" fmla="*/ 171730 w 544043"/>
                <a:gd name="connsiteY232" fmla="*/ 482195 h 544950"/>
                <a:gd name="connsiteX233" fmla="*/ 168309 w 544043"/>
                <a:gd name="connsiteY233" fmla="*/ 485617 h 544950"/>
                <a:gd name="connsiteX234" fmla="*/ 164887 w 544043"/>
                <a:gd name="connsiteY234" fmla="*/ 489039 h 544950"/>
                <a:gd name="connsiteX235" fmla="*/ 161465 w 544043"/>
                <a:gd name="connsiteY235" fmla="*/ 492460 h 544950"/>
                <a:gd name="connsiteX236" fmla="*/ 158044 w 544043"/>
                <a:gd name="connsiteY236" fmla="*/ 495882 h 544950"/>
                <a:gd name="connsiteX237" fmla="*/ 151148 w 544043"/>
                <a:gd name="connsiteY237" fmla="*/ 499304 h 54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544043" h="544950">
                  <a:moveTo>
                    <a:pt x="152675" y="499093"/>
                  </a:moveTo>
                  <a:lnTo>
                    <a:pt x="149253" y="499093"/>
                  </a:lnTo>
                  <a:cubicBezTo>
                    <a:pt x="147463" y="501199"/>
                    <a:pt x="144199" y="500409"/>
                    <a:pt x="142357" y="502515"/>
                  </a:cubicBezTo>
                  <a:cubicBezTo>
                    <a:pt x="139567" y="505621"/>
                    <a:pt x="134829" y="502778"/>
                    <a:pt x="132039" y="505937"/>
                  </a:cubicBezTo>
                  <a:cubicBezTo>
                    <a:pt x="129249" y="509043"/>
                    <a:pt x="124512" y="506200"/>
                    <a:pt x="121722" y="509358"/>
                  </a:cubicBezTo>
                  <a:cubicBezTo>
                    <a:pt x="118932" y="512464"/>
                    <a:pt x="114141" y="509569"/>
                    <a:pt x="111404" y="512780"/>
                  </a:cubicBezTo>
                  <a:lnTo>
                    <a:pt x="107983" y="512780"/>
                  </a:lnTo>
                  <a:cubicBezTo>
                    <a:pt x="106193" y="514938"/>
                    <a:pt x="102876" y="514043"/>
                    <a:pt x="101087" y="516202"/>
                  </a:cubicBezTo>
                  <a:lnTo>
                    <a:pt x="97665" y="516202"/>
                  </a:lnTo>
                  <a:cubicBezTo>
                    <a:pt x="95717" y="517886"/>
                    <a:pt x="93085" y="518465"/>
                    <a:pt x="91296" y="520413"/>
                  </a:cubicBezTo>
                  <a:cubicBezTo>
                    <a:pt x="90138" y="520992"/>
                    <a:pt x="88927" y="521308"/>
                    <a:pt x="87611" y="521308"/>
                  </a:cubicBezTo>
                  <a:cubicBezTo>
                    <a:pt x="84874" y="521097"/>
                    <a:pt x="82715" y="522203"/>
                    <a:pt x="80767" y="523993"/>
                  </a:cubicBezTo>
                  <a:cubicBezTo>
                    <a:pt x="79609" y="524519"/>
                    <a:pt x="78399" y="524730"/>
                    <a:pt x="77083" y="524730"/>
                  </a:cubicBezTo>
                  <a:cubicBezTo>
                    <a:pt x="74345" y="524466"/>
                    <a:pt x="72292" y="525783"/>
                    <a:pt x="70345" y="527467"/>
                  </a:cubicBezTo>
                  <a:cubicBezTo>
                    <a:pt x="69187" y="527941"/>
                    <a:pt x="67976" y="528151"/>
                    <a:pt x="66712" y="528151"/>
                  </a:cubicBezTo>
                  <a:cubicBezTo>
                    <a:pt x="64027" y="527888"/>
                    <a:pt x="61922" y="529257"/>
                    <a:pt x="60027" y="530889"/>
                  </a:cubicBezTo>
                  <a:cubicBezTo>
                    <a:pt x="58869" y="531362"/>
                    <a:pt x="57605" y="531573"/>
                    <a:pt x="56342" y="531573"/>
                  </a:cubicBezTo>
                  <a:cubicBezTo>
                    <a:pt x="53605" y="531310"/>
                    <a:pt x="51604" y="532731"/>
                    <a:pt x="49657" y="534363"/>
                  </a:cubicBezTo>
                  <a:cubicBezTo>
                    <a:pt x="48446" y="534784"/>
                    <a:pt x="47235" y="534995"/>
                    <a:pt x="45972" y="534995"/>
                  </a:cubicBezTo>
                  <a:cubicBezTo>
                    <a:pt x="43235" y="534732"/>
                    <a:pt x="41234" y="536258"/>
                    <a:pt x="39234" y="537837"/>
                  </a:cubicBezTo>
                  <a:cubicBezTo>
                    <a:pt x="38023" y="538206"/>
                    <a:pt x="36760" y="538416"/>
                    <a:pt x="35497" y="538416"/>
                  </a:cubicBezTo>
                  <a:cubicBezTo>
                    <a:pt x="32707" y="538153"/>
                    <a:pt x="30759" y="539890"/>
                    <a:pt x="28706" y="541364"/>
                  </a:cubicBezTo>
                  <a:cubicBezTo>
                    <a:pt x="27443" y="541680"/>
                    <a:pt x="26179" y="541838"/>
                    <a:pt x="24863" y="541838"/>
                  </a:cubicBezTo>
                  <a:cubicBezTo>
                    <a:pt x="21494" y="541785"/>
                    <a:pt x="18704" y="543628"/>
                    <a:pt x="15651" y="544628"/>
                  </a:cubicBezTo>
                  <a:cubicBezTo>
                    <a:pt x="14388" y="544997"/>
                    <a:pt x="13072" y="545049"/>
                    <a:pt x="11809" y="544786"/>
                  </a:cubicBezTo>
                  <a:cubicBezTo>
                    <a:pt x="9966" y="544102"/>
                    <a:pt x="8123" y="543470"/>
                    <a:pt x="6334" y="542575"/>
                  </a:cubicBezTo>
                  <a:cubicBezTo>
                    <a:pt x="5176" y="541891"/>
                    <a:pt x="4175" y="541101"/>
                    <a:pt x="3281" y="540101"/>
                  </a:cubicBezTo>
                  <a:cubicBezTo>
                    <a:pt x="1807" y="537890"/>
                    <a:pt x="964" y="535363"/>
                    <a:pt x="70" y="532889"/>
                  </a:cubicBezTo>
                  <a:cubicBezTo>
                    <a:pt x="-88" y="531573"/>
                    <a:pt x="17" y="530257"/>
                    <a:pt x="438" y="528994"/>
                  </a:cubicBezTo>
                  <a:cubicBezTo>
                    <a:pt x="1280" y="526519"/>
                    <a:pt x="2175" y="524045"/>
                    <a:pt x="2912" y="521519"/>
                  </a:cubicBezTo>
                  <a:cubicBezTo>
                    <a:pt x="3175" y="519571"/>
                    <a:pt x="3281" y="517570"/>
                    <a:pt x="4807" y="516096"/>
                  </a:cubicBezTo>
                  <a:cubicBezTo>
                    <a:pt x="6228" y="514675"/>
                    <a:pt x="6544" y="512885"/>
                    <a:pt x="6544" y="510938"/>
                  </a:cubicBezTo>
                  <a:cubicBezTo>
                    <a:pt x="6544" y="509043"/>
                    <a:pt x="6807" y="507200"/>
                    <a:pt x="8229" y="505779"/>
                  </a:cubicBezTo>
                  <a:cubicBezTo>
                    <a:pt x="9650" y="504357"/>
                    <a:pt x="9966" y="502568"/>
                    <a:pt x="9966" y="500620"/>
                  </a:cubicBezTo>
                  <a:cubicBezTo>
                    <a:pt x="9966" y="498725"/>
                    <a:pt x="10229" y="496882"/>
                    <a:pt x="11650" y="495461"/>
                  </a:cubicBezTo>
                  <a:cubicBezTo>
                    <a:pt x="13072" y="494040"/>
                    <a:pt x="13387" y="492250"/>
                    <a:pt x="13387" y="490302"/>
                  </a:cubicBezTo>
                  <a:cubicBezTo>
                    <a:pt x="13387" y="488407"/>
                    <a:pt x="13651" y="486565"/>
                    <a:pt x="15072" y="485143"/>
                  </a:cubicBezTo>
                  <a:cubicBezTo>
                    <a:pt x="16494" y="483722"/>
                    <a:pt x="16809" y="481932"/>
                    <a:pt x="16809" y="479984"/>
                  </a:cubicBezTo>
                  <a:cubicBezTo>
                    <a:pt x="16809" y="478089"/>
                    <a:pt x="17073" y="476247"/>
                    <a:pt x="18494" y="474826"/>
                  </a:cubicBezTo>
                  <a:cubicBezTo>
                    <a:pt x="19915" y="473404"/>
                    <a:pt x="20231" y="471615"/>
                    <a:pt x="20231" y="469667"/>
                  </a:cubicBezTo>
                  <a:cubicBezTo>
                    <a:pt x="20231" y="467772"/>
                    <a:pt x="20494" y="465929"/>
                    <a:pt x="21915" y="464508"/>
                  </a:cubicBezTo>
                  <a:cubicBezTo>
                    <a:pt x="23336" y="463087"/>
                    <a:pt x="23653" y="461297"/>
                    <a:pt x="23653" y="459349"/>
                  </a:cubicBezTo>
                  <a:cubicBezTo>
                    <a:pt x="23653" y="457454"/>
                    <a:pt x="23915" y="455611"/>
                    <a:pt x="25337" y="454190"/>
                  </a:cubicBezTo>
                  <a:cubicBezTo>
                    <a:pt x="26758" y="452769"/>
                    <a:pt x="27074" y="450979"/>
                    <a:pt x="27074" y="449031"/>
                  </a:cubicBezTo>
                  <a:cubicBezTo>
                    <a:pt x="27074" y="447136"/>
                    <a:pt x="27337" y="445294"/>
                    <a:pt x="28759" y="443872"/>
                  </a:cubicBezTo>
                  <a:cubicBezTo>
                    <a:pt x="30180" y="442451"/>
                    <a:pt x="30496" y="440661"/>
                    <a:pt x="30496" y="438714"/>
                  </a:cubicBezTo>
                  <a:cubicBezTo>
                    <a:pt x="30496" y="436819"/>
                    <a:pt x="30759" y="434976"/>
                    <a:pt x="32180" y="433555"/>
                  </a:cubicBezTo>
                  <a:cubicBezTo>
                    <a:pt x="33602" y="432133"/>
                    <a:pt x="33917" y="430344"/>
                    <a:pt x="33917" y="428396"/>
                  </a:cubicBezTo>
                  <a:cubicBezTo>
                    <a:pt x="33917" y="426501"/>
                    <a:pt x="34181" y="424658"/>
                    <a:pt x="35602" y="423237"/>
                  </a:cubicBezTo>
                  <a:cubicBezTo>
                    <a:pt x="37023" y="421816"/>
                    <a:pt x="37339" y="420026"/>
                    <a:pt x="37339" y="418078"/>
                  </a:cubicBezTo>
                  <a:cubicBezTo>
                    <a:pt x="37339" y="416183"/>
                    <a:pt x="37602" y="414341"/>
                    <a:pt x="39023" y="412919"/>
                  </a:cubicBezTo>
                  <a:cubicBezTo>
                    <a:pt x="40445" y="411498"/>
                    <a:pt x="40761" y="409708"/>
                    <a:pt x="40761" y="407760"/>
                  </a:cubicBezTo>
                  <a:cubicBezTo>
                    <a:pt x="40761" y="405865"/>
                    <a:pt x="41024" y="404023"/>
                    <a:pt x="42445" y="402602"/>
                  </a:cubicBezTo>
                  <a:cubicBezTo>
                    <a:pt x="43340" y="401654"/>
                    <a:pt x="43972" y="400496"/>
                    <a:pt x="44183" y="399180"/>
                  </a:cubicBezTo>
                  <a:cubicBezTo>
                    <a:pt x="44445" y="397864"/>
                    <a:pt x="44972" y="396706"/>
                    <a:pt x="45867" y="395706"/>
                  </a:cubicBezTo>
                  <a:cubicBezTo>
                    <a:pt x="47077" y="394389"/>
                    <a:pt x="47604" y="392810"/>
                    <a:pt x="47656" y="391020"/>
                  </a:cubicBezTo>
                  <a:cubicBezTo>
                    <a:pt x="47762" y="389862"/>
                    <a:pt x="48025" y="388757"/>
                    <a:pt x="48446" y="387651"/>
                  </a:cubicBezTo>
                  <a:cubicBezTo>
                    <a:pt x="49078" y="386020"/>
                    <a:pt x="49709" y="384388"/>
                    <a:pt x="50657" y="382861"/>
                  </a:cubicBezTo>
                  <a:cubicBezTo>
                    <a:pt x="51025" y="382387"/>
                    <a:pt x="51342" y="381913"/>
                    <a:pt x="51710" y="381440"/>
                  </a:cubicBezTo>
                  <a:cubicBezTo>
                    <a:pt x="52183" y="381071"/>
                    <a:pt x="52658" y="380703"/>
                    <a:pt x="53131" y="380334"/>
                  </a:cubicBezTo>
                  <a:cubicBezTo>
                    <a:pt x="54236" y="379913"/>
                    <a:pt x="55237" y="379334"/>
                    <a:pt x="56184" y="378544"/>
                  </a:cubicBezTo>
                  <a:cubicBezTo>
                    <a:pt x="57343" y="377439"/>
                    <a:pt x="58501" y="376281"/>
                    <a:pt x="59606" y="375123"/>
                  </a:cubicBezTo>
                  <a:cubicBezTo>
                    <a:pt x="60764" y="374017"/>
                    <a:pt x="61922" y="372859"/>
                    <a:pt x="63028" y="371701"/>
                  </a:cubicBezTo>
                  <a:cubicBezTo>
                    <a:pt x="64186" y="370596"/>
                    <a:pt x="65343" y="369438"/>
                    <a:pt x="66449" y="368279"/>
                  </a:cubicBezTo>
                  <a:cubicBezTo>
                    <a:pt x="67607" y="367174"/>
                    <a:pt x="68765" y="366016"/>
                    <a:pt x="69871" y="364858"/>
                  </a:cubicBezTo>
                  <a:cubicBezTo>
                    <a:pt x="71029" y="363752"/>
                    <a:pt x="72187" y="362594"/>
                    <a:pt x="73292" y="361436"/>
                  </a:cubicBezTo>
                  <a:cubicBezTo>
                    <a:pt x="74451" y="360331"/>
                    <a:pt x="75609" y="359172"/>
                    <a:pt x="76714" y="358014"/>
                  </a:cubicBezTo>
                  <a:cubicBezTo>
                    <a:pt x="77872" y="356909"/>
                    <a:pt x="79031" y="355751"/>
                    <a:pt x="80136" y="354593"/>
                  </a:cubicBezTo>
                  <a:cubicBezTo>
                    <a:pt x="81294" y="353487"/>
                    <a:pt x="82452" y="352329"/>
                    <a:pt x="83558" y="351171"/>
                  </a:cubicBezTo>
                  <a:cubicBezTo>
                    <a:pt x="84715" y="350065"/>
                    <a:pt x="85873" y="348907"/>
                    <a:pt x="86979" y="347749"/>
                  </a:cubicBezTo>
                  <a:cubicBezTo>
                    <a:pt x="88137" y="346644"/>
                    <a:pt x="89295" y="345486"/>
                    <a:pt x="90400" y="344328"/>
                  </a:cubicBezTo>
                  <a:cubicBezTo>
                    <a:pt x="91559" y="343222"/>
                    <a:pt x="92717" y="342064"/>
                    <a:pt x="93822" y="340906"/>
                  </a:cubicBezTo>
                  <a:cubicBezTo>
                    <a:pt x="94980" y="339800"/>
                    <a:pt x="96139" y="338642"/>
                    <a:pt x="97244" y="337484"/>
                  </a:cubicBezTo>
                  <a:cubicBezTo>
                    <a:pt x="98402" y="336379"/>
                    <a:pt x="99560" y="335221"/>
                    <a:pt x="100666" y="334062"/>
                  </a:cubicBezTo>
                  <a:cubicBezTo>
                    <a:pt x="101824" y="332957"/>
                    <a:pt x="102982" y="331799"/>
                    <a:pt x="104087" y="330641"/>
                  </a:cubicBezTo>
                  <a:cubicBezTo>
                    <a:pt x="105245" y="329535"/>
                    <a:pt x="106403" y="328377"/>
                    <a:pt x="107509" y="327219"/>
                  </a:cubicBezTo>
                  <a:cubicBezTo>
                    <a:pt x="108667" y="326114"/>
                    <a:pt x="109825" y="324956"/>
                    <a:pt x="110930" y="323797"/>
                  </a:cubicBezTo>
                  <a:cubicBezTo>
                    <a:pt x="112088" y="322692"/>
                    <a:pt x="113247" y="321534"/>
                    <a:pt x="114352" y="320376"/>
                  </a:cubicBezTo>
                  <a:cubicBezTo>
                    <a:pt x="115510" y="319270"/>
                    <a:pt x="116668" y="318112"/>
                    <a:pt x="117774" y="316954"/>
                  </a:cubicBezTo>
                  <a:cubicBezTo>
                    <a:pt x="118932" y="315848"/>
                    <a:pt x="120090" y="314690"/>
                    <a:pt x="121196" y="313532"/>
                  </a:cubicBezTo>
                  <a:cubicBezTo>
                    <a:pt x="122354" y="312427"/>
                    <a:pt x="123511" y="311269"/>
                    <a:pt x="124617" y="310111"/>
                  </a:cubicBezTo>
                  <a:cubicBezTo>
                    <a:pt x="125775" y="309005"/>
                    <a:pt x="126933" y="307847"/>
                    <a:pt x="128038" y="306689"/>
                  </a:cubicBezTo>
                  <a:cubicBezTo>
                    <a:pt x="129196" y="305583"/>
                    <a:pt x="130355" y="304425"/>
                    <a:pt x="131460" y="303267"/>
                  </a:cubicBezTo>
                  <a:cubicBezTo>
                    <a:pt x="132618" y="302162"/>
                    <a:pt x="133776" y="301004"/>
                    <a:pt x="134882" y="299846"/>
                  </a:cubicBezTo>
                  <a:cubicBezTo>
                    <a:pt x="136040" y="298740"/>
                    <a:pt x="137198" y="297582"/>
                    <a:pt x="138304" y="296424"/>
                  </a:cubicBezTo>
                  <a:cubicBezTo>
                    <a:pt x="139462" y="295318"/>
                    <a:pt x="140620" y="294160"/>
                    <a:pt x="141725" y="293002"/>
                  </a:cubicBezTo>
                  <a:cubicBezTo>
                    <a:pt x="142883" y="291897"/>
                    <a:pt x="144041" y="290739"/>
                    <a:pt x="145147" y="289580"/>
                  </a:cubicBezTo>
                  <a:cubicBezTo>
                    <a:pt x="146305" y="288475"/>
                    <a:pt x="147463" y="287317"/>
                    <a:pt x="148568" y="286159"/>
                  </a:cubicBezTo>
                  <a:cubicBezTo>
                    <a:pt x="149726" y="285053"/>
                    <a:pt x="150884" y="283895"/>
                    <a:pt x="151990" y="282737"/>
                  </a:cubicBezTo>
                  <a:cubicBezTo>
                    <a:pt x="153148" y="281632"/>
                    <a:pt x="154306" y="280473"/>
                    <a:pt x="155412" y="279315"/>
                  </a:cubicBezTo>
                  <a:cubicBezTo>
                    <a:pt x="156570" y="278210"/>
                    <a:pt x="157728" y="277052"/>
                    <a:pt x="158833" y="275894"/>
                  </a:cubicBezTo>
                  <a:cubicBezTo>
                    <a:pt x="159992" y="274788"/>
                    <a:pt x="161150" y="273630"/>
                    <a:pt x="162255" y="272472"/>
                  </a:cubicBezTo>
                  <a:cubicBezTo>
                    <a:pt x="163413" y="271367"/>
                    <a:pt x="164571" y="270208"/>
                    <a:pt x="165677" y="269050"/>
                  </a:cubicBezTo>
                  <a:cubicBezTo>
                    <a:pt x="166835" y="267945"/>
                    <a:pt x="167992" y="266787"/>
                    <a:pt x="169098" y="265629"/>
                  </a:cubicBezTo>
                  <a:cubicBezTo>
                    <a:pt x="170256" y="264523"/>
                    <a:pt x="171414" y="263365"/>
                    <a:pt x="172520" y="262207"/>
                  </a:cubicBezTo>
                  <a:cubicBezTo>
                    <a:pt x="173678" y="261101"/>
                    <a:pt x="174836" y="259943"/>
                    <a:pt x="175941" y="258785"/>
                  </a:cubicBezTo>
                  <a:cubicBezTo>
                    <a:pt x="177100" y="257680"/>
                    <a:pt x="178258" y="256522"/>
                    <a:pt x="179363" y="255364"/>
                  </a:cubicBezTo>
                  <a:cubicBezTo>
                    <a:pt x="180521" y="254258"/>
                    <a:pt x="181679" y="253100"/>
                    <a:pt x="182785" y="251942"/>
                  </a:cubicBezTo>
                  <a:cubicBezTo>
                    <a:pt x="183943" y="250836"/>
                    <a:pt x="185101" y="249678"/>
                    <a:pt x="186206" y="248520"/>
                  </a:cubicBezTo>
                  <a:cubicBezTo>
                    <a:pt x="187364" y="247415"/>
                    <a:pt x="188522" y="246257"/>
                    <a:pt x="189628" y="245098"/>
                  </a:cubicBezTo>
                  <a:cubicBezTo>
                    <a:pt x="190786" y="243993"/>
                    <a:pt x="191944" y="242835"/>
                    <a:pt x="193049" y="241677"/>
                  </a:cubicBezTo>
                  <a:cubicBezTo>
                    <a:pt x="194208" y="240571"/>
                    <a:pt x="195366" y="239413"/>
                    <a:pt x="196471" y="238255"/>
                  </a:cubicBezTo>
                  <a:cubicBezTo>
                    <a:pt x="197629" y="237150"/>
                    <a:pt x="198788" y="235991"/>
                    <a:pt x="199893" y="234833"/>
                  </a:cubicBezTo>
                  <a:cubicBezTo>
                    <a:pt x="201051" y="233728"/>
                    <a:pt x="202209" y="232570"/>
                    <a:pt x="203315" y="231412"/>
                  </a:cubicBezTo>
                  <a:cubicBezTo>
                    <a:pt x="204473" y="230306"/>
                    <a:pt x="205631" y="229148"/>
                    <a:pt x="206736" y="227990"/>
                  </a:cubicBezTo>
                  <a:cubicBezTo>
                    <a:pt x="207894" y="226885"/>
                    <a:pt x="209052" y="225726"/>
                    <a:pt x="210158" y="224568"/>
                  </a:cubicBezTo>
                  <a:cubicBezTo>
                    <a:pt x="211316" y="223463"/>
                    <a:pt x="212474" y="222305"/>
                    <a:pt x="213579" y="221147"/>
                  </a:cubicBezTo>
                  <a:cubicBezTo>
                    <a:pt x="214737" y="220041"/>
                    <a:pt x="215896" y="218883"/>
                    <a:pt x="217001" y="217725"/>
                  </a:cubicBezTo>
                  <a:cubicBezTo>
                    <a:pt x="218159" y="216619"/>
                    <a:pt x="219317" y="215461"/>
                    <a:pt x="220423" y="214303"/>
                  </a:cubicBezTo>
                  <a:cubicBezTo>
                    <a:pt x="221581" y="213198"/>
                    <a:pt x="222739" y="212040"/>
                    <a:pt x="223845" y="210882"/>
                  </a:cubicBezTo>
                  <a:cubicBezTo>
                    <a:pt x="225003" y="209776"/>
                    <a:pt x="226160" y="208618"/>
                    <a:pt x="227266" y="207460"/>
                  </a:cubicBezTo>
                  <a:cubicBezTo>
                    <a:pt x="228424" y="206354"/>
                    <a:pt x="229582" y="205196"/>
                    <a:pt x="230687" y="204038"/>
                  </a:cubicBezTo>
                  <a:cubicBezTo>
                    <a:pt x="231845" y="202933"/>
                    <a:pt x="233004" y="201775"/>
                    <a:pt x="234109" y="200616"/>
                  </a:cubicBezTo>
                  <a:cubicBezTo>
                    <a:pt x="235267" y="199511"/>
                    <a:pt x="236425" y="198353"/>
                    <a:pt x="237531" y="197195"/>
                  </a:cubicBezTo>
                  <a:cubicBezTo>
                    <a:pt x="238689" y="196089"/>
                    <a:pt x="239847" y="194931"/>
                    <a:pt x="240953" y="193773"/>
                  </a:cubicBezTo>
                  <a:cubicBezTo>
                    <a:pt x="241742" y="193036"/>
                    <a:pt x="242690" y="192457"/>
                    <a:pt x="243689" y="192036"/>
                  </a:cubicBezTo>
                  <a:cubicBezTo>
                    <a:pt x="244637" y="191457"/>
                    <a:pt x="245480" y="190773"/>
                    <a:pt x="246269" y="189983"/>
                  </a:cubicBezTo>
                  <a:cubicBezTo>
                    <a:pt x="246269" y="189983"/>
                    <a:pt x="247427" y="188825"/>
                    <a:pt x="247427" y="188825"/>
                  </a:cubicBezTo>
                  <a:cubicBezTo>
                    <a:pt x="248217" y="188088"/>
                    <a:pt x="249006" y="187298"/>
                    <a:pt x="249743" y="186509"/>
                  </a:cubicBezTo>
                  <a:cubicBezTo>
                    <a:pt x="249743" y="186509"/>
                    <a:pt x="250901" y="185350"/>
                    <a:pt x="250901" y="185350"/>
                  </a:cubicBezTo>
                  <a:cubicBezTo>
                    <a:pt x="251691" y="184561"/>
                    <a:pt x="252428" y="183824"/>
                    <a:pt x="253218" y="183034"/>
                  </a:cubicBezTo>
                  <a:cubicBezTo>
                    <a:pt x="253218" y="183034"/>
                    <a:pt x="254376" y="181876"/>
                    <a:pt x="254376" y="181876"/>
                  </a:cubicBezTo>
                  <a:cubicBezTo>
                    <a:pt x="255165" y="181139"/>
                    <a:pt x="255902" y="180349"/>
                    <a:pt x="256692" y="179560"/>
                  </a:cubicBezTo>
                  <a:cubicBezTo>
                    <a:pt x="256692" y="179560"/>
                    <a:pt x="257850" y="178402"/>
                    <a:pt x="257797" y="178402"/>
                  </a:cubicBezTo>
                  <a:cubicBezTo>
                    <a:pt x="258534" y="177612"/>
                    <a:pt x="259219" y="176770"/>
                    <a:pt x="259798" y="175875"/>
                  </a:cubicBezTo>
                  <a:cubicBezTo>
                    <a:pt x="260219" y="174875"/>
                    <a:pt x="260798" y="173980"/>
                    <a:pt x="261535" y="173138"/>
                  </a:cubicBezTo>
                  <a:cubicBezTo>
                    <a:pt x="262693" y="172032"/>
                    <a:pt x="263851" y="170874"/>
                    <a:pt x="264956" y="169716"/>
                  </a:cubicBezTo>
                  <a:cubicBezTo>
                    <a:pt x="266114" y="168610"/>
                    <a:pt x="267273" y="167452"/>
                    <a:pt x="268378" y="166294"/>
                  </a:cubicBezTo>
                  <a:cubicBezTo>
                    <a:pt x="269536" y="165189"/>
                    <a:pt x="270694" y="164031"/>
                    <a:pt x="271800" y="162873"/>
                  </a:cubicBezTo>
                  <a:cubicBezTo>
                    <a:pt x="272958" y="161767"/>
                    <a:pt x="274116" y="160609"/>
                    <a:pt x="275221" y="159451"/>
                  </a:cubicBezTo>
                  <a:cubicBezTo>
                    <a:pt x="276380" y="158345"/>
                    <a:pt x="277538" y="157187"/>
                    <a:pt x="278643" y="156029"/>
                  </a:cubicBezTo>
                  <a:cubicBezTo>
                    <a:pt x="279801" y="154924"/>
                    <a:pt x="280959" y="153766"/>
                    <a:pt x="282065" y="152607"/>
                  </a:cubicBezTo>
                  <a:cubicBezTo>
                    <a:pt x="283223" y="151502"/>
                    <a:pt x="284381" y="150344"/>
                    <a:pt x="285486" y="149186"/>
                  </a:cubicBezTo>
                  <a:cubicBezTo>
                    <a:pt x="286644" y="148080"/>
                    <a:pt x="287802" y="146922"/>
                    <a:pt x="288908" y="145764"/>
                  </a:cubicBezTo>
                  <a:cubicBezTo>
                    <a:pt x="290066" y="144659"/>
                    <a:pt x="291224" y="143500"/>
                    <a:pt x="292329" y="142342"/>
                  </a:cubicBezTo>
                  <a:cubicBezTo>
                    <a:pt x="293488" y="141237"/>
                    <a:pt x="294646" y="140079"/>
                    <a:pt x="295751" y="138921"/>
                  </a:cubicBezTo>
                  <a:cubicBezTo>
                    <a:pt x="296910" y="137815"/>
                    <a:pt x="298068" y="136657"/>
                    <a:pt x="299173" y="135499"/>
                  </a:cubicBezTo>
                  <a:cubicBezTo>
                    <a:pt x="300331" y="134394"/>
                    <a:pt x="301489" y="133235"/>
                    <a:pt x="302595" y="132077"/>
                  </a:cubicBezTo>
                  <a:cubicBezTo>
                    <a:pt x="303752" y="130972"/>
                    <a:pt x="304910" y="129814"/>
                    <a:pt x="306016" y="128656"/>
                  </a:cubicBezTo>
                  <a:cubicBezTo>
                    <a:pt x="307174" y="127550"/>
                    <a:pt x="308332" y="126392"/>
                    <a:pt x="309437" y="125234"/>
                  </a:cubicBezTo>
                  <a:cubicBezTo>
                    <a:pt x="310596" y="124128"/>
                    <a:pt x="311754" y="122970"/>
                    <a:pt x="312859" y="121812"/>
                  </a:cubicBezTo>
                  <a:cubicBezTo>
                    <a:pt x="314018" y="120707"/>
                    <a:pt x="315176" y="119549"/>
                    <a:pt x="316281" y="118391"/>
                  </a:cubicBezTo>
                  <a:cubicBezTo>
                    <a:pt x="317439" y="117285"/>
                    <a:pt x="318597" y="116127"/>
                    <a:pt x="319703" y="114969"/>
                  </a:cubicBezTo>
                  <a:cubicBezTo>
                    <a:pt x="320861" y="113863"/>
                    <a:pt x="322019" y="112705"/>
                    <a:pt x="323124" y="111547"/>
                  </a:cubicBezTo>
                  <a:cubicBezTo>
                    <a:pt x="324282" y="110442"/>
                    <a:pt x="325440" y="109284"/>
                    <a:pt x="326546" y="108125"/>
                  </a:cubicBezTo>
                  <a:cubicBezTo>
                    <a:pt x="327704" y="107020"/>
                    <a:pt x="328862" y="105862"/>
                    <a:pt x="329967" y="104704"/>
                  </a:cubicBezTo>
                  <a:cubicBezTo>
                    <a:pt x="331126" y="103598"/>
                    <a:pt x="332284" y="102440"/>
                    <a:pt x="333389" y="101282"/>
                  </a:cubicBezTo>
                  <a:cubicBezTo>
                    <a:pt x="334547" y="100177"/>
                    <a:pt x="335706" y="99019"/>
                    <a:pt x="336811" y="97860"/>
                  </a:cubicBezTo>
                  <a:cubicBezTo>
                    <a:pt x="337969" y="96755"/>
                    <a:pt x="339127" y="95597"/>
                    <a:pt x="340233" y="94439"/>
                  </a:cubicBezTo>
                  <a:cubicBezTo>
                    <a:pt x="341391" y="93333"/>
                    <a:pt x="342549" y="92175"/>
                    <a:pt x="343654" y="91017"/>
                  </a:cubicBezTo>
                  <a:cubicBezTo>
                    <a:pt x="344812" y="89912"/>
                    <a:pt x="345970" y="88753"/>
                    <a:pt x="347076" y="87595"/>
                  </a:cubicBezTo>
                  <a:cubicBezTo>
                    <a:pt x="348234" y="86490"/>
                    <a:pt x="349392" y="85332"/>
                    <a:pt x="350497" y="84174"/>
                  </a:cubicBezTo>
                  <a:cubicBezTo>
                    <a:pt x="351655" y="83068"/>
                    <a:pt x="352814" y="81910"/>
                    <a:pt x="353919" y="80752"/>
                  </a:cubicBezTo>
                  <a:cubicBezTo>
                    <a:pt x="355077" y="79646"/>
                    <a:pt x="356235" y="78488"/>
                    <a:pt x="357341" y="77330"/>
                  </a:cubicBezTo>
                  <a:cubicBezTo>
                    <a:pt x="358499" y="76225"/>
                    <a:pt x="359657" y="75067"/>
                    <a:pt x="360762" y="73909"/>
                  </a:cubicBezTo>
                  <a:cubicBezTo>
                    <a:pt x="361920" y="72803"/>
                    <a:pt x="363078" y="71645"/>
                    <a:pt x="364184" y="70487"/>
                  </a:cubicBezTo>
                  <a:cubicBezTo>
                    <a:pt x="365342" y="69381"/>
                    <a:pt x="366500" y="68223"/>
                    <a:pt x="367605" y="67065"/>
                  </a:cubicBezTo>
                  <a:cubicBezTo>
                    <a:pt x="368763" y="65960"/>
                    <a:pt x="369922" y="64802"/>
                    <a:pt x="371027" y="63643"/>
                  </a:cubicBezTo>
                  <a:cubicBezTo>
                    <a:pt x="372185" y="62538"/>
                    <a:pt x="373343" y="61380"/>
                    <a:pt x="374449" y="60222"/>
                  </a:cubicBezTo>
                  <a:cubicBezTo>
                    <a:pt x="375607" y="59116"/>
                    <a:pt x="376765" y="57958"/>
                    <a:pt x="377870" y="56800"/>
                  </a:cubicBezTo>
                  <a:cubicBezTo>
                    <a:pt x="379029" y="55695"/>
                    <a:pt x="380187" y="54537"/>
                    <a:pt x="381292" y="53378"/>
                  </a:cubicBezTo>
                  <a:cubicBezTo>
                    <a:pt x="382450" y="52273"/>
                    <a:pt x="383608" y="51115"/>
                    <a:pt x="384714" y="49957"/>
                  </a:cubicBezTo>
                  <a:cubicBezTo>
                    <a:pt x="385872" y="48851"/>
                    <a:pt x="387030" y="47693"/>
                    <a:pt x="388135" y="46535"/>
                  </a:cubicBezTo>
                  <a:cubicBezTo>
                    <a:pt x="389293" y="45430"/>
                    <a:pt x="390451" y="44271"/>
                    <a:pt x="391557" y="43113"/>
                  </a:cubicBezTo>
                  <a:cubicBezTo>
                    <a:pt x="392662" y="41955"/>
                    <a:pt x="393926" y="40902"/>
                    <a:pt x="394978" y="39692"/>
                  </a:cubicBezTo>
                  <a:cubicBezTo>
                    <a:pt x="406454" y="28216"/>
                    <a:pt x="417877" y="16793"/>
                    <a:pt x="429353" y="5317"/>
                  </a:cubicBezTo>
                  <a:cubicBezTo>
                    <a:pt x="431195" y="3316"/>
                    <a:pt x="434407" y="3948"/>
                    <a:pt x="436249" y="1895"/>
                  </a:cubicBezTo>
                  <a:cubicBezTo>
                    <a:pt x="440829" y="-632"/>
                    <a:pt x="445408" y="-632"/>
                    <a:pt x="449988" y="1895"/>
                  </a:cubicBezTo>
                  <a:cubicBezTo>
                    <a:pt x="451146" y="3053"/>
                    <a:pt x="452251" y="4211"/>
                    <a:pt x="453410" y="5317"/>
                  </a:cubicBezTo>
                  <a:cubicBezTo>
                    <a:pt x="454568" y="6475"/>
                    <a:pt x="455673" y="7633"/>
                    <a:pt x="456831" y="8738"/>
                  </a:cubicBezTo>
                  <a:cubicBezTo>
                    <a:pt x="457989" y="9897"/>
                    <a:pt x="459095" y="11055"/>
                    <a:pt x="460253" y="12160"/>
                  </a:cubicBezTo>
                  <a:cubicBezTo>
                    <a:pt x="461411" y="13318"/>
                    <a:pt x="462516" y="14476"/>
                    <a:pt x="463674" y="15582"/>
                  </a:cubicBezTo>
                  <a:cubicBezTo>
                    <a:pt x="464832" y="16740"/>
                    <a:pt x="465938" y="17898"/>
                    <a:pt x="467096" y="19004"/>
                  </a:cubicBezTo>
                  <a:cubicBezTo>
                    <a:pt x="468254" y="20162"/>
                    <a:pt x="469359" y="21320"/>
                    <a:pt x="470518" y="22425"/>
                  </a:cubicBezTo>
                  <a:cubicBezTo>
                    <a:pt x="471676" y="23583"/>
                    <a:pt x="472781" y="24741"/>
                    <a:pt x="473939" y="25847"/>
                  </a:cubicBezTo>
                  <a:cubicBezTo>
                    <a:pt x="475098" y="27005"/>
                    <a:pt x="476203" y="28163"/>
                    <a:pt x="477361" y="29269"/>
                  </a:cubicBezTo>
                  <a:cubicBezTo>
                    <a:pt x="478519" y="30427"/>
                    <a:pt x="479625" y="31585"/>
                    <a:pt x="480782" y="32690"/>
                  </a:cubicBezTo>
                  <a:cubicBezTo>
                    <a:pt x="481940" y="33848"/>
                    <a:pt x="483046" y="35007"/>
                    <a:pt x="484204" y="36112"/>
                  </a:cubicBezTo>
                  <a:cubicBezTo>
                    <a:pt x="485362" y="37270"/>
                    <a:pt x="486467" y="38428"/>
                    <a:pt x="487626" y="39534"/>
                  </a:cubicBezTo>
                  <a:cubicBezTo>
                    <a:pt x="488784" y="40692"/>
                    <a:pt x="489889" y="41850"/>
                    <a:pt x="491047" y="42955"/>
                  </a:cubicBezTo>
                  <a:cubicBezTo>
                    <a:pt x="492206" y="44114"/>
                    <a:pt x="493311" y="45272"/>
                    <a:pt x="494469" y="46377"/>
                  </a:cubicBezTo>
                  <a:cubicBezTo>
                    <a:pt x="495627" y="47535"/>
                    <a:pt x="496733" y="48693"/>
                    <a:pt x="497891" y="49799"/>
                  </a:cubicBezTo>
                  <a:cubicBezTo>
                    <a:pt x="499049" y="50957"/>
                    <a:pt x="500154" y="52115"/>
                    <a:pt x="501312" y="53220"/>
                  </a:cubicBezTo>
                  <a:cubicBezTo>
                    <a:pt x="502470" y="54379"/>
                    <a:pt x="503576" y="55537"/>
                    <a:pt x="504734" y="56642"/>
                  </a:cubicBezTo>
                  <a:cubicBezTo>
                    <a:pt x="505892" y="57800"/>
                    <a:pt x="506997" y="58958"/>
                    <a:pt x="508155" y="60064"/>
                  </a:cubicBezTo>
                  <a:cubicBezTo>
                    <a:pt x="509314" y="61222"/>
                    <a:pt x="510419" y="62380"/>
                    <a:pt x="511577" y="63486"/>
                  </a:cubicBezTo>
                  <a:cubicBezTo>
                    <a:pt x="512736" y="64644"/>
                    <a:pt x="513841" y="65802"/>
                    <a:pt x="514999" y="66907"/>
                  </a:cubicBezTo>
                  <a:cubicBezTo>
                    <a:pt x="516157" y="68065"/>
                    <a:pt x="517263" y="69223"/>
                    <a:pt x="518421" y="70329"/>
                  </a:cubicBezTo>
                  <a:cubicBezTo>
                    <a:pt x="519578" y="71487"/>
                    <a:pt x="520684" y="72645"/>
                    <a:pt x="521842" y="73751"/>
                  </a:cubicBezTo>
                  <a:cubicBezTo>
                    <a:pt x="523000" y="74909"/>
                    <a:pt x="524106" y="76067"/>
                    <a:pt x="525263" y="77172"/>
                  </a:cubicBezTo>
                  <a:cubicBezTo>
                    <a:pt x="526422" y="78330"/>
                    <a:pt x="527527" y="79489"/>
                    <a:pt x="528685" y="80594"/>
                  </a:cubicBezTo>
                  <a:cubicBezTo>
                    <a:pt x="529844" y="81752"/>
                    <a:pt x="530949" y="82910"/>
                    <a:pt x="532107" y="84016"/>
                  </a:cubicBezTo>
                  <a:cubicBezTo>
                    <a:pt x="533265" y="85174"/>
                    <a:pt x="534371" y="86332"/>
                    <a:pt x="535529" y="87437"/>
                  </a:cubicBezTo>
                  <a:cubicBezTo>
                    <a:pt x="536687" y="88595"/>
                    <a:pt x="537792" y="89754"/>
                    <a:pt x="538950" y="90859"/>
                  </a:cubicBezTo>
                  <a:cubicBezTo>
                    <a:pt x="540108" y="92017"/>
                    <a:pt x="541214" y="93175"/>
                    <a:pt x="542372" y="94281"/>
                  </a:cubicBezTo>
                  <a:cubicBezTo>
                    <a:pt x="543425" y="95439"/>
                    <a:pt x="543951" y="96808"/>
                    <a:pt x="544004" y="98334"/>
                  </a:cubicBezTo>
                  <a:cubicBezTo>
                    <a:pt x="544056" y="101335"/>
                    <a:pt x="544056" y="104388"/>
                    <a:pt x="544004" y="107389"/>
                  </a:cubicBezTo>
                  <a:cubicBezTo>
                    <a:pt x="543951" y="108968"/>
                    <a:pt x="543372" y="110284"/>
                    <a:pt x="542372" y="111442"/>
                  </a:cubicBezTo>
                  <a:cubicBezTo>
                    <a:pt x="541214" y="112547"/>
                    <a:pt x="540056" y="113705"/>
                    <a:pt x="538950" y="114864"/>
                  </a:cubicBezTo>
                  <a:cubicBezTo>
                    <a:pt x="474308" y="183297"/>
                    <a:pt x="406243" y="248362"/>
                    <a:pt x="340075" y="315269"/>
                  </a:cubicBezTo>
                  <a:cubicBezTo>
                    <a:pt x="338969" y="316375"/>
                    <a:pt x="337863" y="317533"/>
                    <a:pt x="336811" y="318744"/>
                  </a:cubicBezTo>
                  <a:cubicBezTo>
                    <a:pt x="335706" y="319902"/>
                    <a:pt x="334600" y="321007"/>
                    <a:pt x="333442" y="322060"/>
                  </a:cubicBezTo>
                  <a:cubicBezTo>
                    <a:pt x="332863" y="322587"/>
                    <a:pt x="332284" y="323113"/>
                    <a:pt x="331652" y="323639"/>
                  </a:cubicBezTo>
                  <a:cubicBezTo>
                    <a:pt x="310333" y="345486"/>
                    <a:pt x="288487" y="366805"/>
                    <a:pt x="267062" y="388546"/>
                  </a:cubicBezTo>
                  <a:cubicBezTo>
                    <a:pt x="266062" y="389652"/>
                    <a:pt x="265009" y="390757"/>
                    <a:pt x="263957" y="391810"/>
                  </a:cubicBezTo>
                  <a:cubicBezTo>
                    <a:pt x="263430" y="392336"/>
                    <a:pt x="262903" y="392863"/>
                    <a:pt x="262377" y="393389"/>
                  </a:cubicBezTo>
                  <a:cubicBezTo>
                    <a:pt x="261325" y="394389"/>
                    <a:pt x="260271" y="395442"/>
                    <a:pt x="259219" y="396443"/>
                  </a:cubicBezTo>
                  <a:cubicBezTo>
                    <a:pt x="258640" y="396916"/>
                    <a:pt x="258061" y="397337"/>
                    <a:pt x="257534" y="397811"/>
                  </a:cubicBezTo>
                  <a:cubicBezTo>
                    <a:pt x="256218" y="398390"/>
                    <a:pt x="254955" y="399127"/>
                    <a:pt x="253849" y="400075"/>
                  </a:cubicBezTo>
                  <a:cubicBezTo>
                    <a:pt x="252691" y="401180"/>
                    <a:pt x="251533" y="402338"/>
                    <a:pt x="250428" y="403497"/>
                  </a:cubicBezTo>
                  <a:cubicBezTo>
                    <a:pt x="249270" y="404602"/>
                    <a:pt x="248112" y="405760"/>
                    <a:pt x="247006" y="406918"/>
                  </a:cubicBezTo>
                  <a:cubicBezTo>
                    <a:pt x="245848" y="408024"/>
                    <a:pt x="244690" y="409182"/>
                    <a:pt x="243585" y="410340"/>
                  </a:cubicBezTo>
                  <a:cubicBezTo>
                    <a:pt x="242426" y="411445"/>
                    <a:pt x="241268" y="412603"/>
                    <a:pt x="240163" y="413762"/>
                  </a:cubicBezTo>
                  <a:cubicBezTo>
                    <a:pt x="239005" y="414867"/>
                    <a:pt x="237846" y="416025"/>
                    <a:pt x="236741" y="417183"/>
                  </a:cubicBezTo>
                  <a:cubicBezTo>
                    <a:pt x="235583" y="418289"/>
                    <a:pt x="234425" y="419447"/>
                    <a:pt x="233319" y="420605"/>
                  </a:cubicBezTo>
                  <a:cubicBezTo>
                    <a:pt x="232162" y="421710"/>
                    <a:pt x="231004" y="422869"/>
                    <a:pt x="229898" y="424027"/>
                  </a:cubicBezTo>
                  <a:cubicBezTo>
                    <a:pt x="228740" y="425132"/>
                    <a:pt x="227582" y="426290"/>
                    <a:pt x="226477" y="427448"/>
                  </a:cubicBezTo>
                  <a:cubicBezTo>
                    <a:pt x="225318" y="428554"/>
                    <a:pt x="224160" y="429712"/>
                    <a:pt x="223055" y="430870"/>
                  </a:cubicBezTo>
                  <a:cubicBezTo>
                    <a:pt x="221897" y="431976"/>
                    <a:pt x="220738" y="433134"/>
                    <a:pt x="219633" y="434292"/>
                  </a:cubicBezTo>
                  <a:cubicBezTo>
                    <a:pt x="218475" y="435397"/>
                    <a:pt x="217317" y="436555"/>
                    <a:pt x="216211" y="437713"/>
                  </a:cubicBezTo>
                  <a:cubicBezTo>
                    <a:pt x="215053" y="438819"/>
                    <a:pt x="213895" y="439977"/>
                    <a:pt x="212790" y="441135"/>
                  </a:cubicBezTo>
                  <a:cubicBezTo>
                    <a:pt x="211632" y="442241"/>
                    <a:pt x="210474" y="443399"/>
                    <a:pt x="209368" y="444557"/>
                  </a:cubicBezTo>
                  <a:cubicBezTo>
                    <a:pt x="208210" y="445662"/>
                    <a:pt x="207052" y="446820"/>
                    <a:pt x="205947" y="447978"/>
                  </a:cubicBezTo>
                  <a:cubicBezTo>
                    <a:pt x="204789" y="449084"/>
                    <a:pt x="203630" y="450242"/>
                    <a:pt x="202525" y="451400"/>
                  </a:cubicBezTo>
                  <a:cubicBezTo>
                    <a:pt x="201367" y="452506"/>
                    <a:pt x="200208" y="453664"/>
                    <a:pt x="199103" y="454822"/>
                  </a:cubicBezTo>
                  <a:cubicBezTo>
                    <a:pt x="197945" y="455927"/>
                    <a:pt x="196787" y="457085"/>
                    <a:pt x="195681" y="458244"/>
                  </a:cubicBezTo>
                  <a:cubicBezTo>
                    <a:pt x="194523" y="459349"/>
                    <a:pt x="193366" y="460507"/>
                    <a:pt x="192260" y="461665"/>
                  </a:cubicBezTo>
                  <a:cubicBezTo>
                    <a:pt x="191102" y="462771"/>
                    <a:pt x="189944" y="463929"/>
                    <a:pt x="188839" y="465087"/>
                  </a:cubicBezTo>
                  <a:cubicBezTo>
                    <a:pt x="187681" y="466192"/>
                    <a:pt x="186522" y="467350"/>
                    <a:pt x="185417" y="468509"/>
                  </a:cubicBezTo>
                  <a:cubicBezTo>
                    <a:pt x="184259" y="469614"/>
                    <a:pt x="183100" y="470772"/>
                    <a:pt x="181995" y="471930"/>
                  </a:cubicBezTo>
                  <a:cubicBezTo>
                    <a:pt x="180837" y="473036"/>
                    <a:pt x="179679" y="474194"/>
                    <a:pt x="178573" y="475352"/>
                  </a:cubicBezTo>
                  <a:cubicBezTo>
                    <a:pt x="177415" y="476458"/>
                    <a:pt x="176257" y="477616"/>
                    <a:pt x="175152" y="478774"/>
                  </a:cubicBezTo>
                  <a:cubicBezTo>
                    <a:pt x="173994" y="479879"/>
                    <a:pt x="172836" y="481037"/>
                    <a:pt x="171730" y="482195"/>
                  </a:cubicBezTo>
                  <a:cubicBezTo>
                    <a:pt x="170572" y="483301"/>
                    <a:pt x="169414" y="484459"/>
                    <a:pt x="168309" y="485617"/>
                  </a:cubicBezTo>
                  <a:cubicBezTo>
                    <a:pt x="167151" y="486723"/>
                    <a:pt x="165992" y="487881"/>
                    <a:pt x="164887" y="489039"/>
                  </a:cubicBezTo>
                  <a:cubicBezTo>
                    <a:pt x="163729" y="490144"/>
                    <a:pt x="162571" y="491302"/>
                    <a:pt x="161465" y="492460"/>
                  </a:cubicBezTo>
                  <a:cubicBezTo>
                    <a:pt x="160307" y="493566"/>
                    <a:pt x="159149" y="494724"/>
                    <a:pt x="158044" y="495882"/>
                  </a:cubicBezTo>
                  <a:cubicBezTo>
                    <a:pt x="156201" y="497935"/>
                    <a:pt x="152937" y="497146"/>
                    <a:pt x="151148" y="499304"/>
                  </a:cubicBezTo>
                  <a:close/>
                </a:path>
              </a:pathLst>
            </a:custGeom>
            <a:solidFill>
              <a:srgbClr val="FEFFFF"/>
            </a:solidFill>
            <a:ln w="890"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59E134C1-B4A0-3830-3EF3-E8B891A1B0DF}"/>
                </a:ext>
              </a:extLst>
            </p:cNvPr>
            <p:cNvSpPr/>
            <p:nvPr/>
          </p:nvSpPr>
          <p:spPr>
            <a:xfrm>
              <a:off x="8954735" y="3667284"/>
              <a:ext cx="496558" cy="68749"/>
            </a:xfrm>
            <a:custGeom>
              <a:avLst/>
              <a:gdLst>
                <a:gd name="connsiteX0" fmla="*/ 439706 w 496558"/>
                <a:gd name="connsiteY0" fmla="*/ 68750 h 68749"/>
                <a:gd name="connsiteX1" fmla="*/ 10318 w 496558"/>
                <a:gd name="connsiteY1" fmla="*/ 68750 h 68749"/>
                <a:gd name="connsiteX2" fmla="*/ 3422 w 496558"/>
                <a:gd name="connsiteY2" fmla="*/ 65328 h 68749"/>
                <a:gd name="connsiteX3" fmla="*/ 0 w 496558"/>
                <a:gd name="connsiteY3" fmla="*/ 58432 h 68749"/>
                <a:gd name="connsiteX4" fmla="*/ 0 w 496558"/>
                <a:gd name="connsiteY4" fmla="*/ 10318 h 68749"/>
                <a:gd name="connsiteX5" fmla="*/ 3422 w 496558"/>
                <a:gd name="connsiteY5" fmla="*/ 3422 h 68749"/>
                <a:gd name="connsiteX6" fmla="*/ 10318 w 496558"/>
                <a:gd name="connsiteY6" fmla="*/ 0 h 68749"/>
                <a:gd name="connsiteX7" fmla="*/ 487767 w 496558"/>
                <a:gd name="connsiteY7" fmla="*/ 0 h 68749"/>
                <a:gd name="connsiteX8" fmla="*/ 494663 w 496558"/>
                <a:gd name="connsiteY8" fmla="*/ 3422 h 68749"/>
                <a:gd name="connsiteX9" fmla="*/ 494663 w 496558"/>
                <a:gd name="connsiteY9" fmla="*/ 17161 h 68749"/>
                <a:gd name="connsiteX10" fmla="*/ 491241 w 496558"/>
                <a:gd name="connsiteY10" fmla="*/ 20583 h 68749"/>
                <a:gd name="connsiteX11" fmla="*/ 487820 w 496558"/>
                <a:gd name="connsiteY11" fmla="*/ 24004 h 68749"/>
                <a:gd name="connsiteX12" fmla="*/ 484398 w 496558"/>
                <a:gd name="connsiteY12" fmla="*/ 27426 h 68749"/>
                <a:gd name="connsiteX13" fmla="*/ 480976 w 496558"/>
                <a:gd name="connsiteY13" fmla="*/ 30848 h 68749"/>
                <a:gd name="connsiteX14" fmla="*/ 477555 w 496558"/>
                <a:gd name="connsiteY14" fmla="*/ 34270 h 68749"/>
                <a:gd name="connsiteX15" fmla="*/ 474133 w 496558"/>
                <a:gd name="connsiteY15" fmla="*/ 37691 h 68749"/>
                <a:gd name="connsiteX16" fmla="*/ 470712 w 496558"/>
                <a:gd name="connsiteY16" fmla="*/ 41113 h 68749"/>
                <a:gd name="connsiteX17" fmla="*/ 467290 w 496558"/>
                <a:gd name="connsiteY17" fmla="*/ 44535 h 68749"/>
                <a:gd name="connsiteX18" fmla="*/ 463868 w 496558"/>
                <a:gd name="connsiteY18" fmla="*/ 47956 h 68749"/>
                <a:gd name="connsiteX19" fmla="*/ 460447 w 496558"/>
                <a:gd name="connsiteY19" fmla="*/ 51378 h 68749"/>
                <a:gd name="connsiteX20" fmla="*/ 457025 w 496558"/>
                <a:gd name="connsiteY20" fmla="*/ 54800 h 68749"/>
                <a:gd name="connsiteX21" fmla="*/ 453603 w 496558"/>
                <a:gd name="connsiteY21" fmla="*/ 58221 h 68749"/>
                <a:gd name="connsiteX22" fmla="*/ 450182 w 496558"/>
                <a:gd name="connsiteY22" fmla="*/ 61643 h 68749"/>
                <a:gd name="connsiteX23" fmla="*/ 446760 w 496558"/>
                <a:gd name="connsiteY23" fmla="*/ 65065 h 68749"/>
                <a:gd name="connsiteX24" fmla="*/ 439864 w 496558"/>
                <a:gd name="connsiteY24" fmla="*/ 68487 h 6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6558" h="68749">
                  <a:moveTo>
                    <a:pt x="439706" y="68750"/>
                  </a:moveTo>
                  <a:lnTo>
                    <a:pt x="10318" y="68750"/>
                  </a:lnTo>
                  <a:cubicBezTo>
                    <a:pt x="8528" y="66591"/>
                    <a:pt x="5264" y="67381"/>
                    <a:pt x="3422" y="65328"/>
                  </a:cubicBezTo>
                  <a:cubicBezTo>
                    <a:pt x="1369" y="63486"/>
                    <a:pt x="2158" y="60222"/>
                    <a:pt x="0" y="58432"/>
                  </a:cubicBezTo>
                  <a:lnTo>
                    <a:pt x="0" y="10318"/>
                  </a:lnTo>
                  <a:cubicBezTo>
                    <a:pt x="2158" y="8528"/>
                    <a:pt x="1369" y="5264"/>
                    <a:pt x="3422" y="3422"/>
                  </a:cubicBezTo>
                  <a:cubicBezTo>
                    <a:pt x="5264" y="1369"/>
                    <a:pt x="8528" y="2158"/>
                    <a:pt x="10318" y="0"/>
                  </a:cubicBezTo>
                  <a:lnTo>
                    <a:pt x="487767" y="0"/>
                  </a:lnTo>
                  <a:cubicBezTo>
                    <a:pt x="489557" y="2158"/>
                    <a:pt x="492820" y="1369"/>
                    <a:pt x="494663" y="3422"/>
                  </a:cubicBezTo>
                  <a:cubicBezTo>
                    <a:pt x="497190" y="8001"/>
                    <a:pt x="497190" y="12581"/>
                    <a:pt x="494663" y="17161"/>
                  </a:cubicBezTo>
                  <a:cubicBezTo>
                    <a:pt x="493505" y="18267"/>
                    <a:pt x="492347" y="19425"/>
                    <a:pt x="491241" y="20583"/>
                  </a:cubicBezTo>
                  <a:cubicBezTo>
                    <a:pt x="490083" y="21688"/>
                    <a:pt x="488925" y="22846"/>
                    <a:pt x="487820" y="24004"/>
                  </a:cubicBezTo>
                  <a:cubicBezTo>
                    <a:pt x="486662" y="25110"/>
                    <a:pt x="485504" y="26268"/>
                    <a:pt x="484398" y="27426"/>
                  </a:cubicBezTo>
                  <a:cubicBezTo>
                    <a:pt x="483240" y="28532"/>
                    <a:pt x="482082" y="29690"/>
                    <a:pt x="480976" y="30848"/>
                  </a:cubicBezTo>
                  <a:cubicBezTo>
                    <a:pt x="479818" y="31953"/>
                    <a:pt x="478660" y="33111"/>
                    <a:pt x="477555" y="34270"/>
                  </a:cubicBezTo>
                  <a:cubicBezTo>
                    <a:pt x="476396" y="35375"/>
                    <a:pt x="475239" y="36533"/>
                    <a:pt x="474133" y="37691"/>
                  </a:cubicBezTo>
                  <a:cubicBezTo>
                    <a:pt x="472975" y="38797"/>
                    <a:pt x="471817" y="39955"/>
                    <a:pt x="470712" y="41113"/>
                  </a:cubicBezTo>
                  <a:cubicBezTo>
                    <a:pt x="469554" y="42218"/>
                    <a:pt x="468396" y="43377"/>
                    <a:pt x="467290" y="44535"/>
                  </a:cubicBezTo>
                  <a:cubicBezTo>
                    <a:pt x="466132" y="45640"/>
                    <a:pt x="464974" y="46798"/>
                    <a:pt x="463868" y="47956"/>
                  </a:cubicBezTo>
                  <a:cubicBezTo>
                    <a:pt x="462710" y="49062"/>
                    <a:pt x="461552" y="50220"/>
                    <a:pt x="460447" y="51378"/>
                  </a:cubicBezTo>
                  <a:cubicBezTo>
                    <a:pt x="459288" y="52484"/>
                    <a:pt x="458130" y="53642"/>
                    <a:pt x="457025" y="54800"/>
                  </a:cubicBezTo>
                  <a:cubicBezTo>
                    <a:pt x="455867" y="55905"/>
                    <a:pt x="454709" y="57063"/>
                    <a:pt x="453603" y="58221"/>
                  </a:cubicBezTo>
                  <a:cubicBezTo>
                    <a:pt x="452445" y="59327"/>
                    <a:pt x="451287" y="60485"/>
                    <a:pt x="450182" y="61643"/>
                  </a:cubicBezTo>
                  <a:cubicBezTo>
                    <a:pt x="449024" y="62749"/>
                    <a:pt x="447866" y="63907"/>
                    <a:pt x="446760" y="65065"/>
                  </a:cubicBezTo>
                  <a:cubicBezTo>
                    <a:pt x="444918" y="67118"/>
                    <a:pt x="441654" y="66328"/>
                    <a:pt x="439864" y="68487"/>
                  </a:cubicBezTo>
                  <a:close/>
                </a:path>
              </a:pathLst>
            </a:custGeom>
            <a:solidFill>
              <a:srgbClr val="FEFFFF"/>
            </a:solidFill>
            <a:ln w="890"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3652165B-C786-8220-1CC4-2AACDF5C2843}"/>
                </a:ext>
              </a:extLst>
            </p:cNvPr>
            <p:cNvSpPr/>
            <p:nvPr/>
          </p:nvSpPr>
          <p:spPr>
            <a:xfrm>
              <a:off x="8954735" y="3832157"/>
              <a:ext cx="331687" cy="70211"/>
            </a:xfrm>
            <a:custGeom>
              <a:avLst/>
              <a:gdLst>
                <a:gd name="connsiteX0" fmla="*/ 0 w 331687"/>
                <a:gd name="connsiteY0" fmla="*/ 58432 h 70211"/>
                <a:gd name="connsiteX1" fmla="*/ 0 w 331687"/>
                <a:gd name="connsiteY1" fmla="*/ 10318 h 70211"/>
                <a:gd name="connsiteX2" fmla="*/ 3422 w 331687"/>
                <a:gd name="connsiteY2" fmla="*/ 3422 h 70211"/>
                <a:gd name="connsiteX3" fmla="*/ 10318 w 331687"/>
                <a:gd name="connsiteY3" fmla="*/ 0 h 70211"/>
                <a:gd name="connsiteX4" fmla="*/ 322897 w 331687"/>
                <a:gd name="connsiteY4" fmla="*/ 0 h 70211"/>
                <a:gd name="connsiteX5" fmla="*/ 329793 w 331687"/>
                <a:gd name="connsiteY5" fmla="*/ 3422 h 70211"/>
                <a:gd name="connsiteX6" fmla="*/ 329793 w 331687"/>
                <a:gd name="connsiteY6" fmla="*/ 17161 h 70211"/>
                <a:gd name="connsiteX7" fmla="*/ 326371 w 331687"/>
                <a:gd name="connsiteY7" fmla="*/ 20583 h 70211"/>
                <a:gd name="connsiteX8" fmla="*/ 322950 w 331687"/>
                <a:gd name="connsiteY8" fmla="*/ 24004 h 70211"/>
                <a:gd name="connsiteX9" fmla="*/ 319528 w 331687"/>
                <a:gd name="connsiteY9" fmla="*/ 27426 h 70211"/>
                <a:gd name="connsiteX10" fmla="*/ 316106 w 331687"/>
                <a:gd name="connsiteY10" fmla="*/ 30848 h 70211"/>
                <a:gd name="connsiteX11" fmla="*/ 312685 w 331687"/>
                <a:gd name="connsiteY11" fmla="*/ 34270 h 70211"/>
                <a:gd name="connsiteX12" fmla="*/ 309263 w 331687"/>
                <a:gd name="connsiteY12" fmla="*/ 37691 h 70211"/>
                <a:gd name="connsiteX13" fmla="*/ 305842 w 331687"/>
                <a:gd name="connsiteY13" fmla="*/ 41113 h 70211"/>
                <a:gd name="connsiteX14" fmla="*/ 302420 w 331687"/>
                <a:gd name="connsiteY14" fmla="*/ 44535 h 70211"/>
                <a:gd name="connsiteX15" fmla="*/ 298998 w 331687"/>
                <a:gd name="connsiteY15" fmla="*/ 47956 h 70211"/>
                <a:gd name="connsiteX16" fmla="*/ 295576 w 331687"/>
                <a:gd name="connsiteY16" fmla="*/ 51378 h 70211"/>
                <a:gd name="connsiteX17" fmla="*/ 292155 w 331687"/>
                <a:gd name="connsiteY17" fmla="*/ 54800 h 70211"/>
                <a:gd name="connsiteX18" fmla="*/ 288734 w 331687"/>
                <a:gd name="connsiteY18" fmla="*/ 58221 h 70211"/>
                <a:gd name="connsiteX19" fmla="*/ 285312 w 331687"/>
                <a:gd name="connsiteY19" fmla="*/ 61643 h 70211"/>
                <a:gd name="connsiteX20" fmla="*/ 281890 w 331687"/>
                <a:gd name="connsiteY20" fmla="*/ 65065 h 70211"/>
                <a:gd name="connsiteX21" fmla="*/ 270257 w 331687"/>
                <a:gd name="connsiteY21" fmla="*/ 70171 h 70211"/>
                <a:gd name="connsiteX22" fmla="*/ 15266 w 331687"/>
                <a:gd name="connsiteY22" fmla="*/ 70171 h 70211"/>
                <a:gd name="connsiteX23" fmla="*/ 3633 w 331687"/>
                <a:gd name="connsiteY23" fmla="*/ 65065 h 70211"/>
                <a:gd name="connsiteX24" fmla="*/ 211 w 331687"/>
                <a:gd name="connsiteY24" fmla="*/ 58169 h 7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687" h="70211">
                  <a:moveTo>
                    <a:pt x="0" y="58432"/>
                  </a:moveTo>
                  <a:lnTo>
                    <a:pt x="0" y="10318"/>
                  </a:lnTo>
                  <a:cubicBezTo>
                    <a:pt x="2158" y="8528"/>
                    <a:pt x="1369" y="5264"/>
                    <a:pt x="3422" y="3422"/>
                  </a:cubicBezTo>
                  <a:cubicBezTo>
                    <a:pt x="5264" y="1369"/>
                    <a:pt x="8528" y="2158"/>
                    <a:pt x="10318" y="0"/>
                  </a:cubicBezTo>
                  <a:lnTo>
                    <a:pt x="322897" y="0"/>
                  </a:lnTo>
                  <a:cubicBezTo>
                    <a:pt x="324687" y="2158"/>
                    <a:pt x="327951" y="1369"/>
                    <a:pt x="329793" y="3422"/>
                  </a:cubicBezTo>
                  <a:cubicBezTo>
                    <a:pt x="332319" y="8001"/>
                    <a:pt x="332319" y="12581"/>
                    <a:pt x="329793" y="17161"/>
                  </a:cubicBezTo>
                  <a:cubicBezTo>
                    <a:pt x="328635" y="18266"/>
                    <a:pt x="327477" y="19425"/>
                    <a:pt x="326371" y="20583"/>
                  </a:cubicBezTo>
                  <a:cubicBezTo>
                    <a:pt x="325213" y="21688"/>
                    <a:pt x="324055" y="22846"/>
                    <a:pt x="322950" y="24004"/>
                  </a:cubicBezTo>
                  <a:cubicBezTo>
                    <a:pt x="321791" y="25110"/>
                    <a:pt x="320633" y="26268"/>
                    <a:pt x="319528" y="27426"/>
                  </a:cubicBezTo>
                  <a:cubicBezTo>
                    <a:pt x="318370" y="28532"/>
                    <a:pt x="317212" y="29690"/>
                    <a:pt x="316106" y="30848"/>
                  </a:cubicBezTo>
                  <a:cubicBezTo>
                    <a:pt x="314948" y="31953"/>
                    <a:pt x="313791" y="33111"/>
                    <a:pt x="312685" y="34270"/>
                  </a:cubicBezTo>
                  <a:cubicBezTo>
                    <a:pt x="311527" y="35375"/>
                    <a:pt x="310369" y="36533"/>
                    <a:pt x="309263" y="37691"/>
                  </a:cubicBezTo>
                  <a:cubicBezTo>
                    <a:pt x="308105" y="38797"/>
                    <a:pt x="306947" y="39955"/>
                    <a:pt x="305842" y="41113"/>
                  </a:cubicBezTo>
                  <a:cubicBezTo>
                    <a:pt x="304683" y="42218"/>
                    <a:pt x="303525" y="43376"/>
                    <a:pt x="302420" y="44535"/>
                  </a:cubicBezTo>
                  <a:cubicBezTo>
                    <a:pt x="301262" y="45640"/>
                    <a:pt x="300104" y="46798"/>
                    <a:pt x="298998" y="47956"/>
                  </a:cubicBezTo>
                  <a:cubicBezTo>
                    <a:pt x="297840" y="49062"/>
                    <a:pt x="296682" y="50220"/>
                    <a:pt x="295576" y="51378"/>
                  </a:cubicBezTo>
                  <a:cubicBezTo>
                    <a:pt x="294419" y="52483"/>
                    <a:pt x="293261" y="53642"/>
                    <a:pt x="292155" y="54800"/>
                  </a:cubicBezTo>
                  <a:cubicBezTo>
                    <a:pt x="290997" y="55905"/>
                    <a:pt x="289839" y="57063"/>
                    <a:pt x="288734" y="58221"/>
                  </a:cubicBezTo>
                  <a:cubicBezTo>
                    <a:pt x="287575" y="59327"/>
                    <a:pt x="286417" y="60485"/>
                    <a:pt x="285312" y="61643"/>
                  </a:cubicBezTo>
                  <a:cubicBezTo>
                    <a:pt x="284154" y="62749"/>
                    <a:pt x="282995" y="63907"/>
                    <a:pt x="281890" y="65065"/>
                  </a:cubicBezTo>
                  <a:cubicBezTo>
                    <a:pt x="278047" y="66802"/>
                    <a:pt x="275099" y="70645"/>
                    <a:pt x="270257" y="70171"/>
                  </a:cubicBezTo>
                  <a:cubicBezTo>
                    <a:pt x="185242" y="70171"/>
                    <a:pt x="100280" y="70171"/>
                    <a:pt x="15266" y="70171"/>
                  </a:cubicBezTo>
                  <a:cubicBezTo>
                    <a:pt x="10423" y="70645"/>
                    <a:pt x="7528" y="66802"/>
                    <a:pt x="3633" y="65065"/>
                  </a:cubicBezTo>
                  <a:cubicBezTo>
                    <a:pt x="1579" y="63222"/>
                    <a:pt x="2369" y="59959"/>
                    <a:pt x="211" y="58169"/>
                  </a:cubicBezTo>
                  <a:close/>
                </a:path>
              </a:pathLst>
            </a:custGeom>
            <a:solidFill>
              <a:srgbClr val="FEFFFF"/>
            </a:solidFill>
            <a:ln w="890"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C1E6A33B-738A-2FB4-A399-0A5C650BCA7C}"/>
                </a:ext>
              </a:extLst>
            </p:cNvPr>
            <p:cNvSpPr/>
            <p:nvPr/>
          </p:nvSpPr>
          <p:spPr>
            <a:xfrm>
              <a:off x="9685253" y="3421764"/>
              <a:ext cx="175003" cy="173400"/>
            </a:xfrm>
            <a:custGeom>
              <a:avLst/>
              <a:gdLst>
                <a:gd name="connsiteX0" fmla="*/ 169477 w 175003"/>
                <a:gd name="connsiteY0" fmla="*/ 115021 h 173400"/>
                <a:gd name="connsiteX1" fmla="*/ 100780 w 175003"/>
                <a:gd name="connsiteY1" fmla="*/ 173401 h 173400"/>
                <a:gd name="connsiteX2" fmla="*/ 93885 w 175003"/>
                <a:gd name="connsiteY2" fmla="*/ 169979 h 173400"/>
                <a:gd name="connsiteX3" fmla="*/ 90463 w 175003"/>
                <a:gd name="connsiteY3" fmla="*/ 166557 h 173400"/>
                <a:gd name="connsiteX4" fmla="*/ 87041 w 175003"/>
                <a:gd name="connsiteY4" fmla="*/ 163136 h 173400"/>
                <a:gd name="connsiteX5" fmla="*/ 83620 w 175003"/>
                <a:gd name="connsiteY5" fmla="*/ 159714 h 173400"/>
                <a:gd name="connsiteX6" fmla="*/ 80198 w 175003"/>
                <a:gd name="connsiteY6" fmla="*/ 156292 h 173400"/>
                <a:gd name="connsiteX7" fmla="*/ 76777 w 175003"/>
                <a:gd name="connsiteY7" fmla="*/ 152871 h 173400"/>
                <a:gd name="connsiteX8" fmla="*/ 73355 w 175003"/>
                <a:gd name="connsiteY8" fmla="*/ 149449 h 173400"/>
                <a:gd name="connsiteX9" fmla="*/ 69933 w 175003"/>
                <a:gd name="connsiteY9" fmla="*/ 146027 h 173400"/>
                <a:gd name="connsiteX10" fmla="*/ 66511 w 175003"/>
                <a:gd name="connsiteY10" fmla="*/ 142606 h 173400"/>
                <a:gd name="connsiteX11" fmla="*/ 63090 w 175003"/>
                <a:gd name="connsiteY11" fmla="*/ 139184 h 173400"/>
                <a:gd name="connsiteX12" fmla="*/ 59669 w 175003"/>
                <a:gd name="connsiteY12" fmla="*/ 135762 h 173400"/>
                <a:gd name="connsiteX13" fmla="*/ 56247 w 175003"/>
                <a:gd name="connsiteY13" fmla="*/ 132341 h 173400"/>
                <a:gd name="connsiteX14" fmla="*/ 52825 w 175003"/>
                <a:gd name="connsiteY14" fmla="*/ 128919 h 173400"/>
                <a:gd name="connsiteX15" fmla="*/ 49403 w 175003"/>
                <a:gd name="connsiteY15" fmla="*/ 125497 h 173400"/>
                <a:gd name="connsiteX16" fmla="*/ 45981 w 175003"/>
                <a:gd name="connsiteY16" fmla="*/ 122075 h 173400"/>
                <a:gd name="connsiteX17" fmla="*/ 42560 w 175003"/>
                <a:gd name="connsiteY17" fmla="*/ 118654 h 173400"/>
                <a:gd name="connsiteX18" fmla="*/ 39139 w 175003"/>
                <a:gd name="connsiteY18" fmla="*/ 115232 h 173400"/>
                <a:gd name="connsiteX19" fmla="*/ 35717 w 175003"/>
                <a:gd name="connsiteY19" fmla="*/ 111810 h 173400"/>
                <a:gd name="connsiteX20" fmla="*/ 32295 w 175003"/>
                <a:gd name="connsiteY20" fmla="*/ 108389 h 173400"/>
                <a:gd name="connsiteX21" fmla="*/ 28873 w 175003"/>
                <a:gd name="connsiteY21" fmla="*/ 104967 h 173400"/>
                <a:gd name="connsiteX22" fmla="*/ 25452 w 175003"/>
                <a:gd name="connsiteY22" fmla="*/ 101545 h 173400"/>
                <a:gd name="connsiteX23" fmla="*/ 22030 w 175003"/>
                <a:gd name="connsiteY23" fmla="*/ 98124 h 173400"/>
                <a:gd name="connsiteX24" fmla="*/ 18609 w 175003"/>
                <a:gd name="connsiteY24" fmla="*/ 94702 h 173400"/>
                <a:gd name="connsiteX25" fmla="*/ 15187 w 175003"/>
                <a:gd name="connsiteY25" fmla="*/ 91280 h 173400"/>
                <a:gd name="connsiteX26" fmla="*/ 11765 w 175003"/>
                <a:gd name="connsiteY26" fmla="*/ 87859 h 173400"/>
                <a:gd name="connsiteX27" fmla="*/ 8344 w 175003"/>
                <a:gd name="connsiteY27" fmla="*/ 84437 h 173400"/>
                <a:gd name="connsiteX28" fmla="*/ 4922 w 175003"/>
                <a:gd name="connsiteY28" fmla="*/ 81015 h 173400"/>
                <a:gd name="connsiteX29" fmla="*/ 1501 w 175003"/>
                <a:gd name="connsiteY29" fmla="*/ 74119 h 173400"/>
                <a:gd name="connsiteX30" fmla="*/ 1501 w 175003"/>
                <a:gd name="connsiteY30" fmla="*/ 67223 h 173400"/>
                <a:gd name="connsiteX31" fmla="*/ 1501 w 175003"/>
                <a:gd name="connsiteY31" fmla="*/ 63801 h 173400"/>
                <a:gd name="connsiteX32" fmla="*/ 4922 w 175003"/>
                <a:gd name="connsiteY32" fmla="*/ 60380 h 173400"/>
                <a:gd name="connsiteX33" fmla="*/ 49561 w 175003"/>
                <a:gd name="connsiteY33" fmla="*/ 15740 h 173400"/>
                <a:gd name="connsiteX34" fmla="*/ 52983 w 175003"/>
                <a:gd name="connsiteY34" fmla="*/ 12318 h 173400"/>
                <a:gd name="connsiteX35" fmla="*/ 56404 w 175003"/>
                <a:gd name="connsiteY35" fmla="*/ 8896 h 173400"/>
                <a:gd name="connsiteX36" fmla="*/ 59826 w 175003"/>
                <a:gd name="connsiteY36" fmla="*/ 5475 h 173400"/>
                <a:gd name="connsiteX37" fmla="*/ 66722 w 175003"/>
                <a:gd name="connsiteY37" fmla="*/ 2053 h 173400"/>
                <a:gd name="connsiteX38" fmla="*/ 70144 w 175003"/>
                <a:gd name="connsiteY38" fmla="*/ 2053 h 173400"/>
                <a:gd name="connsiteX39" fmla="*/ 97622 w 175003"/>
                <a:gd name="connsiteY39" fmla="*/ 2053 h 173400"/>
                <a:gd name="connsiteX40" fmla="*/ 104518 w 175003"/>
                <a:gd name="connsiteY40" fmla="*/ 5475 h 173400"/>
                <a:gd name="connsiteX41" fmla="*/ 107939 w 175003"/>
                <a:gd name="connsiteY41" fmla="*/ 8896 h 173400"/>
                <a:gd name="connsiteX42" fmla="*/ 111361 w 175003"/>
                <a:gd name="connsiteY42" fmla="*/ 12318 h 173400"/>
                <a:gd name="connsiteX43" fmla="*/ 114783 w 175003"/>
                <a:gd name="connsiteY43" fmla="*/ 15740 h 173400"/>
                <a:gd name="connsiteX44" fmla="*/ 118205 w 175003"/>
                <a:gd name="connsiteY44" fmla="*/ 19161 h 173400"/>
                <a:gd name="connsiteX45" fmla="*/ 121626 w 175003"/>
                <a:gd name="connsiteY45" fmla="*/ 22583 h 173400"/>
                <a:gd name="connsiteX46" fmla="*/ 125048 w 175003"/>
                <a:gd name="connsiteY46" fmla="*/ 26005 h 173400"/>
                <a:gd name="connsiteX47" fmla="*/ 128469 w 175003"/>
                <a:gd name="connsiteY47" fmla="*/ 29427 h 173400"/>
                <a:gd name="connsiteX48" fmla="*/ 131891 w 175003"/>
                <a:gd name="connsiteY48" fmla="*/ 32848 h 173400"/>
                <a:gd name="connsiteX49" fmla="*/ 135313 w 175003"/>
                <a:gd name="connsiteY49" fmla="*/ 36270 h 173400"/>
                <a:gd name="connsiteX50" fmla="*/ 138734 w 175003"/>
                <a:gd name="connsiteY50" fmla="*/ 39692 h 173400"/>
                <a:gd name="connsiteX51" fmla="*/ 142156 w 175003"/>
                <a:gd name="connsiteY51" fmla="*/ 43113 h 173400"/>
                <a:gd name="connsiteX52" fmla="*/ 145578 w 175003"/>
                <a:gd name="connsiteY52" fmla="*/ 46535 h 173400"/>
                <a:gd name="connsiteX53" fmla="*/ 148999 w 175003"/>
                <a:gd name="connsiteY53" fmla="*/ 49957 h 173400"/>
                <a:gd name="connsiteX54" fmla="*/ 152421 w 175003"/>
                <a:gd name="connsiteY54" fmla="*/ 53378 h 173400"/>
                <a:gd name="connsiteX55" fmla="*/ 155842 w 175003"/>
                <a:gd name="connsiteY55" fmla="*/ 56800 h 173400"/>
                <a:gd name="connsiteX56" fmla="*/ 159264 w 175003"/>
                <a:gd name="connsiteY56" fmla="*/ 60222 h 173400"/>
                <a:gd name="connsiteX57" fmla="*/ 162686 w 175003"/>
                <a:gd name="connsiteY57" fmla="*/ 63643 h 173400"/>
                <a:gd name="connsiteX58" fmla="*/ 166107 w 175003"/>
                <a:gd name="connsiteY58" fmla="*/ 67065 h 173400"/>
                <a:gd name="connsiteX59" fmla="*/ 169529 w 175003"/>
                <a:gd name="connsiteY59" fmla="*/ 73961 h 173400"/>
                <a:gd name="connsiteX60" fmla="*/ 172950 w 175003"/>
                <a:gd name="connsiteY60" fmla="*/ 77383 h 173400"/>
                <a:gd name="connsiteX61" fmla="*/ 172950 w 175003"/>
                <a:gd name="connsiteY61" fmla="*/ 108283 h 173400"/>
                <a:gd name="connsiteX62" fmla="*/ 169529 w 175003"/>
                <a:gd name="connsiteY62" fmla="*/ 115179 h 17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5003" h="173400">
                  <a:moveTo>
                    <a:pt x="169477" y="115021"/>
                  </a:moveTo>
                  <a:cubicBezTo>
                    <a:pt x="146577" y="134499"/>
                    <a:pt x="132259" y="164083"/>
                    <a:pt x="100780" y="173401"/>
                  </a:cubicBezTo>
                  <a:cubicBezTo>
                    <a:pt x="98991" y="171243"/>
                    <a:pt x="95727" y="172032"/>
                    <a:pt x="93885" y="169979"/>
                  </a:cubicBezTo>
                  <a:cubicBezTo>
                    <a:pt x="92726" y="168821"/>
                    <a:pt x="91621" y="167663"/>
                    <a:pt x="90463" y="166557"/>
                  </a:cubicBezTo>
                  <a:cubicBezTo>
                    <a:pt x="89305" y="165399"/>
                    <a:pt x="88199" y="164241"/>
                    <a:pt x="87041" y="163136"/>
                  </a:cubicBezTo>
                  <a:cubicBezTo>
                    <a:pt x="85883" y="161978"/>
                    <a:pt x="84778" y="160820"/>
                    <a:pt x="83620" y="159714"/>
                  </a:cubicBezTo>
                  <a:cubicBezTo>
                    <a:pt x="82462" y="158556"/>
                    <a:pt x="81356" y="157398"/>
                    <a:pt x="80198" y="156292"/>
                  </a:cubicBezTo>
                  <a:cubicBezTo>
                    <a:pt x="79040" y="155134"/>
                    <a:pt x="77935" y="153976"/>
                    <a:pt x="76777" y="152871"/>
                  </a:cubicBezTo>
                  <a:cubicBezTo>
                    <a:pt x="75618" y="151713"/>
                    <a:pt x="74513" y="150554"/>
                    <a:pt x="73355" y="149449"/>
                  </a:cubicBezTo>
                  <a:cubicBezTo>
                    <a:pt x="72196" y="148291"/>
                    <a:pt x="71091" y="147133"/>
                    <a:pt x="69933" y="146027"/>
                  </a:cubicBezTo>
                  <a:cubicBezTo>
                    <a:pt x="68775" y="144869"/>
                    <a:pt x="67669" y="143711"/>
                    <a:pt x="66511" y="142606"/>
                  </a:cubicBezTo>
                  <a:cubicBezTo>
                    <a:pt x="65353" y="141448"/>
                    <a:pt x="64248" y="140289"/>
                    <a:pt x="63090" y="139184"/>
                  </a:cubicBezTo>
                  <a:cubicBezTo>
                    <a:pt x="61932" y="138026"/>
                    <a:pt x="60826" y="136868"/>
                    <a:pt x="59669" y="135762"/>
                  </a:cubicBezTo>
                  <a:cubicBezTo>
                    <a:pt x="58510" y="134604"/>
                    <a:pt x="57405" y="133446"/>
                    <a:pt x="56247" y="132341"/>
                  </a:cubicBezTo>
                  <a:cubicBezTo>
                    <a:pt x="55088" y="131182"/>
                    <a:pt x="53983" y="130024"/>
                    <a:pt x="52825" y="128919"/>
                  </a:cubicBezTo>
                  <a:cubicBezTo>
                    <a:pt x="51667" y="127761"/>
                    <a:pt x="50561" y="126603"/>
                    <a:pt x="49403" y="125497"/>
                  </a:cubicBezTo>
                  <a:cubicBezTo>
                    <a:pt x="48245" y="124339"/>
                    <a:pt x="47140" y="123181"/>
                    <a:pt x="45981" y="122075"/>
                  </a:cubicBezTo>
                  <a:cubicBezTo>
                    <a:pt x="44824" y="120917"/>
                    <a:pt x="43718" y="119759"/>
                    <a:pt x="42560" y="118654"/>
                  </a:cubicBezTo>
                  <a:cubicBezTo>
                    <a:pt x="41402" y="117496"/>
                    <a:pt x="40297" y="116338"/>
                    <a:pt x="39139" y="115232"/>
                  </a:cubicBezTo>
                  <a:cubicBezTo>
                    <a:pt x="37980" y="114074"/>
                    <a:pt x="36875" y="112916"/>
                    <a:pt x="35717" y="111810"/>
                  </a:cubicBezTo>
                  <a:cubicBezTo>
                    <a:pt x="34559" y="110652"/>
                    <a:pt x="33453" y="109494"/>
                    <a:pt x="32295" y="108389"/>
                  </a:cubicBezTo>
                  <a:cubicBezTo>
                    <a:pt x="31137" y="107231"/>
                    <a:pt x="30032" y="106072"/>
                    <a:pt x="28873" y="104967"/>
                  </a:cubicBezTo>
                  <a:cubicBezTo>
                    <a:pt x="27715" y="103809"/>
                    <a:pt x="26610" y="102651"/>
                    <a:pt x="25452" y="101545"/>
                  </a:cubicBezTo>
                  <a:cubicBezTo>
                    <a:pt x="24294" y="100387"/>
                    <a:pt x="23188" y="99229"/>
                    <a:pt x="22030" y="98124"/>
                  </a:cubicBezTo>
                  <a:cubicBezTo>
                    <a:pt x="20872" y="96965"/>
                    <a:pt x="19767" y="95807"/>
                    <a:pt x="18609" y="94702"/>
                  </a:cubicBezTo>
                  <a:cubicBezTo>
                    <a:pt x="17451" y="93544"/>
                    <a:pt x="16345" y="92386"/>
                    <a:pt x="15187" y="91280"/>
                  </a:cubicBezTo>
                  <a:cubicBezTo>
                    <a:pt x="14029" y="90122"/>
                    <a:pt x="12924" y="88964"/>
                    <a:pt x="11765" y="87859"/>
                  </a:cubicBezTo>
                  <a:cubicBezTo>
                    <a:pt x="10607" y="86700"/>
                    <a:pt x="9502" y="85542"/>
                    <a:pt x="8344" y="84437"/>
                  </a:cubicBezTo>
                  <a:cubicBezTo>
                    <a:pt x="7185" y="83279"/>
                    <a:pt x="6080" y="82121"/>
                    <a:pt x="4922" y="81015"/>
                  </a:cubicBezTo>
                  <a:cubicBezTo>
                    <a:pt x="2922" y="79173"/>
                    <a:pt x="3554" y="75962"/>
                    <a:pt x="1501" y="74119"/>
                  </a:cubicBezTo>
                  <a:cubicBezTo>
                    <a:pt x="-447" y="71803"/>
                    <a:pt x="-553" y="69539"/>
                    <a:pt x="1501" y="67223"/>
                  </a:cubicBezTo>
                  <a:lnTo>
                    <a:pt x="1501" y="63801"/>
                  </a:lnTo>
                  <a:cubicBezTo>
                    <a:pt x="2764" y="62749"/>
                    <a:pt x="3764" y="61485"/>
                    <a:pt x="4922" y="60380"/>
                  </a:cubicBezTo>
                  <a:cubicBezTo>
                    <a:pt x="18451" y="44114"/>
                    <a:pt x="33348" y="29269"/>
                    <a:pt x="49561" y="15740"/>
                  </a:cubicBezTo>
                  <a:cubicBezTo>
                    <a:pt x="50719" y="14634"/>
                    <a:pt x="51877" y="13476"/>
                    <a:pt x="52983" y="12318"/>
                  </a:cubicBezTo>
                  <a:cubicBezTo>
                    <a:pt x="54141" y="11213"/>
                    <a:pt x="55299" y="10055"/>
                    <a:pt x="56404" y="8896"/>
                  </a:cubicBezTo>
                  <a:cubicBezTo>
                    <a:pt x="57563" y="7791"/>
                    <a:pt x="58721" y="6633"/>
                    <a:pt x="59826" y="5475"/>
                  </a:cubicBezTo>
                  <a:cubicBezTo>
                    <a:pt x="61668" y="3422"/>
                    <a:pt x="64933" y="4211"/>
                    <a:pt x="66722" y="2053"/>
                  </a:cubicBezTo>
                  <a:lnTo>
                    <a:pt x="70144" y="2053"/>
                  </a:lnTo>
                  <a:cubicBezTo>
                    <a:pt x="79303" y="-684"/>
                    <a:pt x="88463" y="-684"/>
                    <a:pt x="97622" y="2053"/>
                  </a:cubicBezTo>
                  <a:cubicBezTo>
                    <a:pt x="99464" y="4106"/>
                    <a:pt x="102623" y="3474"/>
                    <a:pt x="104518" y="5475"/>
                  </a:cubicBezTo>
                  <a:cubicBezTo>
                    <a:pt x="105676" y="6633"/>
                    <a:pt x="106782" y="7791"/>
                    <a:pt x="107939" y="8896"/>
                  </a:cubicBezTo>
                  <a:cubicBezTo>
                    <a:pt x="109097" y="10055"/>
                    <a:pt x="110203" y="11213"/>
                    <a:pt x="111361" y="12318"/>
                  </a:cubicBezTo>
                  <a:cubicBezTo>
                    <a:pt x="112519" y="13476"/>
                    <a:pt x="113625" y="14634"/>
                    <a:pt x="114783" y="15740"/>
                  </a:cubicBezTo>
                  <a:cubicBezTo>
                    <a:pt x="115941" y="16898"/>
                    <a:pt x="117046" y="18056"/>
                    <a:pt x="118205" y="19161"/>
                  </a:cubicBezTo>
                  <a:cubicBezTo>
                    <a:pt x="119363" y="20320"/>
                    <a:pt x="120468" y="21478"/>
                    <a:pt x="121626" y="22583"/>
                  </a:cubicBezTo>
                  <a:cubicBezTo>
                    <a:pt x="122784" y="23741"/>
                    <a:pt x="123890" y="24899"/>
                    <a:pt x="125048" y="26005"/>
                  </a:cubicBezTo>
                  <a:cubicBezTo>
                    <a:pt x="126206" y="27163"/>
                    <a:pt x="127311" y="28321"/>
                    <a:pt x="128469" y="29427"/>
                  </a:cubicBezTo>
                  <a:cubicBezTo>
                    <a:pt x="129627" y="30585"/>
                    <a:pt x="130733" y="31743"/>
                    <a:pt x="131891" y="32848"/>
                  </a:cubicBezTo>
                  <a:cubicBezTo>
                    <a:pt x="133049" y="34006"/>
                    <a:pt x="134154" y="35164"/>
                    <a:pt x="135313" y="36270"/>
                  </a:cubicBezTo>
                  <a:cubicBezTo>
                    <a:pt x="136471" y="37428"/>
                    <a:pt x="137576" y="38586"/>
                    <a:pt x="138734" y="39692"/>
                  </a:cubicBezTo>
                  <a:cubicBezTo>
                    <a:pt x="139893" y="40850"/>
                    <a:pt x="140998" y="42008"/>
                    <a:pt x="142156" y="43113"/>
                  </a:cubicBezTo>
                  <a:cubicBezTo>
                    <a:pt x="143314" y="44271"/>
                    <a:pt x="144420" y="45430"/>
                    <a:pt x="145578" y="46535"/>
                  </a:cubicBezTo>
                  <a:cubicBezTo>
                    <a:pt x="146735" y="47693"/>
                    <a:pt x="147841" y="48851"/>
                    <a:pt x="148999" y="49957"/>
                  </a:cubicBezTo>
                  <a:cubicBezTo>
                    <a:pt x="150157" y="51115"/>
                    <a:pt x="151262" y="52273"/>
                    <a:pt x="152421" y="53378"/>
                  </a:cubicBezTo>
                  <a:cubicBezTo>
                    <a:pt x="153579" y="54537"/>
                    <a:pt x="154684" y="55695"/>
                    <a:pt x="155842" y="56800"/>
                  </a:cubicBezTo>
                  <a:cubicBezTo>
                    <a:pt x="157001" y="57958"/>
                    <a:pt x="158106" y="59116"/>
                    <a:pt x="159264" y="60222"/>
                  </a:cubicBezTo>
                  <a:cubicBezTo>
                    <a:pt x="160422" y="61380"/>
                    <a:pt x="161528" y="62538"/>
                    <a:pt x="162686" y="63643"/>
                  </a:cubicBezTo>
                  <a:cubicBezTo>
                    <a:pt x="163844" y="64802"/>
                    <a:pt x="164950" y="65960"/>
                    <a:pt x="166107" y="67065"/>
                  </a:cubicBezTo>
                  <a:cubicBezTo>
                    <a:pt x="168108" y="68908"/>
                    <a:pt x="167476" y="72119"/>
                    <a:pt x="169529" y="73961"/>
                  </a:cubicBezTo>
                  <a:cubicBezTo>
                    <a:pt x="170687" y="75119"/>
                    <a:pt x="171792" y="76277"/>
                    <a:pt x="172950" y="77383"/>
                  </a:cubicBezTo>
                  <a:cubicBezTo>
                    <a:pt x="175688" y="87701"/>
                    <a:pt x="175688" y="98018"/>
                    <a:pt x="172950" y="108283"/>
                  </a:cubicBezTo>
                  <a:cubicBezTo>
                    <a:pt x="170897" y="110126"/>
                    <a:pt x="171530" y="113284"/>
                    <a:pt x="169529" y="115179"/>
                  </a:cubicBezTo>
                  <a:close/>
                </a:path>
              </a:pathLst>
            </a:custGeom>
            <a:solidFill>
              <a:srgbClr val="FEFFFF"/>
            </a:solidFill>
            <a:ln w="890"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95AFBDEE-962A-88A8-8EF6-7CD563523C43}"/>
                </a:ext>
              </a:extLst>
            </p:cNvPr>
            <p:cNvSpPr/>
            <p:nvPr/>
          </p:nvSpPr>
          <p:spPr>
            <a:xfrm>
              <a:off x="8954787" y="3997082"/>
              <a:ext cx="247357" cy="70730"/>
            </a:xfrm>
            <a:custGeom>
              <a:avLst/>
              <a:gdLst>
                <a:gd name="connsiteX0" fmla="*/ 247253 w 247357"/>
                <a:gd name="connsiteY0" fmla="*/ 6896 h 70730"/>
                <a:gd name="connsiteX1" fmla="*/ 247253 w 247357"/>
                <a:gd name="connsiteY1" fmla="*/ 17214 h 70730"/>
                <a:gd name="connsiteX2" fmla="*/ 243831 w 247357"/>
                <a:gd name="connsiteY2" fmla="*/ 24110 h 70730"/>
                <a:gd name="connsiteX3" fmla="*/ 240409 w 247357"/>
                <a:gd name="connsiteY3" fmla="*/ 41271 h 70730"/>
                <a:gd name="connsiteX4" fmla="*/ 236988 w 247357"/>
                <a:gd name="connsiteY4" fmla="*/ 51589 h 70730"/>
                <a:gd name="connsiteX5" fmla="*/ 233566 w 247357"/>
                <a:gd name="connsiteY5" fmla="*/ 58485 h 70730"/>
                <a:gd name="connsiteX6" fmla="*/ 233566 w 247357"/>
                <a:gd name="connsiteY6" fmla="*/ 61906 h 70730"/>
                <a:gd name="connsiteX7" fmla="*/ 230145 w 247357"/>
                <a:gd name="connsiteY7" fmla="*/ 65328 h 70730"/>
                <a:gd name="connsiteX8" fmla="*/ 223249 w 247357"/>
                <a:gd name="connsiteY8" fmla="*/ 68750 h 70730"/>
                <a:gd name="connsiteX9" fmla="*/ 15160 w 247357"/>
                <a:gd name="connsiteY9" fmla="*/ 70434 h 70730"/>
                <a:gd name="connsiteX10" fmla="*/ 3422 w 247357"/>
                <a:gd name="connsiteY10" fmla="*/ 65328 h 70730"/>
                <a:gd name="connsiteX11" fmla="*/ 0 w 247357"/>
                <a:gd name="connsiteY11" fmla="*/ 58432 h 70730"/>
                <a:gd name="connsiteX12" fmla="*/ 0 w 247357"/>
                <a:gd name="connsiteY12" fmla="*/ 10318 h 70730"/>
                <a:gd name="connsiteX13" fmla="*/ 3422 w 247357"/>
                <a:gd name="connsiteY13" fmla="*/ 3422 h 70730"/>
                <a:gd name="connsiteX14" fmla="*/ 10318 w 247357"/>
                <a:gd name="connsiteY14" fmla="*/ 0 h 70730"/>
                <a:gd name="connsiteX15" fmla="*/ 237040 w 247357"/>
                <a:gd name="connsiteY15" fmla="*/ 0 h 70730"/>
                <a:gd name="connsiteX16" fmla="*/ 243937 w 247357"/>
                <a:gd name="connsiteY16" fmla="*/ 3422 h 70730"/>
                <a:gd name="connsiteX17" fmla="*/ 247358 w 247357"/>
                <a:gd name="connsiteY17" fmla="*/ 6843 h 7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357" h="70730">
                  <a:moveTo>
                    <a:pt x="247253" y="6896"/>
                  </a:moveTo>
                  <a:lnTo>
                    <a:pt x="247253" y="17214"/>
                  </a:lnTo>
                  <a:cubicBezTo>
                    <a:pt x="245042" y="19004"/>
                    <a:pt x="245989" y="22320"/>
                    <a:pt x="243831" y="24110"/>
                  </a:cubicBezTo>
                  <a:cubicBezTo>
                    <a:pt x="242673" y="29848"/>
                    <a:pt x="241515" y="35586"/>
                    <a:pt x="240409" y="41271"/>
                  </a:cubicBezTo>
                  <a:cubicBezTo>
                    <a:pt x="237146" y="44008"/>
                    <a:pt x="240093" y="48799"/>
                    <a:pt x="236988" y="51589"/>
                  </a:cubicBezTo>
                  <a:cubicBezTo>
                    <a:pt x="234882" y="53378"/>
                    <a:pt x="235672" y="56642"/>
                    <a:pt x="233566" y="58485"/>
                  </a:cubicBezTo>
                  <a:lnTo>
                    <a:pt x="233566" y="61906"/>
                  </a:lnTo>
                  <a:cubicBezTo>
                    <a:pt x="232303" y="62959"/>
                    <a:pt x="231303" y="64223"/>
                    <a:pt x="230145" y="65328"/>
                  </a:cubicBezTo>
                  <a:cubicBezTo>
                    <a:pt x="228302" y="67328"/>
                    <a:pt x="225091" y="66697"/>
                    <a:pt x="223249" y="68750"/>
                  </a:cubicBezTo>
                  <a:cubicBezTo>
                    <a:pt x="153921" y="72698"/>
                    <a:pt x="84541" y="69329"/>
                    <a:pt x="15160" y="70434"/>
                  </a:cubicBezTo>
                  <a:cubicBezTo>
                    <a:pt x="10318" y="70908"/>
                    <a:pt x="7317" y="67065"/>
                    <a:pt x="3422" y="65328"/>
                  </a:cubicBezTo>
                  <a:cubicBezTo>
                    <a:pt x="1369" y="63486"/>
                    <a:pt x="2158" y="60222"/>
                    <a:pt x="0" y="58432"/>
                  </a:cubicBezTo>
                  <a:lnTo>
                    <a:pt x="0" y="10318"/>
                  </a:lnTo>
                  <a:cubicBezTo>
                    <a:pt x="2158" y="8528"/>
                    <a:pt x="1369" y="5264"/>
                    <a:pt x="3422" y="3422"/>
                  </a:cubicBezTo>
                  <a:cubicBezTo>
                    <a:pt x="5264" y="1369"/>
                    <a:pt x="8528" y="2158"/>
                    <a:pt x="10318" y="0"/>
                  </a:cubicBezTo>
                  <a:lnTo>
                    <a:pt x="237040" y="0"/>
                  </a:lnTo>
                  <a:cubicBezTo>
                    <a:pt x="238830" y="2158"/>
                    <a:pt x="242094" y="1369"/>
                    <a:pt x="243937" y="3422"/>
                  </a:cubicBezTo>
                  <a:cubicBezTo>
                    <a:pt x="245094" y="4527"/>
                    <a:pt x="246147" y="5791"/>
                    <a:pt x="247358" y="6843"/>
                  </a:cubicBezTo>
                  <a:close/>
                </a:path>
              </a:pathLst>
            </a:custGeom>
            <a:solidFill>
              <a:srgbClr val="FEFFFF"/>
            </a:solidFill>
            <a:ln w="890"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D6B23B52-C9EB-D119-099F-8C6FE5777AB8}"/>
                </a:ext>
              </a:extLst>
            </p:cNvPr>
            <p:cNvSpPr/>
            <p:nvPr/>
          </p:nvSpPr>
          <p:spPr>
            <a:xfrm>
              <a:off x="8875511" y="3435982"/>
              <a:ext cx="779968" cy="898426"/>
            </a:xfrm>
            <a:custGeom>
              <a:avLst/>
              <a:gdLst>
                <a:gd name="connsiteX0" fmla="*/ 147920 w 779968"/>
                <a:gd name="connsiteY0" fmla="*/ 83642 h 898426"/>
                <a:gd name="connsiteX1" fmla="*/ 147920 w 779968"/>
                <a:gd name="connsiteY1" fmla="*/ 18367 h 898426"/>
                <a:gd name="connsiteX2" fmla="*/ 144498 w 779968"/>
                <a:gd name="connsiteY2" fmla="*/ 14945 h 898426"/>
                <a:gd name="connsiteX3" fmla="*/ 141076 w 779968"/>
                <a:gd name="connsiteY3" fmla="*/ 11524 h 898426"/>
                <a:gd name="connsiteX4" fmla="*/ 17424 w 779968"/>
                <a:gd name="connsiteY4" fmla="*/ 11524 h 898426"/>
                <a:gd name="connsiteX5" fmla="*/ 14003 w 779968"/>
                <a:gd name="connsiteY5" fmla="*/ 14945 h 898426"/>
                <a:gd name="connsiteX6" fmla="*/ 10581 w 779968"/>
                <a:gd name="connsiteY6" fmla="*/ 18367 h 898426"/>
                <a:gd name="connsiteX7" fmla="*/ 10581 w 779968"/>
                <a:gd name="connsiteY7" fmla="*/ 842784 h 898426"/>
                <a:gd name="connsiteX8" fmla="*/ 14003 w 779968"/>
                <a:gd name="connsiteY8" fmla="*/ 846206 h 898426"/>
                <a:gd name="connsiteX9" fmla="*/ 34217 w 779968"/>
                <a:gd name="connsiteY9" fmla="*/ 847838 h 898426"/>
                <a:gd name="connsiteX10" fmla="*/ 670798 w 779968"/>
                <a:gd name="connsiteY10" fmla="*/ 847943 h 898426"/>
                <a:gd name="connsiteX11" fmla="*/ 680379 w 779968"/>
                <a:gd name="connsiteY11" fmla="*/ 846206 h 898426"/>
                <a:gd name="connsiteX12" fmla="*/ 682115 w 779968"/>
                <a:gd name="connsiteY12" fmla="*/ 836625 h 898426"/>
                <a:gd name="connsiteX13" fmla="*/ 683800 w 779968"/>
                <a:gd name="connsiteY13" fmla="*/ 437445 h 898426"/>
                <a:gd name="connsiteX14" fmla="*/ 707857 w 779968"/>
                <a:gd name="connsiteY14" fmla="*/ 409966 h 898426"/>
                <a:gd name="connsiteX15" fmla="*/ 711279 w 779968"/>
                <a:gd name="connsiteY15" fmla="*/ 406545 h 898426"/>
                <a:gd name="connsiteX16" fmla="*/ 714700 w 779968"/>
                <a:gd name="connsiteY16" fmla="*/ 403123 h 898426"/>
                <a:gd name="connsiteX17" fmla="*/ 718121 w 779968"/>
                <a:gd name="connsiteY17" fmla="*/ 399701 h 898426"/>
                <a:gd name="connsiteX18" fmla="*/ 721543 w 779968"/>
                <a:gd name="connsiteY18" fmla="*/ 396280 h 898426"/>
                <a:gd name="connsiteX19" fmla="*/ 773131 w 779968"/>
                <a:gd name="connsiteY19" fmla="*/ 358746 h 898426"/>
                <a:gd name="connsiteX20" fmla="*/ 779658 w 779968"/>
                <a:gd name="connsiteY20" fmla="*/ 413651 h 898426"/>
                <a:gd name="connsiteX21" fmla="*/ 779922 w 779968"/>
                <a:gd name="connsiteY21" fmla="*/ 897795 h 898426"/>
                <a:gd name="connsiteX22" fmla="*/ 776606 w 779968"/>
                <a:gd name="connsiteY22" fmla="*/ 898426 h 898426"/>
                <a:gd name="connsiteX23" fmla="*/ 772447 w 779968"/>
                <a:gd name="connsiteY23" fmla="*/ 893162 h 898426"/>
                <a:gd name="connsiteX24" fmla="*/ 769604 w 779968"/>
                <a:gd name="connsiteY24" fmla="*/ 404071 h 898426"/>
                <a:gd name="connsiteX25" fmla="*/ 764551 w 779968"/>
                <a:gd name="connsiteY25" fmla="*/ 377592 h 898426"/>
                <a:gd name="connsiteX26" fmla="*/ 743389 w 779968"/>
                <a:gd name="connsiteY26" fmla="*/ 392437 h 898426"/>
                <a:gd name="connsiteX27" fmla="*/ 692696 w 779968"/>
                <a:gd name="connsiteY27" fmla="*/ 511038 h 898426"/>
                <a:gd name="connsiteX28" fmla="*/ 694223 w 779968"/>
                <a:gd name="connsiteY28" fmla="*/ 821780 h 898426"/>
                <a:gd name="connsiteX29" fmla="*/ 657164 w 779968"/>
                <a:gd name="connsiteY29" fmla="*/ 860051 h 898426"/>
                <a:gd name="connsiteX30" fmla="*/ 37269 w 779968"/>
                <a:gd name="connsiteY30" fmla="*/ 860051 h 898426"/>
                <a:gd name="connsiteX31" fmla="*/ 106 w 779968"/>
                <a:gd name="connsiteY31" fmla="*/ 821780 h 898426"/>
                <a:gd name="connsiteX32" fmla="*/ 0 w 779968"/>
                <a:gd name="connsiteY32" fmla="*/ 40476 h 898426"/>
                <a:gd name="connsiteX33" fmla="*/ 39481 w 779968"/>
                <a:gd name="connsiteY33" fmla="*/ 1153 h 898426"/>
                <a:gd name="connsiteX34" fmla="*/ 99544 w 779968"/>
                <a:gd name="connsiteY34" fmla="*/ 1048 h 898426"/>
                <a:gd name="connsiteX35" fmla="*/ 153710 w 779968"/>
                <a:gd name="connsiteY35" fmla="*/ 82010 h 898426"/>
                <a:gd name="connsiteX36" fmla="*/ 147920 w 779968"/>
                <a:gd name="connsiteY36" fmla="*/ 83642 h 89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79968" h="898426">
                  <a:moveTo>
                    <a:pt x="147920" y="83642"/>
                  </a:moveTo>
                  <a:lnTo>
                    <a:pt x="147920" y="18367"/>
                  </a:lnTo>
                  <a:cubicBezTo>
                    <a:pt x="146762" y="17209"/>
                    <a:pt x="145656" y="16051"/>
                    <a:pt x="144498" y="14945"/>
                  </a:cubicBezTo>
                  <a:cubicBezTo>
                    <a:pt x="143393" y="13787"/>
                    <a:pt x="142182" y="12682"/>
                    <a:pt x="141076" y="11524"/>
                  </a:cubicBezTo>
                  <a:lnTo>
                    <a:pt x="17424" y="11524"/>
                  </a:lnTo>
                  <a:cubicBezTo>
                    <a:pt x="16266" y="12682"/>
                    <a:pt x="15108" y="13787"/>
                    <a:pt x="14003" y="14945"/>
                  </a:cubicBezTo>
                  <a:cubicBezTo>
                    <a:pt x="12844" y="16051"/>
                    <a:pt x="11739" y="17261"/>
                    <a:pt x="10581" y="18367"/>
                  </a:cubicBezTo>
                  <a:lnTo>
                    <a:pt x="10581" y="842784"/>
                  </a:lnTo>
                  <a:cubicBezTo>
                    <a:pt x="11739" y="843942"/>
                    <a:pt x="12844" y="845100"/>
                    <a:pt x="14003" y="846206"/>
                  </a:cubicBezTo>
                  <a:cubicBezTo>
                    <a:pt x="20477" y="849575"/>
                    <a:pt x="27478" y="847838"/>
                    <a:pt x="34217" y="847838"/>
                  </a:cubicBezTo>
                  <a:cubicBezTo>
                    <a:pt x="246410" y="847943"/>
                    <a:pt x="458604" y="847943"/>
                    <a:pt x="670798" y="847943"/>
                  </a:cubicBezTo>
                  <a:cubicBezTo>
                    <a:pt x="674061" y="847838"/>
                    <a:pt x="677483" y="848470"/>
                    <a:pt x="680379" y="846206"/>
                  </a:cubicBezTo>
                  <a:cubicBezTo>
                    <a:pt x="682642" y="843311"/>
                    <a:pt x="682010" y="839889"/>
                    <a:pt x="682115" y="836625"/>
                  </a:cubicBezTo>
                  <a:cubicBezTo>
                    <a:pt x="683221" y="703548"/>
                    <a:pt x="679852" y="570470"/>
                    <a:pt x="683800" y="437445"/>
                  </a:cubicBezTo>
                  <a:cubicBezTo>
                    <a:pt x="691801" y="428286"/>
                    <a:pt x="699855" y="419126"/>
                    <a:pt x="707857" y="409966"/>
                  </a:cubicBezTo>
                  <a:cubicBezTo>
                    <a:pt x="708909" y="408756"/>
                    <a:pt x="710173" y="407703"/>
                    <a:pt x="711279" y="406545"/>
                  </a:cubicBezTo>
                  <a:cubicBezTo>
                    <a:pt x="712436" y="405439"/>
                    <a:pt x="713594" y="404281"/>
                    <a:pt x="714700" y="403123"/>
                  </a:cubicBezTo>
                  <a:cubicBezTo>
                    <a:pt x="715858" y="402018"/>
                    <a:pt x="717016" y="400860"/>
                    <a:pt x="718121" y="399701"/>
                  </a:cubicBezTo>
                  <a:cubicBezTo>
                    <a:pt x="719333" y="398596"/>
                    <a:pt x="720333" y="397332"/>
                    <a:pt x="721543" y="396280"/>
                  </a:cubicBezTo>
                  <a:cubicBezTo>
                    <a:pt x="737914" y="381593"/>
                    <a:pt x="747495" y="354061"/>
                    <a:pt x="773131" y="358746"/>
                  </a:cubicBezTo>
                  <a:cubicBezTo>
                    <a:pt x="778553" y="359747"/>
                    <a:pt x="779606" y="394437"/>
                    <a:pt x="779658" y="413651"/>
                  </a:cubicBezTo>
                  <a:cubicBezTo>
                    <a:pt x="780132" y="575050"/>
                    <a:pt x="779922" y="736449"/>
                    <a:pt x="779922" y="897795"/>
                  </a:cubicBezTo>
                  <a:cubicBezTo>
                    <a:pt x="778816" y="898005"/>
                    <a:pt x="777711" y="898216"/>
                    <a:pt x="776606" y="898426"/>
                  </a:cubicBezTo>
                  <a:cubicBezTo>
                    <a:pt x="774763" y="897005"/>
                    <a:pt x="773394" y="895268"/>
                    <a:pt x="772447" y="893162"/>
                  </a:cubicBezTo>
                  <a:cubicBezTo>
                    <a:pt x="766393" y="730184"/>
                    <a:pt x="771604" y="567101"/>
                    <a:pt x="769604" y="404071"/>
                  </a:cubicBezTo>
                  <a:cubicBezTo>
                    <a:pt x="769499" y="394964"/>
                    <a:pt x="774973" y="381698"/>
                    <a:pt x="764551" y="377592"/>
                  </a:cubicBezTo>
                  <a:cubicBezTo>
                    <a:pt x="755865" y="374170"/>
                    <a:pt x="750601" y="387225"/>
                    <a:pt x="743389" y="392437"/>
                  </a:cubicBezTo>
                  <a:cubicBezTo>
                    <a:pt x="702645" y="421863"/>
                    <a:pt x="690749" y="460660"/>
                    <a:pt x="692696" y="511038"/>
                  </a:cubicBezTo>
                  <a:cubicBezTo>
                    <a:pt x="696697" y="614478"/>
                    <a:pt x="693486" y="718182"/>
                    <a:pt x="694223" y="821780"/>
                  </a:cubicBezTo>
                  <a:cubicBezTo>
                    <a:pt x="694433" y="848522"/>
                    <a:pt x="684853" y="860103"/>
                    <a:pt x="657164" y="860051"/>
                  </a:cubicBezTo>
                  <a:cubicBezTo>
                    <a:pt x="450550" y="859577"/>
                    <a:pt x="243936" y="859577"/>
                    <a:pt x="37269" y="860051"/>
                  </a:cubicBezTo>
                  <a:cubicBezTo>
                    <a:pt x="9633" y="860103"/>
                    <a:pt x="53" y="848417"/>
                    <a:pt x="106" y="821780"/>
                  </a:cubicBezTo>
                  <a:cubicBezTo>
                    <a:pt x="526" y="561363"/>
                    <a:pt x="579" y="300893"/>
                    <a:pt x="0" y="40476"/>
                  </a:cubicBezTo>
                  <a:cubicBezTo>
                    <a:pt x="-52" y="11681"/>
                    <a:pt x="10581" y="-689"/>
                    <a:pt x="39481" y="1153"/>
                  </a:cubicBezTo>
                  <a:cubicBezTo>
                    <a:pt x="59431" y="2417"/>
                    <a:pt x="79751" y="3364"/>
                    <a:pt x="99544" y="1048"/>
                  </a:cubicBezTo>
                  <a:cubicBezTo>
                    <a:pt x="171766" y="-7480"/>
                    <a:pt x="161922" y="37528"/>
                    <a:pt x="153710" y="82010"/>
                  </a:cubicBezTo>
                  <a:cubicBezTo>
                    <a:pt x="152236" y="84116"/>
                    <a:pt x="150288" y="84642"/>
                    <a:pt x="147920" y="83642"/>
                  </a:cubicBezTo>
                  <a:close/>
                </a:path>
              </a:pathLst>
            </a:custGeom>
            <a:solidFill>
              <a:srgbClr val="FFFFFF"/>
            </a:solidFill>
            <a:ln w="890"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1B6275FD-E624-B633-CA4C-2CFD6BD0BD2C}"/>
                </a:ext>
              </a:extLst>
            </p:cNvPr>
            <p:cNvSpPr/>
            <p:nvPr/>
          </p:nvSpPr>
          <p:spPr>
            <a:xfrm>
              <a:off x="8789865" y="3388746"/>
              <a:ext cx="11501" cy="945467"/>
            </a:xfrm>
            <a:custGeom>
              <a:avLst/>
              <a:gdLst>
                <a:gd name="connsiteX0" fmla="*/ 3422 w 11501"/>
                <a:gd name="connsiteY0" fmla="*/ 3802 h 945467"/>
                <a:gd name="connsiteX1" fmla="*/ 3422 w 11501"/>
                <a:gd name="connsiteY1" fmla="*/ 380 h 945467"/>
                <a:gd name="connsiteX2" fmla="*/ 9107 w 11501"/>
                <a:gd name="connsiteY2" fmla="*/ 2433 h 945467"/>
                <a:gd name="connsiteX3" fmla="*/ 9949 w 11501"/>
                <a:gd name="connsiteY3" fmla="*/ 51758 h 945467"/>
                <a:gd name="connsiteX4" fmla="*/ 8791 w 11501"/>
                <a:gd name="connsiteY4" fmla="*/ 937187 h 945467"/>
                <a:gd name="connsiteX5" fmla="*/ 5948 w 11501"/>
                <a:gd name="connsiteY5" fmla="*/ 943346 h 945467"/>
                <a:gd name="connsiteX6" fmla="*/ 0 w 11501"/>
                <a:gd name="connsiteY6" fmla="*/ 944978 h 945467"/>
                <a:gd name="connsiteX7" fmla="*/ 0 w 11501"/>
                <a:gd name="connsiteY7" fmla="*/ 10645 h 945467"/>
                <a:gd name="connsiteX8" fmla="*/ 3422 w 11501"/>
                <a:gd name="connsiteY8" fmla="*/ 3749 h 94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1" h="945467">
                  <a:moveTo>
                    <a:pt x="3422" y="3802"/>
                  </a:moveTo>
                  <a:lnTo>
                    <a:pt x="3422" y="380"/>
                  </a:lnTo>
                  <a:cubicBezTo>
                    <a:pt x="5896" y="-515"/>
                    <a:pt x="7791" y="170"/>
                    <a:pt x="9107" y="2433"/>
                  </a:cubicBezTo>
                  <a:cubicBezTo>
                    <a:pt x="13950" y="18752"/>
                    <a:pt x="9949" y="35334"/>
                    <a:pt x="9949" y="51758"/>
                  </a:cubicBezTo>
                  <a:cubicBezTo>
                    <a:pt x="9317" y="346919"/>
                    <a:pt x="12108" y="642079"/>
                    <a:pt x="8791" y="937187"/>
                  </a:cubicBezTo>
                  <a:cubicBezTo>
                    <a:pt x="8212" y="939398"/>
                    <a:pt x="7212" y="941451"/>
                    <a:pt x="5948" y="943346"/>
                  </a:cubicBezTo>
                  <a:cubicBezTo>
                    <a:pt x="4422" y="945452"/>
                    <a:pt x="2421" y="945978"/>
                    <a:pt x="0" y="944978"/>
                  </a:cubicBezTo>
                  <a:lnTo>
                    <a:pt x="0" y="10645"/>
                  </a:lnTo>
                  <a:cubicBezTo>
                    <a:pt x="2211" y="8856"/>
                    <a:pt x="1263" y="5539"/>
                    <a:pt x="3422" y="3749"/>
                  </a:cubicBezTo>
                  <a:close/>
                </a:path>
              </a:pathLst>
            </a:custGeom>
            <a:solidFill>
              <a:srgbClr val="FFFFFF"/>
            </a:solidFill>
            <a:ln w="890"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C38219E3-AE59-9418-C21F-C74FBB5C6CFD}"/>
                </a:ext>
              </a:extLst>
            </p:cNvPr>
            <p:cNvSpPr/>
            <p:nvPr/>
          </p:nvSpPr>
          <p:spPr>
            <a:xfrm>
              <a:off x="8793339" y="3268283"/>
              <a:ext cx="580518" cy="121067"/>
            </a:xfrm>
            <a:custGeom>
              <a:avLst/>
              <a:gdLst>
                <a:gd name="connsiteX0" fmla="*/ 3421 w 580518"/>
                <a:gd name="connsiteY0" fmla="*/ 120790 h 121067"/>
                <a:gd name="connsiteX1" fmla="*/ 0 w 580518"/>
                <a:gd name="connsiteY1" fmla="*/ 120790 h 121067"/>
                <a:gd name="connsiteX2" fmla="*/ 63116 w 580518"/>
                <a:gd name="connsiteY2" fmla="*/ 82573 h 121067"/>
                <a:gd name="connsiteX3" fmla="*/ 260518 w 580518"/>
                <a:gd name="connsiteY3" fmla="*/ 82994 h 121067"/>
                <a:gd name="connsiteX4" fmla="*/ 285100 w 580518"/>
                <a:gd name="connsiteY4" fmla="*/ 58147 h 121067"/>
                <a:gd name="connsiteX5" fmla="*/ 343268 w 580518"/>
                <a:gd name="connsiteY5" fmla="*/ 557 h 121067"/>
                <a:gd name="connsiteX6" fmla="*/ 509770 w 580518"/>
                <a:gd name="connsiteY6" fmla="*/ 31 h 121067"/>
                <a:gd name="connsiteX7" fmla="*/ 574097 w 580518"/>
                <a:gd name="connsiteY7" fmla="*/ 62516 h 121067"/>
                <a:gd name="connsiteX8" fmla="*/ 580519 w 580518"/>
                <a:gd name="connsiteY8" fmla="*/ 82941 h 121067"/>
                <a:gd name="connsiteX9" fmla="*/ 571991 w 580518"/>
                <a:gd name="connsiteY9" fmla="*/ 84626 h 121067"/>
                <a:gd name="connsiteX10" fmla="*/ 563938 w 580518"/>
                <a:gd name="connsiteY10" fmla="*/ 63201 h 121067"/>
                <a:gd name="connsiteX11" fmla="*/ 509139 w 580518"/>
                <a:gd name="connsiteY11" fmla="*/ 10770 h 121067"/>
                <a:gd name="connsiteX12" fmla="*/ 348006 w 580518"/>
                <a:gd name="connsiteY12" fmla="*/ 10612 h 121067"/>
                <a:gd name="connsiteX13" fmla="*/ 295471 w 580518"/>
                <a:gd name="connsiteY13" fmla="*/ 59990 h 121067"/>
                <a:gd name="connsiteX14" fmla="*/ 257043 w 580518"/>
                <a:gd name="connsiteY14" fmla="*/ 92522 h 121067"/>
                <a:gd name="connsiteX15" fmla="*/ 77013 w 580518"/>
                <a:gd name="connsiteY15" fmla="*/ 92311 h 121067"/>
                <a:gd name="connsiteX16" fmla="*/ 16634 w 580518"/>
                <a:gd name="connsiteY16" fmla="*/ 114526 h 121067"/>
                <a:gd name="connsiteX17" fmla="*/ 3421 w 580518"/>
                <a:gd name="connsiteY17" fmla="*/ 120790 h 12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0518" h="121067">
                  <a:moveTo>
                    <a:pt x="3421" y="120790"/>
                  </a:moveTo>
                  <a:lnTo>
                    <a:pt x="0" y="120790"/>
                  </a:lnTo>
                  <a:cubicBezTo>
                    <a:pt x="13792" y="96102"/>
                    <a:pt x="32479" y="81836"/>
                    <a:pt x="63116" y="82573"/>
                  </a:cubicBezTo>
                  <a:cubicBezTo>
                    <a:pt x="128864" y="84047"/>
                    <a:pt x="194717" y="83047"/>
                    <a:pt x="260518" y="82994"/>
                  </a:cubicBezTo>
                  <a:cubicBezTo>
                    <a:pt x="282574" y="82994"/>
                    <a:pt x="284785" y="80625"/>
                    <a:pt x="285100" y="58147"/>
                  </a:cubicBezTo>
                  <a:cubicBezTo>
                    <a:pt x="285522" y="26668"/>
                    <a:pt x="311684" y="663"/>
                    <a:pt x="343268" y="557"/>
                  </a:cubicBezTo>
                  <a:cubicBezTo>
                    <a:pt x="398752" y="452"/>
                    <a:pt x="454287" y="1873"/>
                    <a:pt x="509770" y="31"/>
                  </a:cubicBezTo>
                  <a:cubicBezTo>
                    <a:pt x="545250" y="-1127"/>
                    <a:pt x="578098" y="30352"/>
                    <a:pt x="574097" y="62516"/>
                  </a:cubicBezTo>
                  <a:cubicBezTo>
                    <a:pt x="573307" y="68939"/>
                    <a:pt x="578256" y="76098"/>
                    <a:pt x="580519" y="82941"/>
                  </a:cubicBezTo>
                  <a:cubicBezTo>
                    <a:pt x="578045" y="85257"/>
                    <a:pt x="575150" y="85573"/>
                    <a:pt x="571991" y="84626"/>
                  </a:cubicBezTo>
                  <a:cubicBezTo>
                    <a:pt x="563832" y="79572"/>
                    <a:pt x="564779" y="70992"/>
                    <a:pt x="563938" y="63201"/>
                  </a:cubicBezTo>
                  <a:cubicBezTo>
                    <a:pt x="560410" y="30879"/>
                    <a:pt x="541776" y="11770"/>
                    <a:pt x="509139" y="10770"/>
                  </a:cubicBezTo>
                  <a:cubicBezTo>
                    <a:pt x="455446" y="9085"/>
                    <a:pt x="401699" y="9454"/>
                    <a:pt x="348006" y="10612"/>
                  </a:cubicBezTo>
                  <a:cubicBezTo>
                    <a:pt x="319686" y="11191"/>
                    <a:pt x="299945" y="30932"/>
                    <a:pt x="295471" y="59990"/>
                  </a:cubicBezTo>
                  <a:cubicBezTo>
                    <a:pt x="290839" y="90311"/>
                    <a:pt x="288470" y="92469"/>
                    <a:pt x="257043" y="92522"/>
                  </a:cubicBezTo>
                  <a:cubicBezTo>
                    <a:pt x="197033" y="92627"/>
                    <a:pt x="137023" y="93101"/>
                    <a:pt x="77013" y="92311"/>
                  </a:cubicBezTo>
                  <a:cubicBezTo>
                    <a:pt x="53482" y="91996"/>
                    <a:pt x="32900" y="96260"/>
                    <a:pt x="16634" y="114526"/>
                  </a:cubicBezTo>
                  <a:cubicBezTo>
                    <a:pt x="13318" y="118211"/>
                    <a:pt x="9422" y="122159"/>
                    <a:pt x="3421" y="120790"/>
                  </a:cubicBezTo>
                  <a:close/>
                </a:path>
              </a:pathLst>
            </a:custGeom>
            <a:solidFill>
              <a:srgbClr val="FFFFFF"/>
            </a:solidFill>
            <a:ln w="890"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B32FBDB3-DB86-1E89-1FED-452CBE061E90}"/>
                </a:ext>
              </a:extLst>
            </p:cNvPr>
            <p:cNvSpPr/>
            <p:nvPr/>
          </p:nvSpPr>
          <p:spPr>
            <a:xfrm>
              <a:off x="8837347" y="4363045"/>
              <a:ext cx="797615" cy="20755"/>
            </a:xfrm>
            <a:custGeom>
              <a:avLst/>
              <a:gdLst>
                <a:gd name="connsiteX0" fmla="*/ 770025 w 797615"/>
                <a:gd name="connsiteY0" fmla="*/ 18793 h 20755"/>
                <a:gd name="connsiteX1" fmla="*/ 766604 w 797615"/>
                <a:gd name="connsiteY1" fmla="*/ 18793 h 20755"/>
                <a:gd name="connsiteX2" fmla="*/ 749811 w 797615"/>
                <a:gd name="connsiteY2" fmla="*/ 20425 h 20755"/>
                <a:gd name="connsiteX3" fmla="*/ 17424 w 797615"/>
                <a:gd name="connsiteY3" fmla="*/ 20425 h 20755"/>
                <a:gd name="connsiteX4" fmla="*/ 632 w 797615"/>
                <a:gd name="connsiteY4" fmla="*/ 18793 h 20755"/>
                <a:gd name="connsiteX5" fmla="*/ 0 w 797615"/>
                <a:gd name="connsiteY5" fmla="*/ 15477 h 20755"/>
                <a:gd name="connsiteX6" fmla="*/ 5264 w 797615"/>
                <a:gd name="connsiteY6" fmla="*/ 11318 h 20755"/>
                <a:gd name="connsiteX7" fmla="*/ 37533 w 797615"/>
                <a:gd name="connsiteY7" fmla="*/ 8738 h 20755"/>
                <a:gd name="connsiteX8" fmla="*/ 651373 w 797615"/>
                <a:gd name="connsiteY8" fmla="*/ 8475 h 20755"/>
                <a:gd name="connsiteX9" fmla="*/ 794187 w 797615"/>
                <a:gd name="connsiteY9" fmla="*/ 0 h 20755"/>
                <a:gd name="connsiteX10" fmla="*/ 797609 w 797615"/>
                <a:gd name="connsiteY10" fmla="*/ 5054 h 20755"/>
                <a:gd name="connsiteX11" fmla="*/ 794187 w 797615"/>
                <a:gd name="connsiteY11" fmla="*/ 8475 h 20755"/>
                <a:gd name="connsiteX12" fmla="*/ 787291 w 797615"/>
                <a:gd name="connsiteY12" fmla="*/ 11897 h 20755"/>
                <a:gd name="connsiteX13" fmla="*/ 783870 w 797615"/>
                <a:gd name="connsiteY13" fmla="*/ 15319 h 20755"/>
                <a:gd name="connsiteX14" fmla="*/ 776974 w 797615"/>
                <a:gd name="connsiteY14" fmla="*/ 15319 h 20755"/>
                <a:gd name="connsiteX15" fmla="*/ 770077 w 797615"/>
                <a:gd name="connsiteY15" fmla="*/ 18740 h 2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615" h="20755">
                  <a:moveTo>
                    <a:pt x="770025" y="18793"/>
                  </a:moveTo>
                  <a:lnTo>
                    <a:pt x="766604" y="18793"/>
                  </a:lnTo>
                  <a:cubicBezTo>
                    <a:pt x="761234" y="21846"/>
                    <a:pt x="755391" y="20425"/>
                    <a:pt x="749811" y="20425"/>
                  </a:cubicBezTo>
                  <a:cubicBezTo>
                    <a:pt x="505664" y="20530"/>
                    <a:pt x="261570" y="20530"/>
                    <a:pt x="17424" y="20425"/>
                  </a:cubicBezTo>
                  <a:cubicBezTo>
                    <a:pt x="11844" y="20425"/>
                    <a:pt x="5948" y="21846"/>
                    <a:pt x="632" y="18793"/>
                  </a:cubicBezTo>
                  <a:cubicBezTo>
                    <a:pt x="421" y="17688"/>
                    <a:pt x="210" y="16582"/>
                    <a:pt x="0" y="15477"/>
                  </a:cubicBezTo>
                  <a:cubicBezTo>
                    <a:pt x="1421" y="13634"/>
                    <a:pt x="3158" y="12265"/>
                    <a:pt x="5264" y="11318"/>
                  </a:cubicBezTo>
                  <a:cubicBezTo>
                    <a:pt x="15792" y="7528"/>
                    <a:pt x="26741" y="8738"/>
                    <a:pt x="37533" y="8738"/>
                  </a:cubicBezTo>
                  <a:cubicBezTo>
                    <a:pt x="242146" y="8686"/>
                    <a:pt x="446760" y="8949"/>
                    <a:pt x="651373" y="8475"/>
                  </a:cubicBezTo>
                  <a:cubicBezTo>
                    <a:pt x="699065" y="8370"/>
                    <a:pt x="747232" y="14003"/>
                    <a:pt x="794187" y="0"/>
                  </a:cubicBezTo>
                  <a:cubicBezTo>
                    <a:pt x="796608" y="842"/>
                    <a:pt x="797714" y="2527"/>
                    <a:pt x="797609" y="5054"/>
                  </a:cubicBezTo>
                  <a:cubicBezTo>
                    <a:pt x="796398" y="6159"/>
                    <a:pt x="795240" y="7265"/>
                    <a:pt x="794187" y="8475"/>
                  </a:cubicBezTo>
                  <a:cubicBezTo>
                    <a:pt x="791871" y="9633"/>
                    <a:pt x="789607" y="10792"/>
                    <a:pt x="787291" y="11897"/>
                  </a:cubicBezTo>
                  <a:cubicBezTo>
                    <a:pt x="786186" y="13108"/>
                    <a:pt x="784870" y="14055"/>
                    <a:pt x="783870" y="15319"/>
                  </a:cubicBezTo>
                  <a:lnTo>
                    <a:pt x="776974" y="15319"/>
                  </a:lnTo>
                  <a:cubicBezTo>
                    <a:pt x="775184" y="17477"/>
                    <a:pt x="771868" y="16582"/>
                    <a:pt x="770077" y="18740"/>
                  </a:cubicBezTo>
                  <a:close/>
                </a:path>
              </a:pathLst>
            </a:custGeom>
            <a:solidFill>
              <a:srgbClr val="FFFFFF"/>
            </a:solidFill>
            <a:ln w="890"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A6E30854-5135-E7B2-11EE-98AC6A3E75D3}"/>
                </a:ext>
              </a:extLst>
            </p:cNvPr>
            <p:cNvSpPr/>
            <p:nvPr/>
          </p:nvSpPr>
          <p:spPr>
            <a:xfrm>
              <a:off x="8837926" y="4381838"/>
              <a:ext cx="766024" cy="3434"/>
            </a:xfrm>
            <a:custGeom>
              <a:avLst/>
              <a:gdLst>
                <a:gd name="connsiteX0" fmla="*/ 53 w 766024"/>
                <a:gd name="connsiteY0" fmla="*/ 0 h 3434"/>
                <a:gd name="connsiteX1" fmla="*/ 766025 w 766024"/>
                <a:gd name="connsiteY1" fmla="*/ 0 h 3434"/>
                <a:gd name="connsiteX2" fmla="*/ 751548 w 766024"/>
                <a:gd name="connsiteY2" fmla="*/ 3316 h 3434"/>
                <a:gd name="connsiteX3" fmla="*/ 14476 w 766024"/>
                <a:gd name="connsiteY3" fmla="*/ 3316 h 3434"/>
                <a:gd name="connsiteX4" fmla="*/ 0 w 766024"/>
                <a:gd name="connsiteY4" fmla="*/ 0 h 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024" h="3434">
                  <a:moveTo>
                    <a:pt x="53" y="0"/>
                  </a:moveTo>
                  <a:lnTo>
                    <a:pt x="766025" y="0"/>
                  </a:lnTo>
                  <a:cubicBezTo>
                    <a:pt x="761181" y="1158"/>
                    <a:pt x="756391" y="3264"/>
                    <a:pt x="751548" y="3316"/>
                  </a:cubicBezTo>
                  <a:cubicBezTo>
                    <a:pt x="505875" y="3474"/>
                    <a:pt x="260202" y="3474"/>
                    <a:pt x="14476" y="3316"/>
                  </a:cubicBezTo>
                  <a:cubicBezTo>
                    <a:pt x="9633" y="3316"/>
                    <a:pt x="4843" y="1158"/>
                    <a:pt x="0" y="0"/>
                  </a:cubicBezTo>
                  <a:close/>
                </a:path>
              </a:pathLst>
            </a:custGeom>
            <a:solidFill>
              <a:srgbClr val="FFFFFF"/>
            </a:solidFill>
            <a:ln w="890"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6C37751B-6483-63A5-F41F-BC6EF94DBB85}"/>
                </a:ext>
              </a:extLst>
            </p:cNvPr>
            <p:cNvSpPr/>
            <p:nvPr/>
          </p:nvSpPr>
          <p:spPr>
            <a:xfrm>
              <a:off x="8889514" y="4282136"/>
              <a:ext cx="663894" cy="3474"/>
            </a:xfrm>
            <a:custGeom>
              <a:avLst/>
              <a:gdLst>
                <a:gd name="connsiteX0" fmla="*/ 662901 w 663894"/>
                <a:gd name="connsiteY0" fmla="*/ 3474 h 3474"/>
                <a:gd name="connsiteX1" fmla="*/ 21319 w 663894"/>
                <a:gd name="connsiteY1" fmla="*/ 3316 h 3474"/>
                <a:gd name="connsiteX2" fmla="*/ 0 w 663894"/>
                <a:gd name="connsiteY2" fmla="*/ 0 h 3474"/>
                <a:gd name="connsiteX3" fmla="*/ 662954 w 663894"/>
                <a:gd name="connsiteY3" fmla="*/ 0 h 3474"/>
                <a:gd name="connsiteX4" fmla="*/ 663796 w 663894"/>
                <a:gd name="connsiteY4" fmla="*/ 2316 h 3474"/>
                <a:gd name="connsiteX5" fmla="*/ 662954 w 663894"/>
                <a:gd name="connsiteY5" fmla="*/ 3474 h 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894" h="3474">
                  <a:moveTo>
                    <a:pt x="662901" y="3474"/>
                  </a:moveTo>
                  <a:cubicBezTo>
                    <a:pt x="449023" y="3474"/>
                    <a:pt x="235145" y="3474"/>
                    <a:pt x="21319" y="3316"/>
                  </a:cubicBezTo>
                  <a:cubicBezTo>
                    <a:pt x="14213" y="3316"/>
                    <a:pt x="7106" y="1158"/>
                    <a:pt x="0" y="0"/>
                  </a:cubicBezTo>
                  <a:lnTo>
                    <a:pt x="662954" y="0"/>
                  </a:lnTo>
                  <a:cubicBezTo>
                    <a:pt x="663796" y="790"/>
                    <a:pt x="664059" y="1527"/>
                    <a:pt x="663796" y="2316"/>
                  </a:cubicBezTo>
                  <a:cubicBezTo>
                    <a:pt x="663533" y="3053"/>
                    <a:pt x="663218" y="3474"/>
                    <a:pt x="662954" y="3474"/>
                  </a:cubicBezTo>
                  <a:close/>
                </a:path>
              </a:pathLst>
            </a:custGeom>
            <a:solidFill>
              <a:srgbClr val="FFFFFF"/>
            </a:solidFill>
            <a:ln w="890" cap="flat">
              <a:no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156DA09E-12EC-CD4E-AAA0-63BC7CCFFB5D}"/>
                </a:ext>
              </a:extLst>
            </p:cNvPr>
            <p:cNvSpPr/>
            <p:nvPr/>
          </p:nvSpPr>
          <p:spPr>
            <a:xfrm>
              <a:off x="9023431" y="3446179"/>
              <a:ext cx="402286" cy="83710"/>
            </a:xfrm>
            <a:custGeom>
              <a:avLst/>
              <a:gdLst>
                <a:gd name="connsiteX0" fmla="*/ 0 w 402286"/>
                <a:gd name="connsiteY0" fmla="*/ 73445 h 83710"/>
                <a:gd name="connsiteX1" fmla="*/ 3422 w 402286"/>
                <a:gd name="connsiteY1" fmla="*/ 73445 h 83710"/>
                <a:gd name="connsiteX2" fmla="*/ 316843 w 402286"/>
                <a:gd name="connsiteY2" fmla="*/ 75814 h 83710"/>
                <a:gd name="connsiteX3" fmla="*/ 393646 w 402286"/>
                <a:gd name="connsiteY3" fmla="*/ 2116 h 83710"/>
                <a:gd name="connsiteX4" fmla="*/ 399541 w 402286"/>
                <a:gd name="connsiteY4" fmla="*/ 11 h 83710"/>
                <a:gd name="connsiteX5" fmla="*/ 401857 w 402286"/>
                <a:gd name="connsiteY5" fmla="*/ 4748 h 83710"/>
                <a:gd name="connsiteX6" fmla="*/ 398436 w 402286"/>
                <a:gd name="connsiteY6" fmla="*/ 8170 h 83710"/>
                <a:gd name="connsiteX7" fmla="*/ 398436 w 402286"/>
                <a:gd name="connsiteY7" fmla="*/ 76867 h 83710"/>
                <a:gd name="connsiteX8" fmla="*/ 395014 w 402286"/>
                <a:gd name="connsiteY8" fmla="*/ 80289 h 83710"/>
                <a:gd name="connsiteX9" fmla="*/ 391593 w 402286"/>
                <a:gd name="connsiteY9" fmla="*/ 83710 h 83710"/>
                <a:gd name="connsiteX10" fmla="*/ 6896 w 402286"/>
                <a:gd name="connsiteY10" fmla="*/ 83710 h 83710"/>
                <a:gd name="connsiteX11" fmla="*/ 3474 w 402286"/>
                <a:gd name="connsiteY11" fmla="*/ 80289 h 83710"/>
                <a:gd name="connsiteX12" fmla="*/ 53 w 402286"/>
                <a:gd name="connsiteY12" fmla="*/ 76867 h 83710"/>
                <a:gd name="connsiteX13" fmla="*/ 53 w 402286"/>
                <a:gd name="connsiteY13" fmla="*/ 73445 h 8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286" h="83710">
                  <a:moveTo>
                    <a:pt x="0" y="73445"/>
                  </a:moveTo>
                  <a:lnTo>
                    <a:pt x="3422" y="73445"/>
                  </a:lnTo>
                  <a:cubicBezTo>
                    <a:pt x="107966" y="74024"/>
                    <a:pt x="212878" y="68129"/>
                    <a:pt x="316843" y="75814"/>
                  </a:cubicBezTo>
                  <a:cubicBezTo>
                    <a:pt x="380328" y="80499"/>
                    <a:pt x="394119" y="53863"/>
                    <a:pt x="393646" y="2116"/>
                  </a:cubicBezTo>
                  <a:cubicBezTo>
                    <a:pt x="395330" y="590"/>
                    <a:pt x="397278" y="-95"/>
                    <a:pt x="399541" y="11"/>
                  </a:cubicBezTo>
                  <a:cubicBezTo>
                    <a:pt x="402121" y="695"/>
                    <a:pt x="402858" y="2274"/>
                    <a:pt x="401857" y="4748"/>
                  </a:cubicBezTo>
                  <a:cubicBezTo>
                    <a:pt x="400594" y="5801"/>
                    <a:pt x="399594" y="7064"/>
                    <a:pt x="398436" y="8170"/>
                  </a:cubicBezTo>
                  <a:lnTo>
                    <a:pt x="398436" y="76867"/>
                  </a:lnTo>
                  <a:cubicBezTo>
                    <a:pt x="397172" y="77920"/>
                    <a:pt x="396172" y="79183"/>
                    <a:pt x="395014" y="80289"/>
                  </a:cubicBezTo>
                  <a:cubicBezTo>
                    <a:pt x="393909" y="81447"/>
                    <a:pt x="392645" y="82500"/>
                    <a:pt x="391593" y="83710"/>
                  </a:cubicBezTo>
                  <a:lnTo>
                    <a:pt x="6896" y="83710"/>
                  </a:lnTo>
                  <a:cubicBezTo>
                    <a:pt x="5843" y="82447"/>
                    <a:pt x="4580" y="81447"/>
                    <a:pt x="3474" y="80289"/>
                  </a:cubicBezTo>
                  <a:cubicBezTo>
                    <a:pt x="2264" y="79183"/>
                    <a:pt x="1369" y="77815"/>
                    <a:pt x="53" y="76867"/>
                  </a:cubicBezTo>
                  <a:lnTo>
                    <a:pt x="53" y="73445"/>
                  </a:lnTo>
                  <a:close/>
                </a:path>
              </a:pathLst>
            </a:custGeom>
            <a:solidFill>
              <a:srgbClr val="FFFFFF"/>
            </a:solidFill>
            <a:ln w="890" cap="flat">
              <a:noFill/>
              <a:prstDash val="solid"/>
              <a:miter/>
            </a:ln>
          </p:spPr>
          <p:txBody>
            <a:bodyPr rtlCol="0" anchor="ctr"/>
            <a:lstStyle/>
            <a:p>
              <a:endParaRPr lang="en-GB"/>
            </a:p>
          </p:txBody>
        </p:sp>
        <p:sp>
          <p:nvSpPr>
            <p:cNvPr id="177" name="Freeform: Shape 176">
              <a:extLst>
                <a:ext uri="{FF2B5EF4-FFF2-40B4-BE49-F238E27FC236}">
                  <a16:creationId xmlns:a16="http://schemas.microsoft.com/office/drawing/2014/main" id="{3C6BAD50-7486-90D0-A9AE-E1F0D0154402}"/>
                </a:ext>
              </a:extLst>
            </p:cNvPr>
            <p:cNvSpPr/>
            <p:nvPr/>
          </p:nvSpPr>
          <p:spPr>
            <a:xfrm>
              <a:off x="9555889" y="3873428"/>
              <a:ext cx="3421" cy="406207"/>
            </a:xfrm>
            <a:custGeom>
              <a:avLst/>
              <a:gdLst>
                <a:gd name="connsiteX0" fmla="*/ 3422 w 3421"/>
                <a:gd name="connsiteY0" fmla="*/ 0 h 406207"/>
                <a:gd name="connsiteX1" fmla="*/ 3422 w 3421"/>
                <a:gd name="connsiteY1" fmla="*/ 405339 h 406207"/>
                <a:gd name="connsiteX2" fmla="*/ 0 w 3421"/>
                <a:gd name="connsiteY2" fmla="*/ 405339 h 406207"/>
                <a:gd name="connsiteX3" fmla="*/ 158 w 3421"/>
                <a:gd name="connsiteY3" fmla="*/ 19635 h 406207"/>
                <a:gd name="connsiteX4" fmla="*/ 3422 w 3421"/>
                <a:gd name="connsiteY4" fmla="*/ 0 h 40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 h="406207">
                  <a:moveTo>
                    <a:pt x="3422" y="0"/>
                  </a:moveTo>
                  <a:lnTo>
                    <a:pt x="3422" y="405339"/>
                  </a:lnTo>
                  <a:cubicBezTo>
                    <a:pt x="2263" y="406497"/>
                    <a:pt x="1105" y="406497"/>
                    <a:pt x="0" y="405339"/>
                  </a:cubicBezTo>
                  <a:cubicBezTo>
                    <a:pt x="0" y="276789"/>
                    <a:pt x="0" y="148186"/>
                    <a:pt x="158" y="19635"/>
                  </a:cubicBezTo>
                  <a:cubicBezTo>
                    <a:pt x="158" y="13108"/>
                    <a:pt x="2316" y="6580"/>
                    <a:pt x="3422" y="0"/>
                  </a:cubicBezTo>
                  <a:close/>
                </a:path>
              </a:pathLst>
            </a:custGeom>
            <a:solidFill>
              <a:srgbClr val="FFFFFF"/>
            </a:solidFill>
            <a:ln w="890" cap="flat">
              <a:no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95DA6B2B-EF70-A8F2-4FA1-B7B7A45AB2E8}"/>
                </a:ext>
              </a:extLst>
            </p:cNvPr>
            <p:cNvSpPr/>
            <p:nvPr/>
          </p:nvSpPr>
          <p:spPr>
            <a:xfrm>
              <a:off x="9555889" y="3632962"/>
              <a:ext cx="202665" cy="203814"/>
            </a:xfrm>
            <a:custGeom>
              <a:avLst/>
              <a:gdLst>
                <a:gd name="connsiteX0" fmla="*/ 0 w 202665"/>
                <a:gd name="connsiteY0" fmla="*/ 202669 h 203814"/>
                <a:gd name="connsiteX1" fmla="*/ 202666 w 202665"/>
                <a:gd name="connsiteY1" fmla="*/ 0 h 203814"/>
                <a:gd name="connsiteX2" fmla="*/ 3422 w 202665"/>
                <a:gd name="connsiteY2" fmla="*/ 202669 h 203814"/>
                <a:gd name="connsiteX3" fmla="*/ 0 w 202665"/>
                <a:gd name="connsiteY3" fmla="*/ 202669 h 203814"/>
              </a:gdLst>
              <a:ahLst/>
              <a:cxnLst>
                <a:cxn ang="0">
                  <a:pos x="connsiteX0" y="connsiteY0"/>
                </a:cxn>
                <a:cxn ang="0">
                  <a:pos x="connsiteX1" y="connsiteY1"/>
                </a:cxn>
                <a:cxn ang="0">
                  <a:pos x="connsiteX2" y="connsiteY2"/>
                </a:cxn>
                <a:cxn ang="0">
                  <a:pos x="connsiteX3" y="connsiteY3"/>
                </a:cxn>
              </a:cxnLst>
              <a:rect l="l" t="t" r="r" b="b"/>
              <a:pathLst>
                <a:path w="202665" h="203814">
                  <a:moveTo>
                    <a:pt x="0" y="202669"/>
                  </a:moveTo>
                  <a:cubicBezTo>
                    <a:pt x="67538" y="135131"/>
                    <a:pt x="135128" y="67539"/>
                    <a:pt x="202666" y="0"/>
                  </a:cubicBezTo>
                  <a:cubicBezTo>
                    <a:pt x="136234" y="67539"/>
                    <a:pt x="69854" y="135131"/>
                    <a:pt x="3422" y="202669"/>
                  </a:cubicBezTo>
                  <a:cubicBezTo>
                    <a:pt x="2263" y="204196"/>
                    <a:pt x="1105" y="204196"/>
                    <a:pt x="0" y="202669"/>
                  </a:cubicBezTo>
                  <a:close/>
                </a:path>
              </a:pathLst>
            </a:custGeom>
            <a:solidFill>
              <a:srgbClr val="FFFFFF"/>
            </a:solidFill>
            <a:ln w="890" cap="flat">
              <a:no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AC6D8BE0-252E-306D-C66D-DF815481E72E}"/>
                </a:ext>
              </a:extLst>
            </p:cNvPr>
            <p:cNvSpPr/>
            <p:nvPr/>
          </p:nvSpPr>
          <p:spPr>
            <a:xfrm>
              <a:off x="8961578" y="3899880"/>
              <a:ext cx="271361" cy="1026"/>
            </a:xfrm>
            <a:custGeom>
              <a:avLst/>
              <a:gdLst>
                <a:gd name="connsiteX0" fmla="*/ 3474 w 271361"/>
                <a:gd name="connsiteY0" fmla="*/ 1027 h 1026"/>
                <a:gd name="connsiteX1" fmla="*/ 267940 w 271361"/>
                <a:gd name="connsiteY1" fmla="*/ 1027 h 1026"/>
                <a:gd name="connsiteX2" fmla="*/ 271362 w 271361"/>
                <a:gd name="connsiteY2" fmla="*/ 1027 h 1026"/>
                <a:gd name="connsiteX3" fmla="*/ 0 w 271361"/>
                <a:gd name="connsiteY3" fmla="*/ 1027 h 1026"/>
                <a:gd name="connsiteX4" fmla="*/ 3422 w 271361"/>
                <a:gd name="connsiteY4" fmla="*/ 1027 h 1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61" h="1026">
                  <a:moveTo>
                    <a:pt x="3474" y="1027"/>
                  </a:moveTo>
                  <a:lnTo>
                    <a:pt x="267940" y="1027"/>
                  </a:lnTo>
                  <a:cubicBezTo>
                    <a:pt x="269098" y="-342"/>
                    <a:pt x="270256" y="-342"/>
                    <a:pt x="271362" y="1027"/>
                  </a:cubicBezTo>
                  <a:lnTo>
                    <a:pt x="0" y="1027"/>
                  </a:lnTo>
                  <a:cubicBezTo>
                    <a:pt x="1158" y="-342"/>
                    <a:pt x="2316" y="-342"/>
                    <a:pt x="3422" y="1027"/>
                  </a:cubicBezTo>
                  <a:close/>
                </a:path>
              </a:pathLst>
            </a:custGeom>
            <a:solidFill>
              <a:srgbClr val="FFFFFF"/>
            </a:solidFill>
            <a:ln w="890"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585EDFC4-2CD1-F530-E591-2B26C46913E5}"/>
                </a:ext>
              </a:extLst>
            </p:cNvPr>
            <p:cNvSpPr/>
            <p:nvPr/>
          </p:nvSpPr>
          <p:spPr>
            <a:xfrm>
              <a:off x="9366963" y="3351277"/>
              <a:ext cx="230775" cy="10281"/>
            </a:xfrm>
            <a:custGeom>
              <a:avLst/>
              <a:gdLst>
                <a:gd name="connsiteX0" fmla="*/ 0 w 230775"/>
                <a:gd name="connsiteY0" fmla="*/ 53 h 10281"/>
                <a:gd name="connsiteX1" fmla="*/ 230144 w 230775"/>
                <a:gd name="connsiteY1" fmla="*/ 53 h 10281"/>
                <a:gd name="connsiteX2" fmla="*/ 230776 w 230775"/>
                <a:gd name="connsiteY2" fmla="*/ 3369 h 10281"/>
                <a:gd name="connsiteX3" fmla="*/ 225564 w 230775"/>
                <a:gd name="connsiteY3" fmla="*/ 7528 h 10281"/>
                <a:gd name="connsiteX4" fmla="*/ 205351 w 230775"/>
                <a:gd name="connsiteY4" fmla="*/ 10055 h 10281"/>
                <a:gd name="connsiteX5" fmla="*/ 25951 w 230775"/>
                <a:gd name="connsiteY5" fmla="*/ 9844 h 10281"/>
                <a:gd name="connsiteX6" fmla="*/ 0 w 230775"/>
                <a:gd name="connsiteY6" fmla="*/ 0 h 1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775" h="10281">
                  <a:moveTo>
                    <a:pt x="0" y="53"/>
                  </a:moveTo>
                  <a:lnTo>
                    <a:pt x="230144" y="53"/>
                  </a:lnTo>
                  <a:cubicBezTo>
                    <a:pt x="230355" y="1158"/>
                    <a:pt x="230566" y="2264"/>
                    <a:pt x="230776" y="3369"/>
                  </a:cubicBezTo>
                  <a:cubicBezTo>
                    <a:pt x="229354" y="5211"/>
                    <a:pt x="227617" y="6580"/>
                    <a:pt x="225564" y="7528"/>
                  </a:cubicBezTo>
                  <a:cubicBezTo>
                    <a:pt x="219037" y="10160"/>
                    <a:pt x="212193" y="10055"/>
                    <a:pt x="205351" y="10055"/>
                  </a:cubicBezTo>
                  <a:cubicBezTo>
                    <a:pt x="145551" y="10160"/>
                    <a:pt x="85752" y="10370"/>
                    <a:pt x="25951" y="9844"/>
                  </a:cubicBezTo>
                  <a:cubicBezTo>
                    <a:pt x="16687" y="9739"/>
                    <a:pt x="4685" y="13634"/>
                    <a:pt x="0" y="0"/>
                  </a:cubicBezTo>
                  <a:close/>
                </a:path>
              </a:pathLst>
            </a:custGeom>
            <a:solidFill>
              <a:srgbClr val="FEFFFF"/>
            </a:solidFill>
            <a:ln w="890" cap="flat">
              <a:noFill/>
              <a:prstDash val="solid"/>
              <a:miter/>
            </a:ln>
          </p:spPr>
          <p:txBody>
            <a:bodyPr rtlCol="0" anchor="ctr"/>
            <a:lstStyle/>
            <a:p>
              <a:endParaRPr lang="en-GB"/>
            </a:p>
          </p:txBody>
        </p:sp>
        <p:sp>
          <p:nvSpPr>
            <p:cNvPr id="181" name="Freeform: Shape 180">
              <a:extLst>
                <a:ext uri="{FF2B5EF4-FFF2-40B4-BE49-F238E27FC236}">
                  <a16:creationId xmlns:a16="http://schemas.microsoft.com/office/drawing/2014/main" id="{1AD609FF-CFF9-A1CA-1AB3-3BE667AC5736}"/>
                </a:ext>
              </a:extLst>
            </p:cNvPr>
            <p:cNvSpPr/>
            <p:nvPr/>
          </p:nvSpPr>
          <p:spPr>
            <a:xfrm>
              <a:off x="8961631" y="4064753"/>
              <a:ext cx="216404" cy="4448"/>
            </a:xfrm>
            <a:custGeom>
              <a:avLst/>
              <a:gdLst>
                <a:gd name="connsiteX0" fmla="*/ 3422 w 216404"/>
                <a:gd name="connsiteY0" fmla="*/ 1026 h 4448"/>
                <a:gd name="connsiteX1" fmla="*/ 216405 w 216404"/>
                <a:gd name="connsiteY1" fmla="*/ 1026 h 4448"/>
                <a:gd name="connsiteX2" fmla="*/ 200297 w 216404"/>
                <a:gd name="connsiteY2" fmla="*/ 4290 h 4448"/>
                <a:gd name="connsiteX3" fmla="*/ 16108 w 216404"/>
                <a:gd name="connsiteY3" fmla="*/ 4290 h 4448"/>
                <a:gd name="connsiteX4" fmla="*/ 0 w 216404"/>
                <a:gd name="connsiteY4" fmla="*/ 1026 h 4448"/>
                <a:gd name="connsiteX5" fmla="*/ 3422 w 216404"/>
                <a:gd name="connsiteY5" fmla="*/ 1026 h 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4" h="4448">
                  <a:moveTo>
                    <a:pt x="3422" y="1026"/>
                  </a:moveTo>
                  <a:lnTo>
                    <a:pt x="216405" y="1026"/>
                  </a:lnTo>
                  <a:cubicBezTo>
                    <a:pt x="211036" y="2185"/>
                    <a:pt x="205666" y="4290"/>
                    <a:pt x="200297" y="4290"/>
                  </a:cubicBezTo>
                  <a:cubicBezTo>
                    <a:pt x="138918" y="4501"/>
                    <a:pt x="77487" y="4501"/>
                    <a:pt x="16108" y="4290"/>
                  </a:cubicBezTo>
                  <a:cubicBezTo>
                    <a:pt x="10739" y="4290"/>
                    <a:pt x="5369" y="2132"/>
                    <a:pt x="0" y="1026"/>
                  </a:cubicBezTo>
                  <a:cubicBezTo>
                    <a:pt x="1158" y="-342"/>
                    <a:pt x="2316" y="-342"/>
                    <a:pt x="3422" y="1026"/>
                  </a:cubicBezTo>
                  <a:close/>
                </a:path>
              </a:pathLst>
            </a:custGeom>
            <a:solidFill>
              <a:srgbClr val="FFFFFF"/>
            </a:solidFill>
            <a:ln w="890" cap="flat">
              <a:noFill/>
              <a:prstDash val="solid"/>
              <a:miter/>
            </a:ln>
          </p:spPr>
          <p:txBody>
            <a:bodyPr rtlCol="0" anchor="ctr"/>
            <a:lstStyle/>
            <a:p>
              <a:endParaRPr lang="en-GB"/>
            </a:p>
          </p:txBody>
        </p:sp>
        <p:sp>
          <p:nvSpPr>
            <p:cNvPr id="182" name="Freeform: Shape 181">
              <a:extLst>
                <a:ext uri="{FF2B5EF4-FFF2-40B4-BE49-F238E27FC236}">
                  <a16:creationId xmlns:a16="http://schemas.microsoft.com/office/drawing/2014/main" id="{97B44CA9-E683-8D4B-1FFB-43226639216E}"/>
                </a:ext>
              </a:extLst>
            </p:cNvPr>
            <p:cNvSpPr/>
            <p:nvPr/>
          </p:nvSpPr>
          <p:spPr>
            <a:xfrm>
              <a:off x="9421919" y="3437041"/>
              <a:ext cx="137918" cy="11902"/>
            </a:xfrm>
            <a:custGeom>
              <a:avLst/>
              <a:gdLst>
                <a:gd name="connsiteX0" fmla="*/ 3422 w 137918"/>
                <a:gd name="connsiteY0" fmla="*/ 10465 h 11902"/>
                <a:gd name="connsiteX1" fmla="*/ 0 w 137918"/>
                <a:gd name="connsiteY1" fmla="*/ 10465 h 11902"/>
                <a:gd name="connsiteX2" fmla="*/ 10686 w 137918"/>
                <a:gd name="connsiteY2" fmla="*/ 1832 h 11902"/>
                <a:gd name="connsiteX3" fmla="*/ 133812 w 137918"/>
                <a:gd name="connsiteY3" fmla="*/ 3885 h 11902"/>
                <a:gd name="connsiteX4" fmla="*/ 137918 w 137918"/>
                <a:gd name="connsiteY4" fmla="*/ 8622 h 11902"/>
                <a:gd name="connsiteX5" fmla="*/ 130496 w 137918"/>
                <a:gd name="connsiteY5" fmla="*/ 10518 h 11902"/>
                <a:gd name="connsiteX6" fmla="*/ 6844 w 137918"/>
                <a:gd name="connsiteY6" fmla="*/ 10518 h 11902"/>
                <a:gd name="connsiteX7" fmla="*/ 3422 w 137918"/>
                <a:gd name="connsiteY7" fmla="*/ 10518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18" h="11902">
                  <a:moveTo>
                    <a:pt x="3422" y="10465"/>
                  </a:moveTo>
                  <a:lnTo>
                    <a:pt x="0" y="10465"/>
                  </a:lnTo>
                  <a:cubicBezTo>
                    <a:pt x="105" y="3358"/>
                    <a:pt x="5948" y="1884"/>
                    <a:pt x="10686" y="1832"/>
                  </a:cubicBezTo>
                  <a:cubicBezTo>
                    <a:pt x="51746" y="989"/>
                    <a:pt x="92858" y="-2801"/>
                    <a:pt x="133812" y="3885"/>
                  </a:cubicBezTo>
                  <a:cubicBezTo>
                    <a:pt x="135707" y="4990"/>
                    <a:pt x="137076" y="6569"/>
                    <a:pt x="137918" y="8622"/>
                  </a:cubicBezTo>
                  <a:cubicBezTo>
                    <a:pt x="136392" y="12992"/>
                    <a:pt x="133602" y="12307"/>
                    <a:pt x="130496" y="10518"/>
                  </a:cubicBezTo>
                  <a:lnTo>
                    <a:pt x="6844" y="10518"/>
                  </a:lnTo>
                  <a:cubicBezTo>
                    <a:pt x="5686" y="11886"/>
                    <a:pt x="4528" y="11886"/>
                    <a:pt x="3422" y="10518"/>
                  </a:cubicBezTo>
                  <a:close/>
                </a:path>
              </a:pathLst>
            </a:custGeom>
            <a:solidFill>
              <a:srgbClr val="FEFFFF"/>
            </a:solidFill>
            <a:ln w="890"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098E3362-C152-2324-90B1-396E272902FA}"/>
                </a:ext>
              </a:extLst>
            </p:cNvPr>
            <p:cNvSpPr/>
            <p:nvPr/>
          </p:nvSpPr>
          <p:spPr>
            <a:xfrm>
              <a:off x="9482245" y="3839105"/>
              <a:ext cx="71413" cy="72171"/>
            </a:xfrm>
            <a:custGeom>
              <a:avLst/>
              <a:gdLst>
                <a:gd name="connsiteX0" fmla="*/ 1473 w 71413"/>
                <a:gd name="connsiteY0" fmla="*/ 68697 h 72171"/>
                <a:gd name="connsiteX1" fmla="*/ 70170 w 71413"/>
                <a:gd name="connsiteY1" fmla="*/ 0 h 72171"/>
                <a:gd name="connsiteX2" fmla="*/ 71275 w 71413"/>
                <a:gd name="connsiteY2" fmla="*/ 2316 h 72171"/>
                <a:gd name="connsiteX3" fmla="*/ 70170 w 71413"/>
                <a:gd name="connsiteY3" fmla="*/ 3474 h 72171"/>
                <a:gd name="connsiteX4" fmla="*/ 1473 w 71413"/>
                <a:gd name="connsiteY4" fmla="*/ 72171 h 72171"/>
                <a:gd name="connsiteX5" fmla="*/ 0 w 71413"/>
                <a:gd name="connsiteY5" fmla="*/ 70434 h 72171"/>
                <a:gd name="connsiteX6" fmla="*/ 1473 w 71413"/>
                <a:gd name="connsiteY6" fmla="*/ 68697 h 7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13" h="72171">
                  <a:moveTo>
                    <a:pt x="1473" y="68697"/>
                  </a:moveTo>
                  <a:cubicBezTo>
                    <a:pt x="24373" y="45798"/>
                    <a:pt x="47271" y="22899"/>
                    <a:pt x="70170" y="0"/>
                  </a:cubicBezTo>
                  <a:cubicBezTo>
                    <a:pt x="71275" y="790"/>
                    <a:pt x="71644" y="1527"/>
                    <a:pt x="71275" y="2316"/>
                  </a:cubicBezTo>
                  <a:cubicBezTo>
                    <a:pt x="70907" y="3053"/>
                    <a:pt x="70538" y="3474"/>
                    <a:pt x="70170" y="3474"/>
                  </a:cubicBezTo>
                  <a:cubicBezTo>
                    <a:pt x="47271" y="26373"/>
                    <a:pt x="24373" y="49272"/>
                    <a:pt x="1473" y="72171"/>
                  </a:cubicBezTo>
                  <a:cubicBezTo>
                    <a:pt x="1000" y="71592"/>
                    <a:pt x="474" y="71013"/>
                    <a:pt x="0" y="70434"/>
                  </a:cubicBezTo>
                  <a:cubicBezTo>
                    <a:pt x="474" y="69855"/>
                    <a:pt x="1000" y="69276"/>
                    <a:pt x="1473" y="68697"/>
                  </a:cubicBezTo>
                  <a:close/>
                </a:path>
              </a:pathLst>
            </a:custGeom>
            <a:solidFill>
              <a:srgbClr val="FFFFFF"/>
            </a:solidFill>
            <a:ln w="890" cap="flat">
              <a:no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90155C85-275A-714A-F971-63651AD197D7}"/>
                </a:ext>
              </a:extLst>
            </p:cNvPr>
            <p:cNvSpPr/>
            <p:nvPr/>
          </p:nvSpPr>
          <p:spPr>
            <a:xfrm>
              <a:off x="9557791" y="3447453"/>
              <a:ext cx="13083" cy="99650"/>
            </a:xfrm>
            <a:custGeom>
              <a:avLst/>
              <a:gdLst>
                <a:gd name="connsiteX0" fmla="*/ 1520 w 13083"/>
                <a:gd name="connsiteY0" fmla="*/ 99650 h 99650"/>
                <a:gd name="connsiteX1" fmla="*/ 1520 w 13083"/>
                <a:gd name="connsiteY1" fmla="*/ 6896 h 99650"/>
                <a:gd name="connsiteX2" fmla="*/ 1520 w 13083"/>
                <a:gd name="connsiteY2" fmla="*/ 0 h 99650"/>
                <a:gd name="connsiteX3" fmla="*/ 7310 w 13083"/>
                <a:gd name="connsiteY3" fmla="*/ 97123 h 99650"/>
                <a:gd name="connsiteX4" fmla="*/ 1520 w 13083"/>
                <a:gd name="connsiteY4" fmla="*/ 99598 h 9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3" h="99650">
                  <a:moveTo>
                    <a:pt x="1520" y="99650"/>
                  </a:moveTo>
                  <a:lnTo>
                    <a:pt x="1520" y="6896"/>
                  </a:lnTo>
                  <a:cubicBezTo>
                    <a:pt x="-480" y="4580"/>
                    <a:pt x="-533" y="2316"/>
                    <a:pt x="1520" y="0"/>
                  </a:cubicBezTo>
                  <a:cubicBezTo>
                    <a:pt x="21050" y="31322"/>
                    <a:pt x="10679" y="64433"/>
                    <a:pt x="7310" y="97123"/>
                  </a:cubicBezTo>
                  <a:cubicBezTo>
                    <a:pt x="5836" y="99019"/>
                    <a:pt x="3941" y="99861"/>
                    <a:pt x="1520" y="99598"/>
                  </a:cubicBezTo>
                  <a:close/>
                </a:path>
              </a:pathLst>
            </a:custGeom>
            <a:solidFill>
              <a:srgbClr val="FEFFFF"/>
            </a:solidFill>
            <a:ln w="890" cap="flat">
              <a:noFill/>
              <a:prstDash val="solid"/>
              <a:miter/>
            </a:ln>
          </p:spPr>
          <p:txBody>
            <a:bodyPr rtlCol="0" anchor="ctr"/>
            <a:lstStyle/>
            <a:p>
              <a:endParaRPr lang="en-GB"/>
            </a:p>
          </p:txBody>
        </p:sp>
        <p:sp>
          <p:nvSpPr>
            <p:cNvPr id="185" name="Freeform: Shape 184">
              <a:extLst>
                <a:ext uri="{FF2B5EF4-FFF2-40B4-BE49-F238E27FC236}">
                  <a16:creationId xmlns:a16="http://schemas.microsoft.com/office/drawing/2014/main" id="{75CB32AE-6D7E-8180-5502-ECD16DC2FEEA}"/>
                </a:ext>
              </a:extLst>
            </p:cNvPr>
            <p:cNvSpPr/>
            <p:nvPr/>
          </p:nvSpPr>
          <p:spPr>
            <a:xfrm>
              <a:off x="9689859" y="3437188"/>
              <a:ext cx="44639" cy="44639"/>
            </a:xfrm>
            <a:custGeom>
              <a:avLst/>
              <a:gdLst>
                <a:gd name="connsiteX0" fmla="*/ 44639 w 44639"/>
                <a:gd name="connsiteY0" fmla="*/ 0 h 44639"/>
                <a:gd name="connsiteX1" fmla="*/ 0 w 44639"/>
                <a:gd name="connsiteY1" fmla="*/ 44640 h 44639"/>
                <a:gd name="connsiteX2" fmla="*/ 44639 w 44639"/>
                <a:gd name="connsiteY2" fmla="*/ 0 h 44639"/>
              </a:gdLst>
              <a:ahLst/>
              <a:cxnLst>
                <a:cxn ang="0">
                  <a:pos x="connsiteX0" y="connsiteY0"/>
                </a:cxn>
                <a:cxn ang="0">
                  <a:pos x="connsiteX1" y="connsiteY1"/>
                </a:cxn>
                <a:cxn ang="0">
                  <a:pos x="connsiteX2" y="connsiteY2"/>
                </a:cxn>
              </a:cxnLst>
              <a:rect l="l" t="t" r="r" b="b"/>
              <a:pathLst>
                <a:path w="44639" h="44639">
                  <a:moveTo>
                    <a:pt x="44639" y="0"/>
                  </a:moveTo>
                  <a:cubicBezTo>
                    <a:pt x="29742" y="14898"/>
                    <a:pt x="14845" y="29795"/>
                    <a:pt x="0" y="44640"/>
                  </a:cubicBezTo>
                  <a:cubicBezTo>
                    <a:pt x="14898" y="29742"/>
                    <a:pt x="29795" y="14845"/>
                    <a:pt x="44639" y="0"/>
                  </a:cubicBezTo>
                  <a:close/>
                </a:path>
              </a:pathLst>
            </a:custGeom>
            <a:solidFill>
              <a:srgbClr val="FFFFFF"/>
            </a:solidFill>
            <a:ln w="890"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455C1490-1AF1-718C-D907-40E030CD83F5}"/>
                </a:ext>
              </a:extLst>
            </p:cNvPr>
            <p:cNvSpPr/>
            <p:nvPr/>
          </p:nvSpPr>
          <p:spPr>
            <a:xfrm>
              <a:off x="9645401" y="3402745"/>
              <a:ext cx="10084" cy="69607"/>
            </a:xfrm>
            <a:custGeom>
              <a:avLst/>
              <a:gdLst>
                <a:gd name="connsiteX0" fmla="*/ 10084 w 10084"/>
                <a:gd name="connsiteY0" fmla="*/ 68 h 69607"/>
                <a:gd name="connsiteX1" fmla="*/ 10084 w 10084"/>
                <a:gd name="connsiteY1" fmla="*/ 68765 h 69607"/>
                <a:gd name="connsiteX2" fmla="*/ 7137 w 10084"/>
                <a:gd name="connsiteY2" fmla="*/ 69608 h 69607"/>
                <a:gd name="connsiteX3" fmla="*/ 3083 w 10084"/>
                <a:gd name="connsiteY3" fmla="*/ 65133 h 69607"/>
                <a:gd name="connsiteX4" fmla="*/ 4663 w 10084"/>
                <a:gd name="connsiteY4" fmla="*/ 2069 h 69607"/>
                <a:gd name="connsiteX5" fmla="*/ 10084 w 10084"/>
                <a:gd name="connsiteY5" fmla="*/ 121 h 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4" h="69607">
                  <a:moveTo>
                    <a:pt x="10084" y="68"/>
                  </a:moveTo>
                  <a:lnTo>
                    <a:pt x="10084" y="68765"/>
                  </a:lnTo>
                  <a:cubicBezTo>
                    <a:pt x="9084" y="69029"/>
                    <a:pt x="8136" y="69292"/>
                    <a:pt x="7137" y="69608"/>
                  </a:cubicBezTo>
                  <a:cubicBezTo>
                    <a:pt x="5347" y="68502"/>
                    <a:pt x="4031" y="66976"/>
                    <a:pt x="3083" y="65133"/>
                  </a:cubicBezTo>
                  <a:cubicBezTo>
                    <a:pt x="-181" y="44024"/>
                    <a:pt x="-2392" y="22915"/>
                    <a:pt x="4663" y="2069"/>
                  </a:cubicBezTo>
                  <a:cubicBezTo>
                    <a:pt x="6084" y="384"/>
                    <a:pt x="7926" y="-300"/>
                    <a:pt x="10084" y="121"/>
                  </a:cubicBezTo>
                  <a:close/>
                </a:path>
              </a:pathLst>
            </a:custGeom>
            <a:solidFill>
              <a:srgbClr val="FEFFFF"/>
            </a:solidFill>
            <a:ln w="890"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123B66A4-2EFB-BE53-99C4-B5AE1CF023C0}"/>
                </a:ext>
              </a:extLst>
            </p:cNvPr>
            <p:cNvSpPr/>
            <p:nvPr/>
          </p:nvSpPr>
          <p:spPr>
            <a:xfrm>
              <a:off x="8798709" y="4350148"/>
              <a:ext cx="30110" cy="26057"/>
            </a:xfrm>
            <a:custGeom>
              <a:avLst/>
              <a:gdLst>
                <a:gd name="connsiteX0" fmla="*/ 25531 w 30110"/>
                <a:gd name="connsiteY0" fmla="*/ 24794 h 26057"/>
                <a:gd name="connsiteX1" fmla="*/ 22109 w 30110"/>
                <a:gd name="connsiteY1" fmla="*/ 24794 h 26057"/>
                <a:gd name="connsiteX2" fmla="*/ 18687 w 30110"/>
                <a:gd name="connsiteY2" fmla="*/ 21372 h 26057"/>
                <a:gd name="connsiteX3" fmla="*/ 1526 w 30110"/>
                <a:gd name="connsiteY3" fmla="*/ 4211 h 26057"/>
                <a:gd name="connsiteX4" fmla="*/ 0 w 30110"/>
                <a:gd name="connsiteY4" fmla="*/ 2158 h 26057"/>
                <a:gd name="connsiteX5" fmla="*/ 1368 w 30110"/>
                <a:gd name="connsiteY5" fmla="*/ 0 h 26057"/>
                <a:gd name="connsiteX6" fmla="*/ 30110 w 30110"/>
                <a:gd name="connsiteY6" fmla="*/ 22320 h 26057"/>
                <a:gd name="connsiteX7" fmla="*/ 29847 w 30110"/>
                <a:gd name="connsiteY7" fmla="*/ 24899 h 26057"/>
                <a:gd name="connsiteX8" fmla="*/ 25636 w 30110"/>
                <a:gd name="connsiteY8" fmla="*/ 24847 h 2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10" h="26057">
                  <a:moveTo>
                    <a:pt x="25531" y="24794"/>
                  </a:moveTo>
                  <a:lnTo>
                    <a:pt x="22109" y="24794"/>
                  </a:lnTo>
                  <a:cubicBezTo>
                    <a:pt x="21056" y="23531"/>
                    <a:pt x="19792" y="22531"/>
                    <a:pt x="18687" y="21372"/>
                  </a:cubicBezTo>
                  <a:cubicBezTo>
                    <a:pt x="12949" y="15635"/>
                    <a:pt x="7212" y="9897"/>
                    <a:pt x="1526" y="4211"/>
                  </a:cubicBezTo>
                  <a:cubicBezTo>
                    <a:pt x="1000" y="3527"/>
                    <a:pt x="526" y="2843"/>
                    <a:pt x="0" y="2158"/>
                  </a:cubicBezTo>
                  <a:cubicBezTo>
                    <a:pt x="474" y="1421"/>
                    <a:pt x="894" y="737"/>
                    <a:pt x="1368" y="0"/>
                  </a:cubicBezTo>
                  <a:cubicBezTo>
                    <a:pt x="15318" y="1790"/>
                    <a:pt x="23214" y="11423"/>
                    <a:pt x="30110" y="22320"/>
                  </a:cubicBezTo>
                  <a:cubicBezTo>
                    <a:pt x="30005" y="23162"/>
                    <a:pt x="29899" y="24057"/>
                    <a:pt x="29847" y="24899"/>
                  </a:cubicBezTo>
                  <a:cubicBezTo>
                    <a:pt x="28425" y="26479"/>
                    <a:pt x="27004" y="26426"/>
                    <a:pt x="25636" y="24847"/>
                  </a:cubicBezTo>
                  <a:close/>
                </a:path>
              </a:pathLst>
            </a:custGeom>
            <a:solidFill>
              <a:srgbClr val="FFFFFF"/>
            </a:solidFill>
            <a:ln w="890"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138F5ECB-056A-CE0D-8E1D-6E5913DD767D}"/>
                </a:ext>
              </a:extLst>
            </p:cNvPr>
            <p:cNvSpPr/>
            <p:nvPr/>
          </p:nvSpPr>
          <p:spPr>
            <a:xfrm>
              <a:off x="9630060" y="3365069"/>
              <a:ext cx="11686" cy="11633"/>
            </a:xfrm>
            <a:custGeom>
              <a:avLst/>
              <a:gdLst>
                <a:gd name="connsiteX0" fmla="*/ 1369 w 11686"/>
                <a:gd name="connsiteY0" fmla="*/ 0 h 11633"/>
                <a:gd name="connsiteX1" fmla="*/ 11686 w 11686"/>
                <a:gd name="connsiteY1" fmla="*/ 10318 h 11633"/>
                <a:gd name="connsiteX2" fmla="*/ 10317 w 11686"/>
                <a:gd name="connsiteY2" fmla="*/ 11476 h 11633"/>
                <a:gd name="connsiteX3" fmla="*/ 8528 w 11686"/>
                <a:gd name="connsiteY3" fmla="*/ 11634 h 11633"/>
                <a:gd name="connsiteX4" fmla="*/ 6791 w 11686"/>
                <a:gd name="connsiteY4" fmla="*/ 11107 h 11633"/>
                <a:gd name="connsiteX5" fmla="*/ 3843 w 11686"/>
                <a:gd name="connsiteY5" fmla="*/ 9107 h 11633"/>
                <a:gd name="connsiteX6" fmla="*/ 2579 w 11686"/>
                <a:gd name="connsiteY6" fmla="*/ 7844 h 11633"/>
                <a:gd name="connsiteX7" fmla="*/ 526 w 11686"/>
                <a:gd name="connsiteY7" fmla="*/ 4896 h 11633"/>
                <a:gd name="connsiteX8" fmla="*/ 0 w 11686"/>
                <a:gd name="connsiteY8" fmla="*/ 3158 h 11633"/>
                <a:gd name="connsiteX9" fmla="*/ 211 w 11686"/>
                <a:gd name="connsiteY9" fmla="*/ 1369 h 11633"/>
                <a:gd name="connsiteX10" fmla="*/ 1369 w 11686"/>
                <a:gd name="connsiteY10" fmla="*/ 0 h 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6" h="11633">
                  <a:moveTo>
                    <a:pt x="1369" y="0"/>
                  </a:moveTo>
                  <a:cubicBezTo>
                    <a:pt x="4790" y="3422"/>
                    <a:pt x="8265" y="6896"/>
                    <a:pt x="11686" y="10318"/>
                  </a:cubicBezTo>
                  <a:cubicBezTo>
                    <a:pt x="11212" y="10686"/>
                    <a:pt x="10792" y="11107"/>
                    <a:pt x="10317" y="11476"/>
                  </a:cubicBezTo>
                  <a:cubicBezTo>
                    <a:pt x="9738" y="11528"/>
                    <a:pt x="9159" y="11581"/>
                    <a:pt x="8528" y="11634"/>
                  </a:cubicBezTo>
                  <a:cubicBezTo>
                    <a:pt x="7949" y="11476"/>
                    <a:pt x="7370" y="11265"/>
                    <a:pt x="6791" y="11107"/>
                  </a:cubicBezTo>
                  <a:cubicBezTo>
                    <a:pt x="5738" y="10528"/>
                    <a:pt x="4738" y="9844"/>
                    <a:pt x="3843" y="9107"/>
                  </a:cubicBezTo>
                  <a:cubicBezTo>
                    <a:pt x="3422" y="8686"/>
                    <a:pt x="3001" y="8265"/>
                    <a:pt x="2579" y="7844"/>
                  </a:cubicBezTo>
                  <a:cubicBezTo>
                    <a:pt x="1790" y="6949"/>
                    <a:pt x="1105" y="5948"/>
                    <a:pt x="526" y="4896"/>
                  </a:cubicBezTo>
                  <a:cubicBezTo>
                    <a:pt x="369" y="4317"/>
                    <a:pt x="158" y="3738"/>
                    <a:pt x="0" y="3158"/>
                  </a:cubicBezTo>
                  <a:cubicBezTo>
                    <a:pt x="53" y="2579"/>
                    <a:pt x="105" y="1948"/>
                    <a:pt x="211" y="1369"/>
                  </a:cubicBezTo>
                  <a:cubicBezTo>
                    <a:pt x="579" y="895"/>
                    <a:pt x="1001" y="474"/>
                    <a:pt x="1369" y="0"/>
                  </a:cubicBezTo>
                  <a:close/>
                </a:path>
              </a:pathLst>
            </a:custGeom>
            <a:solidFill>
              <a:srgbClr val="FFFFFF"/>
            </a:solidFill>
            <a:ln w="890"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2BE18DC0-9DD0-0E8E-2C2C-7B4FF55B24F5}"/>
                </a:ext>
              </a:extLst>
            </p:cNvPr>
            <p:cNvSpPr/>
            <p:nvPr/>
          </p:nvSpPr>
          <p:spPr>
            <a:xfrm>
              <a:off x="9222675" y="4060817"/>
              <a:ext cx="17160" cy="1540"/>
            </a:xfrm>
            <a:custGeom>
              <a:avLst/>
              <a:gdLst>
                <a:gd name="connsiteX0" fmla="*/ 6844 w 17160"/>
                <a:gd name="connsiteY0" fmla="*/ 1541 h 1540"/>
                <a:gd name="connsiteX1" fmla="*/ 10265 w 17160"/>
                <a:gd name="connsiteY1" fmla="*/ 1541 h 1540"/>
                <a:gd name="connsiteX2" fmla="*/ 17161 w 17160"/>
                <a:gd name="connsiteY2" fmla="*/ 1541 h 1540"/>
                <a:gd name="connsiteX3" fmla="*/ 0 w 17160"/>
                <a:gd name="connsiteY3" fmla="*/ 1541 h 1540"/>
                <a:gd name="connsiteX4" fmla="*/ 1369 w 17160"/>
                <a:gd name="connsiteY4" fmla="*/ 119 h 1540"/>
                <a:gd name="connsiteX5" fmla="*/ 6844 w 17160"/>
                <a:gd name="connsiteY5" fmla="*/ 1541 h 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60" h="1540">
                  <a:moveTo>
                    <a:pt x="6844" y="1541"/>
                  </a:moveTo>
                  <a:lnTo>
                    <a:pt x="10265" y="1541"/>
                  </a:lnTo>
                  <a:cubicBezTo>
                    <a:pt x="12581" y="-512"/>
                    <a:pt x="14845" y="-407"/>
                    <a:pt x="17161" y="1541"/>
                  </a:cubicBezTo>
                  <a:lnTo>
                    <a:pt x="0" y="1541"/>
                  </a:lnTo>
                  <a:cubicBezTo>
                    <a:pt x="474" y="1067"/>
                    <a:pt x="895" y="593"/>
                    <a:pt x="1369" y="119"/>
                  </a:cubicBezTo>
                  <a:cubicBezTo>
                    <a:pt x="3369" y="-144"/>
                    <a:pt x="5317" y="-91"/>
                    <a:pt x="6844" y="1541"/>
                  </a:cubicBezTo>
                  <a:close/>
                </a:path>
              </a:pathLst>
            </a:custGeom>
            <a:solidFill>
              <a:srgbClr val="FFFFFF"/>
            </a:solidFill>
            <a:ln w="890" cap="flat">
              <a:no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5F315DAC-299F-B188-C646-BD553EF341CD}"/>
                </a:ext>
              </a:extLst>
            </p:cNvPr>
            <p:cNvSpPr/>
            <p:nvPr/>
          </p:nvSpPr>
          <p:spPr>
            <a:xfrm>
              <a:off x="9597054" y="3352857"/>
              <a:ext cx="17409" cy="9217"/>
            </a:xfrm>
            <a:custGeom>
              <a:avLst/>
              <a:gdLst>
                <a:gd name="connsiteX0" fmla="*/ 13792 w 17409"/>
                <a:gd name="connsiteY0" fmla="*/ 1895 h 9217"/>
                <a:gd name="connsiteX1" fmla="*/ 17214 w 17409"/>
                <a:gd name="connsiteY1" fmla="*/ 1895 h 9217"/>
                <a:gd name="connsiteX2" fmla="*/ 15529 w 17409"/>
                <a:gd name="connsiteY2" fmla="*/ 7001 h 9217"/>
                <a:gd name="connsiteX3" fmla="*/ 0 w 17409"/>
                <a:gd name="connsiteY3" fmla="*/ 1895 h 9217"/>
                <a:gd name="connsiteX4" fmla="*/ 13739 w 17409"/>
                <a:gd name="connsiteY4" fmla="*/ 1895 h 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 h="9217">
                  <a:moveTo>
                    <a:pt x="13792" y="1895"/>
                  </a:moveTo>
                  <a:lnTo>
                    <a:pt x="17214" y="1895"/>
                  </a:lnTo>
                  <a:cubicBezTo>
                    <a:pt x="17740" y="3948"/>
                    <a:pt x="17214" y="5633"/>
                    <a:pt x="15529" y="7001"/>
                  </a:cubicBezTo>
                  <a:cubicBezTo>
                    <a:pt x="9002" y="9475"/>
                    <a:pt x="2422" y="12002"/>
                    <a:pt x="0" y="1895"/>
                  </a:cubicBezTo>
                  <a:cubicBezTo>
                    <a:pt x="4580" y="-632"/>
                    <a:pt x="9159" y="-632"/>
                    <a:pt x="13739" y="1895"/>
                  </a:cubicBezTo>
                  <a:close/>
                </a:path>
              </a:pathLst>
            </a:custGeom>
            <a:solidFill>
              <a:srgbClr val="FEFFFF"/>
            </a:solidFill>
            <a:ln w="890"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16F5CE5F-E816-0EBA-9E71-2A84B81BB7BD}"/>
                </a:ext>
              </a:extLst>
            </p:cNvPr>
            <p:cNvSpPr/>
            <p:nvPr/>
          </p:nvSpPr>
          <p:spPr>
            <a:xfrm>
              <a:off x="9219253" y="4041722"/>
              <a:ext cx="1540" cy="17161"/>
            </a:xfrm>
            <a:custGeom>
              <a:avLst/>
              <a:gdLst>
                <a:gd name="connsiteX0" fmla="*/ 0 w 1540"/>
                <a:gd name="connsiteY0" fmla="*/ 6896 h 17161"/>
                <a:gd name="connsiteX1" fmla="*/ 0 w 1540"/>
                <a:gd name="connsiteY1" fmla="*/ 10318 h 17161"/>
                <a:gd name="connsiteX2" fmla="*/ 1421 w 1540"/>
                <a:gd name="connsiteY2" fmla="*/ 15792 h 17161"/>
                <a:gd name="connsiteX3" fmla="*/ 0 w 1540"/>
                <a:gd name="connsiteY3" fmla="*/ 17161 h 17161"/>
                <a:gd name="connsiteX4" fmla="*/ 0 w 1540"/>
                <a:gd name="connsiteY4" fmla="*/ 0 h 17161"/>
                <a:gd name="connsiteX5" fmla="*/ 1421 w 1540"/>
                <a:gd name="connsiteY5" fmla="*/ 1369 h 17161"/>
                <a:gd name="connsiteX6" fmla="*/ 0 w 1540"/>
                <a:gd name="connsiteY6" fmla="*/ 6843 h 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 h="17161">
                  <a:moveTo>
                    <a:pt x="0" y="6896"/>
                  </a:moveTo>
                  <a:lnTo>
                    <a:pt x="0" y="10318"/>
                  </a:lnTo>
                  <a:cubicBezTo>
                    <a:pt x="1632" y="11844"/>
                    <a:pt x="1685" y="13792"/>
                    <a:pt x="1421" y="15792"/>
                  </a:cubicBezTo>
                  <a:cubicBezTo>
                    <a:pt x="948" y="16266"/>
                    <a:pt x="474" y="16687"/>
                    <a:pt x="0" y="17161"/>
                  </a:cubicBezTo>
                  <a:lnTo>
                    <a:pt x="0" y="0"/>
                  </a:lnTo>
                  <a:cubicBezTo>
                    <a:pt x="474" y="474"/>
                    <a:pt x="948" y="948"/>
                    <a:pt x="1421" y="1369"/>
                  </a:cubicBezTo>
                  <a:cubicBezTo>
                    <a:pt x="1685" y="3369"/>
                    <a:pt x="1632" y="5317"/>
                    <a:pt x="0" y="6843"/>
                  </a:cubicBezTo>
                  <a:close/>
                </a:path>
              </a:pathLst>
            </a:custGeom>
            <a:solidFill>
              <a:srgbClr val="FFFFFF"/>
            </a:solidFill>
            <a:ln w="890" cap="flat">
              <a:no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046FACC9-E476-612D-7A86-0B9CC43C6526}"/>
                </a:ext>
              </a:extLst>
            </p:cNvPr>
            <p:cNvSpPr/>
            <p:nvPr/>
          </p:nvSpPr>
          <p:spPr>
            <a:xfrm>
              <a:off x="9639942" y="3378447"/>
              <a:ext cx="10082" cy="13890"/>
            </a:xfrm>
            <a:custGeom>
              <a:avLst/>
              <a:gdLst>
                <a:gd name="connsiteX0" fmla="*/ 8647 w 10082"/>
                <a:gd name="connsiteY0" fmla="*/ 3783 h 13890"/>
                <a:gd name="connsiteX1" fmla="*/ 8647 w 10082"/>
                <a:gd name="connsiteY1" fmla="*/ 7205 h 13890"/>
                <a:gd name="connsiteX2" fmla="*/ 8384 w 10082"/>
                <a:gd name="connsiteY2" fmla="*/ 13890 h 13890"/>
                <a:gd name="connsiteX3" fmla="*/ 699 w 10082"/>
                <a:gd name="connsiteY3" fmla="*/ 1362 h 13890"/>
                <a:gd name="connsiteX4" fmla="*/ 5173 w 10082"/>
                <a:gd name="connsiteY4" fmla="*/ 361 h 13890"/>
                <a:gd name="connsiteX5" fmla="*/ 8595 w 10082"/>
                <a:gd name="connsiteY5" fmla="*/ 3783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2" h="13890">
                  <a:moveTo>
                    <a:pt x="8647" y="3783"/>
                  </a:moveTo>
                  <a:lnTo>
                    <a:pt x="8647" y="7205"/>
                  </a:lnTo>
                  <a:cubicBezTo>
                    <a:pt x="10753" y="9521"/>
                    <a:pt x="10437" y="11732"/>
                    <a:pt x="8384" y="13890"/>
                  </a:cubicBezTo>
                  <a:cubicBezTo>
                    <a:pt x="-354" y="13469"/>
                    <a:pt x="-881" y="8047"/>
                    <a:pt x="699" y="1362"/>
                  </a:cubicBezTo>
                  <a:cubicBezTo>
                    <a:pt x="1962" y="-60"/>
                    <a:pt x="3489" y="-323"/>
                    <a:pt x="5173" y="361"/>
                  </a:cubicBezTo>
                  <a:cubicBezTo>
                    <a:pt x="6279" y="1572"/>
                    <a:pt x="7384" y="2730"/>
                    <a:pt x="8595" y="3783"/>
                  </a:cubicBezTo>
                  <a:close/>
                </a:path>
              </a:pathLst>
            </a:custGeom>
            <a:solidFill>
              <a:srgbClr val="FEFFFF"/>
            </a:solidFill>
            <a:ln w="890"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E1B6FAFB-973F-F26B-6374-45842206C8F8}"/>
                </a:ext>
              </a:extLst>
            </p:cNvPr>
            <p:cNvSpPr/>
            <p:nvPr/>
          </p:nvSpPr>
          <p:spPr>
            <a:xfrm>
              <a:off x="9597107" y="3351330"/>
              <a:ext cx="13739" cy="3421"/>
            </a:xfrm>
            <a:custGeom>
              <a:avLst/>
              <a:gdLst>
                <a:gd name="connsiteX0" fmla="*/ 13739 w 13739"/>
                <a:gd name="connsiteY0" fmla="*/ 3422 h 3421"/>
                <a:gd name="connsiteX1" fmla="*/ 0 w 13739"/>
                <a:gd name="connsiteY1" fmla="*/ 3422 h 3421"/>
                <a:gd name="connsiteX2" fmla="*/ 0 w 13739"/>
                <a:gd name="connsiteY2" fmla="*/ 0 h 3421"/>
                <a:gd name="connsiteX3" fmla="*/ 13739 w 13739"/>
                <a:gd name="connsiteY3" fmla="*/ 3422 h 3421"/>
              </a:gdLst>
              <a:ahLst/>
              <a:cxnLst>
                <a:cxn ang="0">
                  <a:pos x="connsiteX0" y="connsiteY0"/>
                </a:cxn>
                <a:cxn ang="0">
                  <a:pos x="connsiteX1" y="connsiteY1"/>
                </a:cxn>
                <a:cxn ang="0">
                  <a:pos x="connsiteX2" y="connsiteY2"/>
                </a:cxn>
                <a:cxn ang="0">
                  <a:pos x="connsiteX3" y="connsiteY3"/>
                </a:cxn>
              </a:cxnLst>
              <a:rect l="l" t="t" r="r" b="b"/>
              <a:pathLst>
                <a:path w="13739" h="3421">
                  <a:moveTo>
                    <a:pt x="13739" y="3422"/>
                  </a:moveTo>
                  <a:lnTo>
                    <a:pt x="0" y="3422"/>
                  </a:lnTo>
                  <a:lnTo>
                    <a:pt x="0" y="0"/>
                  </a:lnTo>
                  <a:cubicBezTo>
                    <a:pt x="4580" y="1158"/>
                    <a:pt x="9159" y="2316"/>
                    <a:pt x="13739" y="3422"/>
                  </a:cubicBezTo>
                  <a:close/>
                </a:path>
              </a:pathLst>
            </a:custGeom>
            <a:solidFill>
              <a:srgbClr val="FFFFFF"/>
            </a:solidFill>
            <a:ln w="890" cap="flat">
              <a:noFill/>
              <a:prstDash val="solid"/>
              <a:miter/>
            </a:ln>
          </p:spPr>
          <p:txBody>
            <a:bodyPr rtlCol="0" anchor="ctr"/>
            <a:lstStyle/>
            <a:p>
              <a:endParaRPr lang="en-GB"/>
            </a:p>
          </p:txBody>
        </p:sp>
        <p:sp>
          <p:nvSpPr>
            <p:cNvPr id="194" name="Freeform: Shape 193">
              <a:extLst>
                <a:ext uri="{FF2B5EF4-FFF2-40B4-BE49-F238E27FC236}">
                  <a16:creationId xmlns:a16="http://schemas.microsoft.com/office/drawing/2014/main" id="{F7DB2901-8843-C4AB-5775-81DD7ED90D47}"/>
                </a:ext>
              </a:extLst>
            </p:cNvPr>
            <p:cNvSpPr/>
            <p:nvPr/>
          </p:nvSpPr>
          <p:spPr>
            <a:xfrm>
              <a:off x="9562732" y="3554075"/>
              <a:ext cx="13791" cy="3345"/>
            </a:xfrm>
            <a:custGeom>
              <a:avLst/>
              <a:gdLst>
                <a:gd name="connsiteX0" fmla="*/ 13740 w 13791"/>
                <a:gd name="connsiteY0" fmla="*/ 3346 h 3345"/>
                <a:gd name="connsiteX1" fmla="*/ 0 w 13791"/>
                <a:gd name="connsiteY1" fmla="*/ 3346 h 3345"/>
                <a:gd name="connsiteX2" fmla="*/ 1474 w 13791"/>
                <a:gd name="connsiteY2" fmla="*/ 1609 h 3345"/>
                <a:gd name="connsiteX3" fmla="*/ 5738 w 13791"/>
                <a:gd name="connsiteY3" fmla="*/ 29 h 3345"/>
                <a:gd name="connsiteX4" fmla="*/ 12318 w 13791"/>
                <a:gd name="connsiteY4" fmla="*/ 1556 h 3345"/>
                <a:gd name="connsiteX5" fmla="*/ 13792 w 13791"/>
                <a:gd name="connsiteY5" fmla="*/ 3346 h 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1" h="3345">
                  <a:moveTo>
                    <a:pt x="13740" y="3346"/>
                  </a:moveTo>
                  <a:lnTo>
                    <a:pt x="0" y="3346"/>
                  </a:lnTo>
                  <a:cubicBezTo>
                    <a:pt x="474" y="2767"/>
                    <a:pt x="1001" y="2188"/>
                    <a:pt x="1474" y="1609"/>
                  </a:cubicBezTo>
                  <a:cubicBezTo>
                    <a:pt x="2790" y="819"/>
                    <a:pt x="4211" y="293"/>
                    <a:pt x="5738" y="29"/>
                  </a:cubicBezTo>
                  <a:cubicBezTo>
                    <a:pt x="8107" y="-129"/>
                    <a:pt x="10265" y="345"/>
                    <a:pt x="12318" y="1556"/>
                  </a:cubicBezTo>
                  <a:cubicBezTo>
                    <a:pt x="12792" y="2135"/>
                    <a:pt x="13266" y="2714"/>
                    <a:pt x="13792" y="3346"/>
                  </a:cubicBezTo>
                  <a:close/>
                </a:path>
              </a:pathLst>
            </a:custGeom>
            <a:solidFill>
              <a:srgbClr val="FFFFFF"/>
            </a:solidFill>
            <a:ln w="890" cap="flat">
              <a:noFill/>
              <a:prstDash val="solid"/>
              <a:miter/>
            </a:ln>
          </p:spPr>
          <p:txBody>
            <a:bodyPr rtlCol="0" anchor="ctr"/>
            <a:lstStyle/>
            <a:p>
              <a:endParaRPr lang="en-GB"/>
            </a:p>
          </p:txBody>
        </p:sp>
        <p:sp>
          <p:nvSpPr>
            <p:cNvPr id="195" name="Freeform: Shape 194">
              <a:extLst>
                <a:ext uri="{FF2B5EF4-FFF2-40B4-BE49-F238E27FC236}">
                  <a16:creationId xmlns:a16="http://schemas.microsoft.com/office/drawing/2014/main" id="{6492871B-8CA3-7423-3A15-51EE63F764EF}"/>
                </a:ext>
              </a:extLst>
            </p:cNvPr>
            <p:cNvSpPr/>
            <p:nvPr/>
          </p:nvSpPr>
          <p:spPr>
            <a:xfrm>
              <a:off x="9636732" y="4349938"/>
              <a:ext cx="9659" cy="11486"/>
            </a:xfrm>
            <a:custGeom>
              <a:avLst/>
              <a:gdLst>
                <a:gd name="connsiteX0" fmla="*/ 8435 w 9659"/>
                <a:gd name="connsiteY0" fmla="*/ 4369 h 11486"/>
                <a:gd name="connsiteX1" fmla="*/ 8435 w 9659"/>
                <a:gd name="connsiteY1" fmla="*/ 7791 h 11486"/>
                <a:gd name="connsiteX2" fmla="*/ 5013 w 9659"/>
                <a:gd name="connsiteY2" fmla="*/ 11213 h 11486"/>
                <a:gd name="connsiteX3" fmla="*/ 592 w 9659"/>
                <a:gd name="connsiteY3" fmla="*/ 10055 h 11486"/>
                <a:gd name="connsiteX4" fmla="*/ 5803 w 9659"/>
                <a:gd name="connsiteY4" fmla="*/ 0 h 11486"/>
                <a:gd name="connsiteX5" fmla="*/ 8435 w 9659"/>
                <a:gd name="connsiteY5" fmla="*/ 105 h 11486"/>
                <a:gd name="connsiteX6" fmla="*/ 8435 w 9659"/>
                <a:gd name="connsiteY6" fmla="*/ 4317 h 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9" h="11486">
                  <a:moveTo>
                    <a:pt x="8435" y="4369"/>
                  </a:moveTo>
                  <a:lnTo>
                    <a:pt x="8435" y="7791"/>
                  </a:lnTo>
                  <a:cubicBezTo>
                    <a:pt x="7225" y="8844"/>
                    <a:pt x="6067" y="10002"/>
                    <a:pt x="5013" y="11213"/>
                  </a:cubicBezTo>
                  <a:cubicBezTo>
                    <a:pt x="3277" y="11792"/>
                    <a:pt x="1802" y="11476"/>
                    <a:pt x="592" y="10055"/>
                  </a:cubicBezTo>
                  <a:cubicBezTo>
                    <a:pt x="-1198" y="4896"/>
                    <a:pt x="1223" y="1895"/>
                    <a:pt x="5803" y="0"/>
                  </a:cubicBezTo>
                  <a:cubicBezTo>
                    <a:pt x="6698" y="0"/>
                    <a:pt x="7540" y="105"/>
                    <a:pt x="8435" y="105"/>
                  </a:cubicBezTo>
                  <a:cubicBezTo>
                    <a:pt x="10067" y="1527"/>
                    <a:pt x="10067" y="2895"/>
                    <a:pt x="8435" y="4317"/>
                  </a:cubicBezTo>
                  <a:close/>
                </a:path>
              </a:pathLst>
            </a:custGeom>
            <a:solidFill>
              <a:srgbClr val="FFFFFF"/>
            </a:solidFill>
            <a:ln w="890" cap="flat">
              <a:noFill/>
              <a:prstDash val="solid"/>
              <a:miter/>
            </a:ln>
          </p:spPr>
          <p:txBody>
            <a:bodyPr rtlCol="0" anchor="ctr"/>
            <a:lstStyle/>
            <a:p>
              <a:endParaRPr lang="en-GB"/>
            </a:p>
          </p:txBody>
        </p:sp>
        <p:sp>
          <p:nvSpPr>
            <p:cNvPr id="196" name="Freeform: Shape 195">
              <a:extLst>
                <a:ext uri="{FF2B5EF4-FFF2-40B4-BE49-F238E27FC236}">
                  <a16:creationId xmlns:a16="http://schemas.microsoft.com/office/drawing/2014/main" id="{6BAC6A69-074B-3F9A-F195-0B2B390641F9}"/>
                </a:ext>
              </a:extLst>
            </p:cNvPr>
            <p:cNvSpPr/>
            <p:nvPr/>
          </p:nvSpPr>
          <p:spPr>
            <a:xfrm>
              <a:off x="9649570" y="3392548"/>
              <a:ext cx="5915" cy="10317"/>
            </a:xfrm>
            <a:custGeom>
              <a:avLst/>
              <a:gdLst>
                <a:gd name="connsiteX0" fmla="*/ 5915 w 5915"/>
                <a:gd name="connsiteY0" fmla="*/ 10265 h 10317"/>
                <a:gd name="connsiteX1" fmla="*/ 2494 w 5915"/>
                <a:gd name="connsiteY1" fmla="*/ 10265 h 10317"/>
                <a:gd name="connsiteX2" fmla="*/ 809 w 5915"/>
                <a:gd name="connsiteY2" fmla="*/ 8581 h 10317"/>
                <a:gd name="connsiteX3" fmla="*/ 809 w 5915"/>
                <a:gd name="connsiteY3" fmla="*/ 1685 h 10317"/>
                <a:gd name="connsiteX4" fmla="*/ 2494 w 5915"/>
                <a:gd name="connsiteY4" fmla="*/ 0 h 10317"/>
                <a:gd name="connsiteX5" fmla="*/ 5915 w 5915"/>
                <a:gd name="connsiteY5" fmla="*/ 10318 h 1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 h="10317">
                  <a:moveTo>
                    <a:pt x="5915" y="10265"/>
                  </a:moveTo>
                  <a:lnTo>
                    <a:pt x="2494" y="10265"/>
                  </a:lnTo>
                  <a:cubicBezTo>
                    <a:pt x="1915" y="9686"/>
                    <a:pt x="1388" y="9160"/>
                    <a:pt x="809" y="8581"/>
                  </a:cubicBezTo>
                  <a:cubicBezTo>
                    <a:pt x="-243" y="6264"/>
                    <a:pt x="-296" y="3948"/>
                    <a:pt x="809" y="1685"/>
                  </a:cubicBezTo>
                  <a:cubicBezTo>
                    <a:pt x="1388" y="1105"/>
                    <a:pt x="1915" y="526"/>
                    <a:pt x="2494" y="0"/>
                  </a:cubicBezTo>
                  <a:cubicBezTo>
                    <a:pt x="3652" y="3422"/>
                    <a:pt x="4810" y="6896"/>
                    <a:pt x="5915" y="10318"/>
                  </a:cubicBezTo>
                  <a:close/>
                </a:path>
              </a:pathLst>
            </a:custGeom>
            <a:solidFill>
              <a:srgbClr val="FFFFFF"/>
            </a:solidFill>
            <a:ln w="890" cap="flat">
              <a:noFill/>
              <a:prstDash val="solid"/>
              <a:miter/>
            </a:ln>
          </p:spPr>
          <p:txBody>
            <a:bodyPr rtlCol="0" anchor="ctr"/>
            <a:lstStyle/>
            <a:p>
              <a:endParaRPr lang="en-GB"/>
            </a:p>
          </p:txBody>
        </p:sp>
        <p:sp>
          <p:nvSpPr>
            <p:cNvPr id="197" name="Freeform: Shape 196">
              <a:extLst>
                <a:ext uri="{FF2B5EF4-FFF2-40B4-BE49-F238E27FC236}">
                  <a16:creationId xmlns:a16="http://schemas.microsoft.com/office/drawing/2014/main" id="{793A8D6C-EB98-CA53-D9AD-EFADEE52DEA4}"/>
                </a:ext>
              </a:extLst>
            </p:cNvPr>
            <p:cNvSpPr/>
            <p:nvPr/>
          </p:nvSpPr>
          <p:spPr>
            <a:xfrm>
              <a:off x="9761977" y="3614932"/>
              <a:ext cx="3421" cy="12054"/>
            </a:xfrm>
            <a:custGeom>
              <a:avLst/>
              <a:gdLst>
                <a:gd name="connsiteX0" fmla="*/ 0 w 3421"/>
                <a:gd name="connsiteY0" fmla="*/ 11186 h 12054"/>
                <a:gd name="connsiteX1" fmla="*/ 0 w 3421"/>
                <a:gd name="connsiteY1" fmla="*/ 869 h 12054"/>
                <a:gd name="connsiteX2" fmla="*/ 3421 w 3421"/>
                <a:gd name="connsiteY2" fmla="*/ 869 h 12054"/>
                <a:gd name="connsiteX3" fmla="*/ 3421 w 3421"/>
                <a:gd name="connsiteY3" fmla="*/ 11186 h 12054"/>
                <a:gd name="connsiteX4" fmla="*/ 0 w 3421"/>
                <a:gd name="connsiteY4" fmla="*/ 11186 h 1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 h="12054">
                  <a:moveTo>
                    <a:pt x="0" y="11186"/>
                  </a:moveTo>
                  <a:lnTo>
                    <a:pt x="0" y="869"/>
                  </a:lnTo>
                  <a:cubicBezTo>
                    <a:pt x="1158" y="-290"/>
                    <a:pt x="2316" y="-290"/>
                    <a:pt x="3421" y="869"/>
                  </a:cubicBezTo>
                  <a:lnTo>
                    <a:pt x="3421" y="11186"/>
                  </a:lnTo>
                  <a:cubicBezTo>
                    <a:pt x="2263" y="12344"/>
                    <a:pt x="1105" y="12344"/>
                    <a:pt x="0" y="11186"/>
                  </a:cubicBezTo>
                  <a:close/>
                </a:path>
              </a:pathLst>
            </a:custGeom>
            <a:solidFill>
              <a:srgbClr val="FFFFFF"/>
            </a:solidFill>
            <a:ln w="890" cap="flat">
              <a:noFill/>
              <a:prstDash val="solid"/>
              <a:miter/>
            </a:ln>
          </p:spPr>
          <p:txBody>
            <a:bodyPr rtlCol="0" anchor="ctr"/>
            <a:lstStyle/>
            <a:p>
              <a:endParaRPr lang="en-GB"/>
            </a:p>
          </p:txBody>
        </p:sp>
        <p:sp>
          <p:nvSpPr>
            <p:cNvPr id="198" name="Freeform: Shape 197">
              <a:extLst>
                <a:ext uri="{FF2B5EF4-FFF2-40B4-BE49-F238E27FC236}">
                  <a16:creationId xmlns:a16="http://schemas.microsoft.com/office/drawing/2014/main" id="{E0DE50F5-AA33-D333-DA04-903A5E6ECB62}"/>
                </a:ext>
              </a:extLst>
            </p:cNvPr>
            <p:cNvSpPr/>
            <p:nvPr/>
          </p:nvSpPr>
          <p:spPr>
            <a:xfrm>
              <a:off x="9646407" y="3471483"/>
              <a:ext cx="7452" cy="10344"/>
            </a:xfrm>
            <a:custGeom>
              <a:avLst/>
              <a:gdLst>
                <a:gd name="connsiteX0" fmla="*/ 5657 w 7452"/>
                <a:gd name="connsiteY0" fmla="*/ 10345 h 10344"/>
                <a:gd name="connsiteX1" fmla="*/ 2235 w 7452"/>
                <a:gd name="connsiteY1" fmla="*/ 10345 h 10344"/>
                <a:gd name="connsiteX2" fmla="*/ 550 w 7452"/>
                <a:gd name="connsiteY2" fmla="*/ 8450 h 10344"/>
                <a:gd name="connsiteX3" fmla="*/ 5657 w 7452"/>
                <a:gd name="connsiteY3" fmla="*/ 27 h 10344"/>
                <a:gd name="connsiteX4" fmla="*/ 5657 w 7452"/>
                <a:gd name="connsiteY4" fmla="*/ 10345 h 10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 h="10344">
                  <a:moveTo>
                    <a:pt x="5657" y="10345"/>
                  </a:moveTo>
                  <a:lnTo>
                    <a:pt x="2235" y="10345"/>
                  </a:lnTo>
                  <a:cubicBezTo>
                    <a:pt x="1656" y="9713"/>
                    <a:pt x="1130" y="9081"/>
                    <a:pt x="550" y="8450"/>
                  </a:cubicBezTo>
                  <a:cubicBezTo>
                    <a:pt x="-134" y="4186"/>
                    <a:pt x="-1398" y="-394"/>
                    <a:pt x="5657" y="27"/>
                  </a:cubicBezTo>
                  <a:cubicBezTo>
                    <a:pt x="8078" y="3449"/>
                    <a:pt x="8025" y="6923"/>
                    <a:pt x="5657" y="10345"/>
                  </a:cubicBezTo>
                  <a:close/>
                </a:path>
              </a:pathLst>
            </a:custGeom>
            <a:solidFill>
              <a:srgbClr val="FEFFFF"/>
            </a:solidFill>
            <a:ln w="890" cap="flat">
              <a:noFill/>
              <a:prstDash val="solid"/>
              <a:miter/>
            </a:ln>
          </p:spPr>
          <p:txBody>
            <a:bodyPr rtlCol="0" anchor="ctr"/>
            <a:lstStyle/>
            <a:p>
              <a:endParaRPr lang="en-GB"/>
            </a:p>
          </p:txBody>
        </p:sp>
        <p:sp>
          <p:nvSpPr>
            <p:cNvPr id="199" name="Freeform: Shape 198">
              <a:extLst>
                <a:ext uri="{FF2B5EF4-FFF2-40B4-BE49-F238E27FC236}">
                  <a16:creationId xmlns:a16="http://schemas.microsoft.com/office/drawing/2014/main" id="{CF2CB6A2-D833-9354-C37E-9D4B9B0185FC}"/>
                </a:ext>
              </a:extLst>
            </p:cNvPr>
            <p:cNvSpPr/>
            <p:nvPr/>
          </p:nvSpPr>
          <p:spPr>
            <a:xfrm>
              <a:off x="9552415" y="3447506"/>
              <a:ext cx="6896" cy="6896"/>
            </a:xfrm>
            <a:custGeom>
              <a:avLst/>
              <a:gdLst>
                <a:gd name="connsiteX0" fmla="*/ 6896 w 6896"/>
                <a:gd name="connsiteY0" fmla="*/ 0 h 6896"/>
                <a:gd name="connsiteX1" fmla="*/ 6896 w 6896"/>
                <a:gd name="connsiteY1" fmla="*/ 6896 h 6896"/>
                <a:gd name="connsiteX2" fmla="*/ 0 w 6896"/>
                <a:gd name="connsiteY2" fmla="*/ 0 h 6896"/>
                <a:gd name="connsiteX3" fmla="*/ 6896 w 6896"/>
                <a:gd name="connsiteY3" fmla="*/ 0 h 6896"/>
              </a:gdLst>
              <a:ahLst/>
              <a:cxnLst>
                <a:cxn ang="0">
                  <a:pos x="connsiteX0" y="connsiteY0"/>
                </a:cxn>
                <a:cxn ang="0">
                  <a:pos x="connsiteX1" y="connsiteY1"/>
                </a:cxn>
                <a:cxn ang="0">
                  <a:pos x="connsiteX2" y="connsiteY2"/>
                </a:cxn>
                <a:cxn ang="0">
                  <a:pos x="connsiteX3" y="connsiteY3"/>
                </a:cxn>
              </a:cxnLst>
              <a:rect l="l" t="t" r="r" b="b"/>
              <a:pathLst>
                <a:path w="6896" h="6896">
                  <a:moveTo>
                    <a:pt x="6896" y="0"/>
                  </a:moveTo>
                  <a:lnTo>
                    <a:pt x="6896" y="6896"/>
                  </a:lnTo>
                  <a:cubicBezTo>
                    <a:pt x="4580" y="4580"/>
                    <a:pt x="2317" y="2316"/>
                    <a:pt x="0" y="0"/>
                  </a:cubicBezTo>
                  <a:lnTo>
                    <a:pt x="6896" y="0"/>
                  </a:lnTo>
                  <a:close/>
                </a:path>
              </a:pathLst>
            </a:custGeom>
            <a:solidFill>
              <a:srgbClr val="FFFFFF"/>
            </a:solidFill>
            <a:ln w="890" cap="flat">
              <a:no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277A9E1F-EA4F-900D-51D6-7C421989A2D1}"/>
                </a:ext>
              </a:extLst>
            </p:cNvPr>
            <p:cNvSpPr/>
            <p:nvPr/>
          </p:nvSpPr>
          <p:spPr>
            <a:xfrm>
              <a:off x="9652064" y="3471510"/>
              <a:ext cx="3421" cy="10317"/>
            </a:xfrm>
            <a:custGeom>
              <a:avLst/>
              <a:gdLst>
                <a:gd name="connsiteX0" fmla="*/ 0 w 3421"/>
                <a:gd name="connsiteY0" fmla="*/ 10318 h 10317"/>
                <a:gd name="connsiteX1" fmla="*/ 0 w 3421"/>
                <a:gd name="connsiteY1" fmla="*/ 0 h 10317"/>
                <a:gd name="connsiteX2" fmla="*/ 3421 w 3421"/>
                <a:gd name="connsiteY2" fmla="*/ 0 h 10317"/>
                <a:gd name="connsiteX3" fmla="*/ 0 w 3421"/>
                <a:gd name="connsiteY3" fmla="*/ 10318 h 10317"/>
              </a:gdLst>
              <a:ahLst/>
              <a:cxnLst>
                <a:cxn ang="0">
                  <a:pos x="connsiteX0" y="connsiteY0"/>
                </a:cxn>
                <a:cxn ang="0">
                  <a:pos x="connsiteX1" y="connsiteY1"/>
                </a:cxn>
                <a:cxn ang="0">
                  <a:pos x="connsiteX2" y="connsiteY2"/>
                </a:cxn>
                <a:cxn ang="0">
                  <a:pos x="connsiteX3" y="connsiteY3"/>
                </a:cxn>
              </a:cxnLst>
              <a:rect l="l" t="t" r="r" b="b"/>
              <a:pathLst>
                <a:path w="3421" h="10317">
                  <a:moveTo>
                    <a:pt x="0" y="10318"/>
                  </a:moveTo>
                  <a:lnTo>
                    <a:pt x="0" y="0"/>
                  </a:lnTo>
                  <a:lnTo>
                    <a:pt x="3421" y="0"/>
                  </a:lnTo>
                  <a:cubicBezTo>
                    <a:pt x="2263" y="3422"/>
                    <a:pt x="1105" y="6896"/>
                    <a:pt x="0" y="10318"/>
                  </a:cubicBezTo>
                  <a:close/>
                </a:path>
              </a:pathLst>
            </a:custGeom>
            <a:solidFill>
              <a:srgbClr val="FFFFFF"/>
            </a:solidFill>
            <a:ln w="890" cap="flat">
              <a:no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3D8F05D7-B52D-848F-CB25-C0C1CCED92DA}"/>
                </a:ext>
              </a:extLst>
            </p:cNvPr>
            <p:cNvSpPr/>
            <p:nvPr/>
          </p:nvSpPr>
          <p:spPr>
            <a:xfrm>
              <a:off x="9349749" y="4021139"/>
              <a:ext cx="10317" cy="3421"/>
            </a:xfrm>
            <a:custGeom>
              <a:avLst/>
              <a:gdLst>
                <a:gd name="connsiteX0" fmla="*/ 0 w 10317"/>
                <a:gd name="connsiteY0" fmla="*/ 3422 h 3421"/>
                <a:gd name="connsiteX1" fmla="*/ 10317 w 10317"/>
                <a:gd name="connsiteY1" fmla="*/ 0 h 3421"/>
                <a:gd name="connsiteX2" fmla="*/ 0 w 10317"/>
                <a:gd name="connsiteY2" fmla="*/ 3422 h 3421"/>
              </a:gdLst>
              <a:ahLst/>
              <a:cxnLst>
                <a:cxn ang="0">
                  <a:pos x="connsiteX0" y="connsiteY0"/>
                </a:cxn>
                <a:cxn ang="0">
                  <a:pos x="connsiteX1" y="connsiteY1"/>
                </a:cxn>
                <a:cxn ang="0">
                  <a:pos x="connsiteX2" y="connsiteY2"/>
                </a:cxn>
              </a:cxnLst>
              <a:rect l="l" t="t" r="r" b="b"/>
              <a:pathLst>
                <a:path w="10317" h="3421">
                  <a:moveTo>
                    <a:pt x="0" y="3422"/>
                  </a:moveTo>
                  <a:cubicBezTo>
                    <a:pt x="3422" y="2264"/>
                    <a:pt x="6896" y="1105"/>
                    <a:pt x="10317" y="0"/>
                  </a:cubicBezTo>
                  <a:cubicBezTo>
                    <a:pt x="6896" y="1158"/>
                    <a:pt x="3422" y="2316"/>
                    <a:pt x="0" y="3422"/>
                  </a:cubicBezTo>
                  <a:close/>
                </a:path>
              </a:pathLst>
            </a:custGeom>
            <a:solidFill>
              <a:srgbClr val="FEFFFF"/>
            </a:solidFill>
            <a:ln w="890" cap="flat">
              <a:noFill/>
              <a:prstDash val="solid"/>
              <a:miter/>
            </a:ln>
          </p:spPr>
          <p:txBody>
            <a:bodyPr rtlCol="0" anchor="ctr"/>
            <a:lstStyle/>
            <a:p>
              <a:endParaRPr lang="en-GB"/>
            </a:p>
          </p:txBody>
        </p:sp>
        <p:sp>
          <p:nvSpPr>
            <p:cNvPr id="202" name="Freeform: Shape 201">
              <a:extLst>
                <a:ext uri="{FF2B5EF4-FFF2-40B4-BE49-F238E27FC236}">
                  <a16:creationId xmlns:a16="http://schemas.microsoft.com/office/drawing/2014/main" id="{2C54B7A6-C987-06BD-2B73-AC294AFF5092}"/>
                </a:ext>
              </a:extLst>
            </p:cNvPr>
            <p:cNvSpPr/>
            <p:nvPr/>
          </p:nvSpPr>
          <p:spPr>
            <a:xfrm>
              <a:off x="9339484" y="4024561"/>
              <a:ext cx="10317" cy="3421"/>
            </a:xfrm>
            <a:custGeom>
              <a:avLst/>
              <a:gdLst>
                <a:gd name="connsiteX0" fmla="*/ 0 w 10317"/>
                <a:gd name="connsiteY0" fmla="*/ 3422 h 3421"/>
                <a:gd name="connsiteX1" fmla="*/ 10317 w 10317"/>
                <a:gd name="connsiteY1" fmla="*/ 0 h 3421"/>
                <a:gd name="connsiteX2" fmla="*/ 0 w 10317"/>
                <a:gd name="connsiteY2" fmla="*/ 3422 h 3421"/>
              </a:gdLst>
              <a:ahLst/>
              <a:cxnLst>
                <a:cxn ang="0">
                  <a:pos x="connsiteX0" y="connsiteY0"/>
                </a:cxn>
                <a:cxn ang="0">
                  <a:pos x="connsiteX1" y="connsiteY1"/>
                </a:cxn>
                <a:cxn ang="0">
                  <a:pos x="connsiteX2" y="connsiteY2"/>
                </a:cxn>
              </a:cxnLst>
              <a:rect l="l" t="t" r="r" b="b"/>
              <a:pathLst>
                <a:path w="10317" h="3421">
                  <a:moveTo>
                    <a:pt x="0" y="3422"/>
                  </a:moveTo>
                  <a:cubicBezTo>
                    <a:pt x="3421" y="2264"/>
                    <a:pt x="6896" y="1106"/>
                    <a:pt x="10317" y="0"/>
                  </a:cubicBezTo>
                  <a:cubicBezTo>
                    <a:pt x="6896" y="1158"/>
                    <a:pt x="3421" y="2316"/>
                    <a:pt x="0" y="3422"/>
                  </a:cubicBezTo>
                  <a:close/>
                </a:path>
              </a:pathLst>
            </a:custGeom>
            <a:solidFill>
              <a:srgbClr val="FEFFFF"/>
            </a:solidFill>
            <a:ln w="890" cap="flat">
              <a:noFill/>
              <a:prstDash val="solid"/>
              <a:miter/>
            </a:ln>
          </p:spPr>
          <p:txBody>
            <a:bodyPr rtlCol="0" anchor="ctr"/>
            <a:lstStyle/>
            <a:p>
              <a:endParaRPr lang="en-GB"/>
            </a:p>
          </p:txBody>
        </p:sp>
        <p:sp>
          <p:nvSpPr>
            <p:cNvPr id="203" name="Freeform: Shape 202">
              <a:extLst>
                <a:ext uri="{FF2B5EF4-FFF2-40B4-BE49-F238E27FC236}">
                  <a16:creationId xmlns:a16="http://schemas.microsoft.com/office/drawing/2014/main" id="{6A9A0807-0621-9D99-E51C-2DFF33366A4A}"/>
                </a:ext>
              </a:extLst>
            </p:cNvPr>
            <p:cNvSpPr/>
            <p:nvPr/>
          </p:nvSpPr>
          <p:spPr>
            <a:xfrm>
              <a:off x="9329166" y="4028035"/>
              <a:ext cx="10317" cy="3421"/>
            </a:xfrm>
            <a:custGeom>
              <a:avLst/>
              <a:gdLst>
                <a:gd name="connsiteX0" fmla="*/ 0 w 10317"/>
                <a:gd name="connsiteY0" fmla="*/ 3422 h 3421"/>
                <a:gd name="connsiteX1" fmla="*/ 10318 w 10317"/>
                <a:gd name="connsiteY1" fmla="*/ 0 h 3421"/>
                <a:gd name="connsiteX2" fmla="*/ 0 w 10317"/>
                <a:gd name="connsiteY2" fmla="*/ 3422 h 3421"/>
              </a:gdLst>
              <a:ahLst/>
              <a:cxnLst>
                <a:cxn ang="0">
                  <a:pos x="connsiteX0" y="connsiteY0"/>
                </a:cxn>
                <a:cxn ang="0">
                  <a:pos x="connsiteX1" y="connsiteY1"/>
                </a:cxn>
                <a:cxn ang="0">
                  <a:pos x="connsiteX2" y="connsiteY2"/>
                </a:cxn>
              </a:cxnLst>
              <a:rect l="l" t="t" r="r" b="b"/>
              <a:pathLst>
                <a:path w="10317" h="3421">
                  <a:moveTo>
                    <a:pt x="0" y="3422"/>
                  </a:moveTo>
                  <a:cubicBezTo>
                    <a:pt x="3422" y="2264"/>
                    <a:pt x="6896" y="1106"/>
                    <a:pt x="10318" y="0"/>
                  </a:cubicBezTo>
                  <a:cubicBezTo>
                    <a:pt x="6896" y="1158"/>
                    <a:pt x="3422" y="2316"/>
                    <a:pt x="0" y="3422"/>
                  </a:cubicBezTo>
                  <a:close/>
                </a:path>
              </a:pathLst>
            </a:custGeom>
            <a:solidFill>
              <a:srgbClr val="FEFFFF"/>
            </a:solidFill>
            <a:ln w="890" cap="flat">
              <a:no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1FBCC7D6-5E7D-53AD-3AD4-9D81342F6239}"/>
                </a:ext>
              </a:extLst>
            </p:cNvPr>
            <p:cNvSpPr/>
            <p:nvPr/>
          </p:nvSpPr>
          <p:spPr>
            <a:xfrm>
              <a:off x="9191775" y="4038300"/>
              <a:ext cx="3421" cy="10317"/>
            </a:xfrm>
            <a:custGeom>
              <a:avLst/>
              <a:gdLst>
                <a:gd name="connsiteX0" fmla="*/ 0 w 3421"/>
                <a:gd name="connsiteY0" fmla="*/ 10318 h 10317"/>
                <a:gd name="connsiteX1" fmla="*/ 3422 w 3421"/>
                <a:gd name="connsiteY1" fmla="*/ 0 h 10317"/>
                <a:gd name="connsiteX2" fmla="*/ 0 w 3421"/>
                <a:gd name="connsiteY2" fmla="*/ 10318 h 10317"/>
              </a:gdLst>
              <a:ahLst/>
              <a:cxnLst>
                <a:cxn ang="0">
                  <a:pos x="connsiteX0" y="connsiteY0"/>
                </a:cxn>
                <a:cxn ang="0">
                  <a:pos x="connsiteX1" y="connsiteY1"/>
                </a:cxn>
                <a:cxn ang="0">
                  <a:pos x="connsiteX2" y="connsiteY2"/>
                </a:cxn>
              </a:cxnLst>
              <a:rect l="l" t="t" r="r" b="b"/>
              <a:pathLst>
                <a:path w="3421" h="10317">
                  <a:moveTo>
                    <a:pt x="0" y="10318"/>
                  </a:moveTo>
                  <a:cubicBezTo>
                    <a:pt x="1158" y="6896"/>
                    <a:pt x="2317" y="3422"/>
                    <a:pt x="3422" y="0"/>
                  </a:cubicBezTo>
                  <a:cubicBezTo>
                    <a:pt x="2264" y="3422"/>
                    <a:pt x="1105" y="6896"/>
                    <a:pt x="0" y="10318"/>
                  </a:cubicBezTo>
                  <a:close/>
                </a:path>
              </a:pathLst>
            </a:custGeom>
            <a:solidFill>
              <a:srgbClr val="FFFFFF"/>
            </a:solidFill>
            <a:ln w="890" cap="flat">
              <a:no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B941FBB8-907E-B320-4132-70AA38BA7356}"/>
                </a:ext>
              </a:extLst>
            </p:cNvPr>
            <p:cNvSpPr/>
            <p:nvPr/>
          </p:nvSpPr>
          <p:spPr>
            <a:xfrm>
              <a:off x="9232940" y="4058936"/>
              <a:ext cx="11738" cy="3474"/>
            </a:xfrm>
            <a:custGeom>
              <a:avLst/>
              <a:gdLst>
                <a:gd name="connsiteX0" fmla="*/ 6896 w 11738"/>
                <a:gd name="connsiteY0" fmla="*/ 3422 h 3474"/>
                <a:gd name="connsiteX1" fmla="*/ 0 w 11738"/>
                <a:gd name="connsiteY1" fmla="*/ 3422 h 3474"/>
                <a:gd name="connsiteX2" fmla="*/ 10317 w 11738"/>
                <a:gd name="connsiteY2" fmla="*/ 0 h 3474"/>
                <a:gd name="connsiteX3" fmla="*/ 11581 w 11738"/>
                <a:gd name="connsiteY3" fmla="*/ 2316 h 3474"/>
                <a:gd name="connsiteX4" fmla="*/ 10317 w 11738"/>
                <a:gd name="connsiteY4" fmla="*/ 3474 h 3474"/>
                <a:gd name="connsiteX5" fmla="*/ 6896 w 11738"/>
                <a:gd name="connsiteY5" fmla="*/ 3474 h 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8" h="3474">
                  <a:moveTo>
                    <a:pt x="6896" y="3422"/>
                  </a:moveTo>
                  <a:lnTo>
                    <a:pt x="0" y="3422"/>
                  </a:lnTo>
                  <a:cubicBezTo>
                    <a:pt x="3421" y="2264"/>
                    <a:pt x="6896" y="1106"/>
                    <a:pt x="10317" y="0"/>
                  </a:cubicBezTo>
                  <a:cubicBezTo>
                    <a:pt x="11581" y="790"/>
                    <a:pt x="12002" y="1527"/>
                    <a:pt x="11581" y="2316"/>
                  </a:cubicBezTo>
                  <a:cubicBezTo>
                    <a:pt x="11160" y="3053"/>
                    <a:pt x="10738" y="3474"/>
                    <a:pt x="10317" y="3474"/>
                  </a:cubicBezTo>
                  <a:lnTo>
                    <a:pt x="6896" y="3474"/>
                  </a:lnTo>
                  <a:close/>
                </a:path>
              </a:pathLst>
            </a:custGeom>
            <a:solidFill>
              <a:srgbClr val="FEFFFF"/>
            </a:solidFill>
            <a:ln w="890" cap="flat">
              <a:no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ADFF669E-93BD-3900-DE0A-B74E5B1BF354}"/>
                </a:ext>
              </a:extLst>
            </p:cNvPr>
            <p:cNvSpPr/>
            <p:nvPr/>
          </p:nvSpPr>
          <p:spPr>
            <a:xfrm>
              <a:off x="8791727" y="4333441"/>
              <a:ext cx="7665" cy="11662"/>
            </a:xfrm>
            <a:custGeom>
              <a:avLst/>
              <a:gdLst>
                <a:gd name="connsiteX0" fmla="*/ 1560 w 7665"/>
                <a:gd name="connsiteY0" fmla="*/ 10601 h 11662"/>
                <a:gd name="connsiteX1" fmla="*/ 1560 w 7665"/>
                <a:gd name="connsiteY1" fmla="*/ 7179 h 11662"/>
                <a:gd name="connsiteX2" fmla="*/ 1560 w 7665"/>
                <a:gd name="connsiteY2" fmla="*/ 283 h 11662"/>
                <a:gd name="connsiteX3" fmla="*/ 7666 w 7665"/>
                <a:gd name="connsiteY3" fmla="*/ 7126 h 11662"/>
                <a:gd name="connsiteX4" fmla="*/ 5666 w 7665"/>
                <a:gd name="connsiteY4" fmla="*/ 11232 h 11662"/>
                <a:gd name="connsiteX5" fmla="*/ 1560 w 7665"/>
                <a:gd name="connsiteY5" fmla="*/ 10601 h 1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5" h="11662">
                  <a:moveTo>
                    <a:pt x="1560" y="10601"/>
                  </a:moveTo>
                  <a:lnTo>
                    <a:pt x="1560" y="7179"/>
                  </a:lnTo>
                  <a:cubicBezTo>
                    <a:pt x="-440" y="4863"/>
                    <a:pt x="-598" y="2599"/>
                    <a:pt x="1560" y="283"/>
                  </a:cubicBezTo>
                  <a:cubicBezTo>
                    <a:pt x="7771" y="-1191"/>
                    <a:pt x="7245" y="3389"/>
                    <a:pt x="7666" y="7126"/>
                  </a:cubicBezTo>
                  <a:cubicBezTo>
                    <a:pt x="7350" y="8653"/>
                    <a:pt x="6666" y="10022"/>
                    <a:pt x="5666" y="11232"/>
                  </a:cubicBezTo>
                  <a:cubicBezTo>
                    <a:pt x="4139" y="11970"/>
                    <a:pt x="2771" y="11759"/>
                    <a:pt x="1560" y="10601"/>
                  </a:cubicBezTo>
                  <a:close/>
                </a:path>
              </a:pathLst>
            </a:custGeom>
            <a:solidFill>
              <a:srgbClr val="FFFFFF"/>
            </a:solidFill>
            <a:ln w="890" cap="flat">
              <a:noFill/>
              <a:prstDash val="solid"/>
              <a:miter/>
            </a:ln>
          </p:spPr>
          <p:txBody>
            <a:bodyPr rtlCol="0" anchor="ctr"/>
            <a:lstStyle/>
            <a:p>
              <a:endParaRPr lang="en-GB"/>
            </a:p>
          </p:txBody>
        </p:sp>
        <p:sp>
          <p:nvSpPr>
            <p:cNvPr id="207" name="Freeform: Shape 206">
              <a:extLst>
                <a:ext uri="{FF2B5EF4-FFF2-40B4-BE49-F238E27FC236}">
                  <a16:creationId xmlns:a16="http://schemas.microsoft.com/office/drawing/2014/main" id="{D8816456-6860-3276-1E3D-D84898683594}"/>
                </a:ext>
              </a:extLst>
            </p:cNvPr>
            <p:cNvSpPr/>
            <p:nvPr/>
          </p:nvSpPr>
          <p:spPr>
            <a:xfrm>
              <a:off x="9646217" y="4333615"/>
              <a:ext cx="7406" cy="11848"/>
            </a:xfrm>
            <a:custGeom>
              <a:avLst/>
              <a:gdLst>
                <a:gd name="connsiteX0" fmla="*/ 5847 w 7406"/>
                <a:gd name="connsiteY0" fmla="*/ 6952 h 11848"/>
                <a:gd name="connsiteX1" fmla="*/ 5847 w 7406"/>
                <a:gd name="connsiteY1" fmla="*/ 10374 h 11848"/>
                <a:gd name="connsiteX2" fmla="*/ 3741 w 7406"/>
                <a:gd name="connsiteY2" fmla="*/ 11848 h 11848"/>
                <a:gd name="connsiteX3" fmla="*/ 214 w 7406"/>
                <a:gd name="connsiteY3" fmla="*/ 8426 h 11848"/>
                <a:gd name="connsiteX4" fmla="*/ 5847 w 7406"/>
                <a:gd name="connsiteY4" fmla="*/ 56 h 11848"/>
                <a:gd name="connsiteX5" fmla="*/ 5847 w 7406"/>
                <a:gd name="connsiteY5" fmla="*/ 6952 h 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 h="11848">
                  <a:moveTo>
                    <a:pt x="5847" y="6952"/>
                  </a:moveTo>
                  <a:lnTo>
                    <a:pt x="5847" y="10374"/>
                  </a:lnTo>
                  <a:cubicBezTo>
                    <a:pt x="5162" y="10848"/>
                    <a:pt x="4425" y="11374"/>
                    <a:pt x="3741" y="11848"/>
                  </a:cubicBezTo>
                  <a:cubicBezTo>
                    <a:pt x="2109" y="11216"/>
                    <a:pt x="951" y="10058"/>
                    <a:pt x="214" y="8426"/>
                  </a:cubicBezTo>
                  <a:cubicBezTo>
                    <a:pt x="-49" y="4215"/>
                    <a:pt x="-1102" y="-575"/>
                    <a:pt x="5847" y="56"/>
                  </a:cubicBezTo>
                  <a:cubicBezTo>
                    <a:pt x="8004" y="2373"/>
                    <a:pt x="7847" y="4636"/>
                    <a:pt x="5847" y="6952"/>
                  </a:cubicBezTo>
                  <a:close/>
                </a:path>
              </a:pathLst>
            </a:custGeom>
            <a:solidFill>
              <a:srgbClr val="FFFFFF"/>
            </a:solidFill>
            <a:ln w="890" cap="flat">
              <a:noFill/>
              <a:prstDash val="solid"/>
              <a:miter/>
            </a:ln>
          </p:spPr>
          <p:txBody>
            <a:bodyPr rtlCol="0" anchor="ctr"/>
            <a:lstStyle/>
            <a:p>
              <a:endParaRPr lang="en-GB"/>
            </a:p>
          </p:txBody>
        </p:sp>
        <p:sp>
          <p:nvSpPr>
            <p:cNvPr id="208" name="Freeform: Shape 207">
              <a:extLst>
                <a:ext uri="{FF2B5EF4-FFF2-40B4-BE49-F238E27FC236}">
                  <a16:creationId xmlns:a16="http://schemas.microsoft.com/office/drawing/2014/main" id="{3A6F04AA-7301-BE05-FA6F-B01313B980D0}"/>
                </a:ext>
              </a:extLst>
            </p:cNvPr>
            <p:cNvSpPr/>
            <p:nvPr/>
          </p:nvSpPr>
          <p:spPr>
            <a:xfrm>
              <a:off x="8826721" y="4372662"/>
              <a:ext cx="11257" cy="7209"/>
            </a:xfrm>
            <a:custGeom>
              <a:avLst/>
              <a:gdLst>
                <a:gd name="connsiteX0" fmla="*/ 4362 w 11257"/>
                <a:gd name="connsiteY0" fmla="*/ 5702 h 7209"/>
                <a:gd name="connsiteX1" fmla="*/ 940 w 11257"/>
                <a:gd name="connsiteY1" fmla="*/ 5702 h 7209"/>
                <a:gd name="connsiteX2" fmla="*/ 98 w 11257"/>
                <a:gd name="connsiteY2" fmla="*/ 3385 h 7209"/>
                <a:gd name="connsiteX3" fmla="*/ 940 w 11257"/>
                <a:gd name="connsiteY3" fmla="*/ 2227 h 7209"/>
                <a:gd name="connsiteX4" fmla="*/ 11258 w 11257"/>
                <a:gd name="connsiteY4" fmla="*/ 5649 h 7209"/>
                <a:gd name="connsiteX5" fmla="*/ 4362 w 11257"/>
                <a:gd name="connsiteY5" fmla="*/ 5649 h 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7" h="7209">
                  <a:moveTo>
                    <a:pt x="4362" y="5702"/>
                  </a:moveTo>
                  <a:lnTo>
                    <a:pt x="940" y="5702"/>
                  </a:lnTo>
                  <a:cubicBezTo>
                    <a:pt x="98" y="4912"/>
                    <a:pt x="-165" y="4175"/>
                    <a:pt x="98" y="3385"/>
                  </a:cubicBezTo>
                  <a:cubicBezTo>
                    <a:pt x="361" y="2648"/>
                    <a:pt x="677" y="2227"/>
                    <a:pt x="940" y="2227"/>
                  </a:cubicBezTo>
                  <a:cubicBezTo>
                    <a:pt x="5678" y="-457"/>
                    <a:pt x="9994" y="-2089"/>
                    <a:pt x="11258" y="5649"/>
                  </a:cubicBezTo>
                  <a:cubicBezTo>
                    <a:pt x="8941" y="7807"/>
                    <a:pt x="6678" y="7649"/>
                    <a:pt x="4362" y="5649"/>
                  </a:cubicBezTo>
                  <a:close/>
                </a:path>
              </a:pathLst>
            </a:custGeom>
            <a:solidFill>
              <a:srgbClr val="FFFFFF"/>
            </a:solidFill>
            <a:ln w="890" cap="flat">
              <a:noFill/>
              <a:prstDash val="solid"/>
              <a:miter/>
            </a:ln>
          </p:spPr>
          <p:txBody>
            <a:bodyPr rtlCol="0" anchor="ctr"/>
            <a:lstStyle/>
            <a:p>
              <a:endParaRPr lang="en-GB"/>
            </a:p>
          </p:txBody>
        </p:sp>
        <p:sp>
          <p:nvSpPr>
            <p:cNvPr id="209" name="Freeform: Shape 208">
              <a:extLst>
                <a:ext uri="{FF2B5EF4-FFF2-40B4-BE49-F238E27FC236}">
                  <a16:creationId xmlns:a16="http://schemas.microsoft.com/office/drawing/2014/main" id="{9230F389-F98B-38BA-34F1-0EC658A664AA}"/>
                </a:ext>
              </a:extLst>
            </p:cNvPr>
            <p:cNvSpPr/>
            <p:nvPr/>
          </p:nvSpPr>
          <p:spPr>
            <a:xfrm>
              <a:off x="9782559" y="3423449"/>
              <a:ext cx="6896" cy="3421"/>
            </a:xfrm>
            <a:custGeom>
              <a:avLst/>
              <a:gdLst>
                <a:gd name="connsiteX0" fmla="*/ 6896 w 6896"/>
                <a:gd name="connsiteY0" fmla="*/ 3422 h 3421"/>
                <a:gd name="connsiteX1" fmla="*/ 0 w 6896"/>
                <a:gd name="connsiteY1" fmla="*/ 0 h 3421"/>
                <a:gd name="connsiteX2" fmla="*/ 6896 w 6896"/>
                <a:gd name="connsiteY2" fmla="*/ 3422 h 3421"/>
              </a:gdLst>
              <a:ahLst/>
              <a:cxnLst>
                <a:cxn ang="0">
                  <a:pos x="connsiteX0" y="connsiteY0"/>
                </a:cxn>
                <a:cxn ang="0">
                  <a:pos x="connsiteX1" y="connsiteY1"/>
                </a:cxn>
                <a:cxn ang="0">
                  <a:pos x="connsiteX2" y="connsiteY2"/>
                </a:cxn>
              </a:cxnLst>
              <a:rect l="l" t="t" r="r" b="b"/>
              <a:pathLst>
                <a:path w="6896" h="3421">
                  <a:moveTo>
                    <a:pt x="6896" y="3422"/>
                  </a:moveTo>
                  <a:cubicBezTo>
                    <a:pt x="4580" y="2264"/>
                    <a:pt x="2317" y="1105"/>
                    <a:pt x="0" y="0"/>
                  </a:cubicBezTo>
                  <a:cubicBezTo>
                    <a:pt x="2317" y="1158"/>
                    <a:pt x="4580" y="2316"/>
                    <a:pt x="6896" y="3422"/>
                  </a:cubicBezTo>
                  <a:close/>
                </a:path>
              </a:pathLst>
            </a:custGeom>
            <a:solidFill>
              <a:srgbClr val="FFFFFF"/>
            </a:solidFill>
            <a:ln w="890" cap="flat">
              <a:noFill/>
              <a:prstDash val="solid"/>
              <a:miter/>
            </a:ln>
          </p:spPr>
          <p:txBody>
            <a:bodyPr rtlCol="0" anchor="ctr"/>
            <a:lstStyle/>
            <a:p>
              <a:endParaRPr lang="en-GB"/>
            </a:p>
          </p:txBody>
        </p:sp>
        <p:sp>
          <p:nvSpPr>
            <p:cNvPr id="210" name="Freeform: Shape 209">
              <a:extLst>
                <a:ext uri="{FF2B5EF4-FFF2-40B4-BE49-F238E27FC236}">
                  <a16:creationId xmlns:a16="http://schemas.microsoft.com/office/drawing/2014/main" id="{FC800D30-1F2C-AC58-0B0C-7688619B8AA4}"/>
                </a:ext>
              </a:extLst>
            </p:cNvPr>
            <p:cNvSpPr/>
            <p:nvPr/>
          </p:nvSpPr>
          <p:spPr>
            <a:xfrm>
              <a:off x="9318849" y="4031457"/>
              <a:ext cx="6896" cy="3421"/>
            </a:xfrm>
            <a:custGeom>
              <a:avLst/>
              <a:gdLst>
                <a:gd name="connsiteX0" fmla="*/ 0 w 6896"/>
                <a:gd name="connsiteY0" fmla="*/ 3422 h 3421"/>
                <a:gd name="connsiteX1" fmla="*/ 6896 w 6896"/>
                <a:gd name="connsiteY1" fmla="*/ 0 h 3421"/>
                <a:gd name="connsiteX2" fmla="*/ 0 w 6896"/>
                <a:gd name="connsiteY2" fmla="*/ 3422 h 3421"/>
              </a:gdLst>
              <a:ahLst/>
              <a:cxnLst>
                <a:cxn ang="0">
                  <a:pos x="connsiteX0" y="connsiteY0"/>
                </a:cxn>
                <a:cxn ang="0">
                  <a:pos x="connsiteX1" y="connsiteY1"/>
                </a:cxn>
                <a:cxn ang="0">
                  <a:pos x="connsiteX2" y="connsiteY2"/>
                </a:cxn>
              </a:cxnLst>
              <a:rect l="l" t="t" r="r" b="b"/>
              <a:pathLst>
                <a:path w="6896" h="3421">
                  <a:moveTo>
                    <a:pt x="0" y="3422"/>
                  </a:moveTo>
                  <a:cubicBezTo>
                    <a:pt x="2317" y="2264"/>
                    <a:pt x="4580" y="1106"/>
                    <a:pt x="6896" y="0"/>
                  </a:cubicBezTo>
                  <a:cubicBezTo>
                    <a:pt x="4580" y="1158"/>
                    <a:pt x="2317" y="2316"/>
                    <a:pt x="0" y="3422"/>
                  </a:cubicBezTo>
                  <a:close/>
                </a:path>
              </a:pathLst>
            </a:custGeom>
            <a:solidFill>
              <a:srgbClr val="FEFFFF"/>
            </a:solidFill>
            <a:ln w="890" cap="flat">
              <a:noFill/>
              <a:prstDash val="solid"/>
              <a:miter/>
            </a:ln>
          </p:spPr>
          <p:txBody>
            <a:bodyPr rtlCol="0" anchor="ctr"/>
            <a:lstStyle/>
            <a:p>
              <a:endParaRPr lang="en-GB"/>
            </a:p>
          </p:txBody>
        </p:sp>
        <p:sp>
          <p:nvSpPr>
            <p:cNvPr id="211" name="Freeform: Shape 210">
              <a:extLst>
                <a:ext uri="{FF2B5EF4-FFF2-40B4-BE49-F238E27FC236}">
                  <a16:creationId xmlns:a16="http://schemas.microsoft.com/office/drawing/2014/main" id="{96589C6E-03D8-6CE7-107B-AA8090958574}"/>
                </a:ext>
              </a:extLst>
            </p:cNvPr>
            <p:cNvSpPr/>
            <p:nvPr/>
          </p:nvSpPr>
          <p:spPr>
            <a:xfrm>
              <a:off x="9779138" y="3591743"/>
              <a:ext cx="6895" cy="3421"/>
            </a:xfrm>
            <a:custGeom>
              <a:avLst/>
              <a:gdLst>
                <a:gd name="connsiteX0" fmla="*/ 0 w 6895"/>
                <a:gd name="connsiteY0" fmla="*/ 0 h 3421"/>
                <a:gd name="connsiteX1" fmla="*/ 6896 w 6895"/>
                <a:gd name="connsiteY1" fmla="*/ 3422 h 3421"/>
                <a:gd name="connsiteX2" fmla="*/ 0 w 6895"/>
                <a:gd name="connsiteY2" fmla="*/ 0 h 3421"/>
              </a:gdLst>
              <a:ahLst/>
              <a:cxnLst>
                <a:cxn ang="0">
                  <a:pos x="connsiteX0" y="connsiteY0"/>
                </a:cxn>
                <a:cxn ang="0">
                  <a:pos x="connsiteX1" y="connsiteY1"/>
                </a:cxn>
                <a:cxn ang="0">
                  <a:pos x="connsiteX2" y="connsiteY2"/>
                </a:cxn>
              </a:cxnLst>
              <a:rect l="l" t="t" r="r" b="b"/>
              <a:pathLst>
                <a:path w="6895" h="3421">
                  <a:moveTo>
                    <a:pt x="0" y="0"/>
                  </a:moveTo>
                  <a:cubicBezTo>
                    <a:pt x="2316" y="1158"/>
                    <a:pt x="4580" y="2316"/>
                    <a:pt x="6896" y="3422"/>
                  </a:cubicBezTo>
                  <a:cubicBezTo>
                    <a:pt x="4580" y="2264"/>
                    <a:pt x="2316" y="1105"/>
                    <a:pt x="0" y="0"/>
                  </a:cubicBezTo>
                  <a:close/>
                </a:path>
              </a:pathLst>
            </a:custGeom>
            <a:solidFill>
              <a:srgbClr val="FFFFFF"/>
            </a:solidFill>
            <a:ln w="890" cap="flat">
              <a:noFill/>
              <a:prstDash val="solid"/>
              <a:miter/>
            </a:ln>
          </p:spPr>
          <p:txBody>
            <a:bodyPr rtlCol="0" anchor="ctr"/>
            <a:lstStyle/>
            <a:p>
              <a:endParaRPr lang="en-GB"/>
            </a:p>
          </p:txBody>
        </p:sp>
        <p:sp>
          <p:nvSpPr>
            <p:cNvPr id="212" name="Freeform: Shape 211">
              <a:extLst>
                <a:ext uri="{FF2B5EF4-FFF2-40B4-BE49-F238E27FC236}">
                  <a16:creationId xmlns:a16="http://schemas.microsoft.com/office/drawing/2014/main" id="{012FF6E3-A816-C971-393B-BC366BE6BBB2}"/>
                </a:ext>
              </a:extLst>
            </p:cNvPr>
            <p:cNvSpPr/>
            <p:nvPr/>
          </p:nvSpPr>
          <p:spPr>
            <a:xfrm>
              <a:off x="9854730" y="3529890"/>
              <a:ext cx="3421" cy="6896"/>
            </a:xfrm>
            <a:custGeom>
              <a:avLst/>
              <a:gdLst>
                <a:gd name="connsiteX0" fmla="*/ 0 w 3421"/>
                <a:gd name="connsiteY0" fmla="*/ 6896 h 6896"/>
                <a:gd name="connsiteX1" fmla="*/ 3421 w 3421"/>
                <a:gd name="connsiteY1" fmla="*/ 0 h 6896"/>
                <a:gd name="connsiteX2" fmla="*/ 0 w 3421"/>
                <a:gd name="connsiteY2" fmla="*/ 6896 h 6896"/>
              </a:gdLst>
              <a:ahLst/>
              <a:cxnLst>
                <a:cxn ang="0">
                  <a:pos x="connsiteX0" y="connsiteY0"/>
                </a:cxn>
                <a:cxn ang="0">
                  <a:pos x="connsiteX1" y="connsiteY1"/>
                </a:cxn>
                <a:cxn ang="0">
                  <a:pos x="connsiteX2" y="connsiteY2"/>
                </a:cxn>
              </a:cxnLst>
              <a:rect l="l" t="t" r="r" b="b"/>
              <a:pathLst>
                <a:path w="3421" h="6896">
                  <a:moveTo>
                    <a:pt x="0" y="6896"/>
                  </a:moveTo>
                  <a:cubicBezTo>
                    <a:pt x="1158" y="4580"/>
                    <a:pt x="2316" y="2316"/>
                    <a:pt x="3421" y="0"/>
                  </a:cubicBezTo>
                  <a:cubicBezTo>
                    <a:pt x="2263" y="2316"/>
                    <a:pt x="1105" y="4580"/>
                    <a:pt x="0" y="6896"/>
                  </a:cubicBezTo>
                  <a:close/>
                </a:path>
              </a:pathLst>
            </a:custGeom>
            <a:solidFill>
              <a:srgbClr val="FFFFFF"/>
            </a:solidFill>
            <a:ln w="890" cap="flat">
              <a:noFill/>
              <a:prstDash val="solid"/>
              <a:miter/>
            </a:ln>
          </p:spPr>
          <p:txBody>
            <a:bodyPr rtlCol="0" anchor="ctr"/>
            <a:lstStyle/>
            <a:p>
              <a:endParaRPr lang="en-GB"/>
            </a:p>
          </p:txBody>
        </p:sp>
        <p:sp>
          <p:nvSpPr>
            <p:cNvPr id="213" name="Freeform: Shape 212">
              <a:extLst>
                <a:ext uri="{FF2B5EF4-FFF2-40B4-BE49-F238E27FC236}">
                  <a16:creationId xmlns:a16="http://schemas.microsoft.com/office/drawing/2014/main" id="{D0D8FF30-1C89-BFBD-2009-18D1F2B9C055}"/>
                </a:ext>
              </a:extLst>
            </p:cNvPr>
            <p:cNvSpPr/>
            <p:nvPr/>
          </p:nvSpPr>
          <p:spPr>
            <a:xfrm>
              <a:off x="8958156" y="3667336"/>
              <a:ext cx="6896" cy="3421"/>
            </a:xfrm>
            <a:custGeom>
              <a:avLst/>
              <a:gdLst>
                <a:gd name="connsiteX0" fmla="*/ 6896 w 6896"/>
                <a:gd name="connsiteY0" fmla="*/ 0 h 3421"/>
                <a:gd name="connsiteX1" fmla="*/ 0 w 6896"/>
                <a:gd name="connsiteY1" fmla="*/ 3422 h 3421"/>
                <a:gd name="connsiteX2" fmla="*/ 6896 w 6896"/>
                <a:gd name="connsiteY2" fmla="*/ 0 h 3421"/>
              </a:gdLst>
              <a:ahLst/>
              <a:cxnLst>
                <a:cxn ang="0">
                  <a:pos x="connsiteX0" y="connsiteY0"/>
                </a:cxn>
                <a:cxn ang="0">
                  <a:pos x="connsiteX1" y="connsiteY1"/>
                </a:cxn>
                <a:cxn ang="0">
                  <a:pos x="connsiteX2" y="connsiteY2"/>
                </a:cxn>
              </a:cxnLst>
              <a:rect l="l" t="t" r="r" b="b"/>
              <a:pathLst>
                <a:path w="6896" h="3421">
                  <a:moveTo>
                    <a:pt x="6896" y="0"/>
                  </a:moveTo>
                  <a:cubicBezTo>
                    <a:pt x="4580" y="1158"/>
                    <a:pt x="2317" y="2316"/>
                    <a:pt x="0" y="3422"/>
                  </a:cubicBezTo>
                  <a:cubicBezTo>
                    <a:pt x="2317" y="2264"/>
                    <a:pt x="4580" y="1105"/>
                    <a:pt x="6896" y="0"/>
                  </a:cubicBezTo>
                  <a:close/>
                </a:path>
              </a:pathLst>
            </a:custGeom>
            <a:solidFill>
              <a:srgbClr val="FFFFFF"/>
            </a:solidFill>
            <a:ln w="890" cap="flat">
              <a:noFill/>
              <a:prstDash val="solid"/>
              <a:miter/>
            </a:ln>
          </p:spPr>
          <p:txBody>
            <a:bodyPr rtlCol="0" anchor="ctr"/>
            <a:lstStyle/>
            <a:p>
              <a:endParaRPr lang="en-GB"/>
            </a:p>
          </p:txBody>
        </p:sp>
        <p:sp>
          <p:nvSpPr>
            <p:cNvPr id="214" name="Freeform: Shape 213">
              <a:extLst>
                <a:ext uri="{FF2B5EF4-FFF2-40B4-BE49-F238E27FC236}">
                  <a16:creationId xmlns:a16="http://schemas.microsoft.com/office/drawing/2014/main" id="{FDF39D7B-5CA6-E20D-D3F3-B439E572F2B8}"/>
                </a:ext>
              </a:extLst>
            </p:cNvPr>
            <p:cNvSpPr/>
            <p:nvPr/>
          </p:nvSpPr>
          <p:spPr>
            <a:xfrm>
              <a:off x="9442502" y="3667336"/>
              <a:ext cx="6896" cy="3421"/>
            </a:xfrm>
            <a:custGeom>
              <a:avLst/>
              <a:gdLst>
                <a:gd name="connsiteX0" fmla="*/ 6896 w 6896"/>
                <a:gd name="connsiteY0" fmla="*/ 3422 h 3421"/>
                <a:gd name="connsiteX1" fmla="*/ 0 w 6896"/>
                <a:gd name="connsiteY1" fmla="*/ 0 h 3421"/>
                <a:gd name="connsiteX2" fmla="*/ 6896 w 6896"/>
                <a:gd name="connsiteY2" fmla="*/ 3422 h 3421"/>
              </a:gdLst>
              <a:ahLst/>
              <a:cxnLst>
                <a:cxn ang="0">
                  <a:pos x="connsiteX0" y="connsiteY0"/>
                </a:cxn>
                <a:cxn ang="0">
                  <a:pos x="connsiteX1" y="connsiteY1"/>
                </a:cxn>
                <a:cxn ang="0">
                  <a:pos x="connsiteX2" y="connsiteY2"/>
                </a:cxn>
              </a:cxnLst>
              <a:rect l="l" t="t" r="r" b="b"/>
              <a:pathLst>
                <a:path w="6896" h="3421">
                  <a:moveTo>
                    <a:pt x="6896" y="3422"/>
                  </a:moveTo>
                  <a:cubicBezTo>
                    <a:pt x="4580" y="2264"/>
                    <a:pt x="2317" y="1105"/>
                    <a:pt x="0" y="0"/>
                  </a:cubicBezTo>
                  <a:cubicBezTo>
                    <a:pt x="2317" y="1158"/>
                    <a:pt x="4580" y="2316"/>
                    <a:pt x="6896" y="3422"/>
                  </a:cubicBezTo>
                  <a:close/>
                </a:path>
              </a:pathLst>
            </a:custGeom>
            <a:solidFill>
              <a:srgbClr val="FFFFFF"/>
            </a:solidFill>
            <a:ln w="890" cap="flat">
              <a:noFill/>
              <a:prstDash val="solid"/>
              <a:miter/>
            </a:ln>
          </p:spPr>
          <p:txBody>
            <a:bodyPr rtlCol="0" anchor="ctr"/>
            <a:lstStyle/>
            <a:p>
              <a:endParaRPr lang="en-GB"/>
            </a:p>
          </p:txBody>
        </p:sp>
        <p:sp>
          <p:nvSpPr>
            <p:cNvPr id="215" name="Freeform: Shape 214">
              <a:extLst>
                <a:ext uri="{FF2B5EF4-FFF2-40B4-BE49-F238E27FC236}">
                  <a16:creationId xmlns:a16="http://schemas.microsoft.com/office/drawing/2014/main" id="{018A1308-07F4-C826-9EEE-CBBAFD3C180A}"/>
                </a:ext>
              </a:extLst>
            </p:cNvPr>
            <p:cNvSpPr/>
            <p:nvPr/>
          </p:nvSpPr>
          <p:spPr>
            <a:xfrm>
              <a:off x="9851308" y="3488671"/>
              <a:ext cx="3421" cy="6896"/>
            </a:xfrm>
            <a:custGeom>
              <a:avLst/>
              <a:gdLst>
                <a:gd name="connsiteX0" fmla="*/ 3422 w 3421"/>
                <a:gd name="connsiteY0" fmla="*/ 6896 h 6896"/>
                <a:gd name="connsiteX1" fmla="*/ 0 w 3421"/>
                <a:gd name="connsiteY1" fmla="*/ 0 h 6896"/>
                <a:gd name="connsiteX2" fmla="*/ 3422 w 3421"/>
                <a:gd name="connsiteY2" fmla="*/ 6896 h 6896"/>
              </a:gdLst>
              <a:ahLst/>
              <a:cxnLst>
                <a:cxn ang="0">
                  <a:pos x="connsiteX0" y="connsiteY0"/>
                </a:cxn>
                <a:cxn ang="0">
                  <a:pos x="connsiteX1" y="connsiteY1"/>
                </a:cxn>
                <a:cxn ang="0">
                  <a:pos x="connsiteX2" y="connsiteY2"/>
                </a:cxn>
              </a:cxnLst>
              <a:rect l="l" t="t" r="r" b="b"/>
              <a:pathLst>
                <a:path w="3421" h="6896">
                  <a:moveTo>
                    <a:pt x="3422" y="6896"/>
                  </a:moveTo>
                  <a:cubicBezTo>
                    <a:pt x="2263" y="4580"/>
                    <a:pt x="1105" y="2316"/>
                    <a:pt x="0" y="0"/>
                  </a:cubicBezTo>
                  <a:cubicBezTo>
                    <a:pt x="1158" y="2316"/>
                    <a:pt x="2316" y="4580"/>
                    <a:pt x="3422" y="6896"/>
                  </a:cubicBezTo>
                  <a:close/>
                </a:path>
              </a:pathLst>
            </a:custGeom>
            <a:solidFill>
              <a:srgbClr val="FFFFFF"/>
            </a:solidFill>
            <a:ln w="890" cap="flat">
              <a:no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908309C2-CE40-D89E-C0B7-867780CAF06C}"/>
                </a:ext>
              </a:extLst>
            </p:cNvPr>
            <p:cNvSpPr/>
            <p:nvPr/>
          </p:nvSpPr>
          <p:spPr>
            <a:xfrm>
              <a:off x="9614268" y="3354752"/>
              <a:ext cx="6896" cy="5106"/>
            </a:xfrm>
            <a:custGeom>
              <a:avLst/>
              <a:gdLst>
                <a:gd name="connsiteX0" fmla="*/ 0 w 6896"/>
                <a:gd name="connsiteY0" fmla="*/ 3422 h 5106"/>
                <a:gd name="connsiteX1" fmla="*/ 0 w 6896"/>
                <a:gd name="connsiteY1" fmla="*/ 0 h 5106"/>
                <a:gd name="connsiteX2" fmla="*/ 6896 w 6896"/>
                <a:gd name="connsiteY2" fmla="*/ 3422 h 5106"/>
                <a:gd name="connsiteX3" fmla="*/ 5422 w 6896"/>
                <a:gd name="connsiteY3" fmla="*/ 4790 h 5106"/>
                <a:gd name="connsiteX4" fmla="*/ 1474 w 6896"/>
                <a:gd name="connsiteY4" fmla="*/ 4790 h 5106"/>
                <a:gd name="connsiteX5" fmla="*/ 0 w 6896"/>
                <a:gd name="connsiteY5" fmla="*/ 3422 h 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6" h="5106">
                  <a:moveTo>
                    <a:pt x="0" y="3422"/>
                  </a:moveTo>
                  <a:lnTo>
                    <a:pt x="0" y="0"/>
                  </a:lnTo>
                  <a:cubicBezTo>
                    <a:pt x="2317" y="1158"/>
                    <a:pt x="4580" y="2316"/>
                    <a:pt x="6896" y="3422"/>
                  </a:cubicBezTo>
                  <a:cubicBezTo>
                    <a:pt x="6422" y="3895"/>
                    <a:pt x="5896" y="4369"/>
                    <a:pt x="5422" y="4790"/>
                  </a:cubicBezTo>
                  <a:cubicBezTo>
                    <a:pt x="4106" y="5211"/>
                    <a:pt x="2790" y="5211"/>
                    <a:pt x="1474" y="4790"/>
                  </a:cubicBezTo>
                  <a:cubicBezTo>
                    <a:pt x="1001" y="4317"/>
                    <a:pt x="474" y="3843"/>
                    <a:pt x="0" y="3422"/>
                  </a:cubicBezTo>
                  <a:close/>
                </a:path>
              </a:pathLst>
            </a:custGeom>
            <a:solidFill>
              <a:srgbClr val="FFFFFF"/>
            </a:solidFill>
            <a:ln w="890" cap="flat">
              <a:noFill/>
              <a:prstDash val="solid"/>
              <a:miter/>
            </a:ln>
          </p:spPr>
          <p:txBody>
            <a:bodyPr rtlCol="0" anchor="ctr"/>
            <a:lstStyle/>
            <a:p>
              <a:endParaRPr lang="en-GB"/>
            </a:p>
          </p:txBody>
        </p:sp>
        <p:sp>
          <p:nvSpPr>
            <p:cNvPr id="217" name="Freeform: Shape 216">
              <a:extLst>
                <a:ext uri="{FF2B5EF4-FFF2-40B4-BE49-F238E27FC236}">
                  <a16:creationId xmlns:a16="http://schemas.microsoft.com/office/drawing/2014/main" id="{689D9692-51B5-92A7-21C4-72E51AAD724E}"/>
                </a:ext>
              </a:extLst>
            </p:cNvPr>
            <p:cNvSpPr/>
            <p:nvPr/>
          </p:nvSpPr>
          <p:spPr>
            <a:xfrm>
              <a:off x="9559311" y="3547103"/>
              <a:ext cx="5304" cy="7969"/>
            </a:xfrm>
            <a:custGeom>
              <a:avLst/>
              <a:gdLst>
                <a:gd name="connsiteX0" fmla="*/ 0 w 5304"/>
                <a:gd name="connsiteY0" fmla="*/ 0 h 7969"/>
                <a:gd name="connsiteX1" fmla="*/ 3421 w 5304"/>
                <a:gd name="connsiteY1" fmla="*/ 0 h 7969"/>
                <a:gd name="connsiteX2" fmla="*/ 4895 w 5304"/>
                <a:gd name="connsiteY2" fmla="*/ 1579 h 7969"/>
                <a:gd name="connsiteX3" fmla="*/ 5106 w 5304"/>
                <a:gd name="connsiteY3" fmla="*/ 5843 h 7969"/>
                <a:gd name="connsiteX4" fmla="*/ 3843 w 5304"/>
                <a:gd name="connsiteY4" fmla="*/ 7633 h 7969"/>
                <a:gd name="connsiteX5" fmla="*/ 0 w 5304"/>
                <a:gd name="connsiteY5" fmla="*/ 6896 h 7969"/>
                <a:gd name="connsiteX6" fmla="*/ 0 w 5304"/>
                <a:gd name="connsiteY6" fmla="*/ 0 h 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 h="7969">
                  <a:moveTo>
                    <a:pt x="0" y="0"/>
                  </a:moveTo>
                  <a:lnTo>
                    <a:pt x="3421" y="0"/>
                  </a:lnTo>
                  <a:cubicBezTo>
                    <a:pt x="3895" y="526"/>
                    <a:pt x="4422" y="1053"/>
                    <a:pt x="4895" y="1579"/>
                  </a:cubicBezTo>
                  <a:cubicBezTo>
                    <a:pt x="5369" y="3001"/>
                    <a:pt x="5421" y="4422"/>
                    <a:pt x="5106" y="5843"/>
                  </a:cubicBezTo>
                  <a:cubicBezTo>
                    <a:pt x="4684" y="6422"/>
                    <a:pt x="4264" y="7054"/>
                    <a:pt x="3843" y="7633"/>
                  </a:cubicBezTo>
                  <a:cubicBezTo>
                    <a:pt x="2369" y="8265"/>
                    <a:pt x="1105" y="8002"/>
                    <a:pt x="0" y="6896"/>
                  </a:cubicBezTo>
                  <a:lnTo>
                    <a:pt x="0" y="0"/>
                  </a:lnTo>
                  <a:close/>
                </a:path>
              </a:pathLst>
            </a:custGeom>
            <a:solidFill>
              <a:srgbClr val="FFFFFF"/>
            </a:solidFill>
            <a:ln w="890" cap="flat">
              <a:noFill/>
              <a:prstDash val="solid"/>
              <a:miter/>
            </a:ln>
          </p:spPr>
          <p:txBody>
            <a:bodyPr rtlCol="0" anchor="ctr"/>
            <a:lstStyle/>
            <a:p>
              <a:endParaRPr lang="en-GB"/>
            </a:p>
          </p:txBody>
        </p:sp>
        <p:sp>
          <p:nvSpPr>
            <p:cNvPr id="218" name="Freeform: Shape 217">
              <a:extLst>
                <a:ext uri="{FF2B5EF4-FFF2-40B4-BE49-F238E27FC236}">
                  <a16:creationId xmlns:a16="http://schemas.microsoft.com/office/drawing/2014/main" id="{D54B3B13-66B4-1BF0-2024-D73A649338E1}"/>
                </a:ext>
              </a:extLst>
            </p:cNvPr>
            <p:cNvSpPr/>
            <p:nvPr/>
          </p:nvSpPr>
          <p:spPr>
            <a:xfrm>
              <a:off x="9686385" y="3495567"/>
              <a:ext cx="3421" cy="6896"/>
            </a:xfrm>
            <a:custGeom>
              <a:avLst/>
              <a:gdLst>
                <a:gd name="connsiteX0" fmla="*/ 0 w 3421"/>
                <a:gd name="connsiteY0" fmla="*/ 0 h 6896"/>
                <a:gd name="connsiteX1" fmla="*/ 3422 w 3421"/>
                <a:gd name="connsiteY1" fmla="*/ 6896 h 6896"/>
                <a:gd name="connsiteX2" fmla="*/ 0 w 3421"/>
                <a:gd name="connsiteY2" fmla="*/ 0 h 6896"/>
              </a:gdLst>
              <a:ahLst/>
              <a:cxnLst>
                <a:cxn ang="0">
                  <a:pos x="connsiteX0" y="connsiteY0"/>
                </a:cxn>
                <a:cxn ang="0">
                  <a:pos x="connsiteX1" y="connsiteY1"/>
                </a:cxn>
                <a:cxn ang="0">
                  <a:pos x="connsiteX2" y="connsiteY2"/>
                </a:cxn>
              </a:cxnLst>
              <a:rect l="l" t="t" r="r" b="b"/>
              <a:pathLst>
                <a:path w="3421" h="6896">
                  <a:moveTo>
                    <a:pt x="0" y="0"/>
                  </a:moveTo>
                  <a:cubicBezTo>
                    <a:pt x="1159" y="2316"/>
                    <a:pt x="2317" y="4580"/>
                    <a:pt x="3422" y="6896"/>
                  </a:cubicBezTo>
                  <a:cubicBezTo>
                    <a:pt x="2264" y="4580"/>
                    <a:pt x="1106" y="2316"/>
                    <a:pt x="0" y="0"/>
                  </a:cubicBezTo>
                  <a:close/>
                </a:path>
              </a:pathLst>
            </a:custGeom>
            <a:solidFill>
              <a:srgbClr val="FFFFFF"/>
            </a:solidFill>
            <a:ln w="890" cap="flat">
              <a:noFill/>
              <a:prstDash val="solid"/>
              <a:miter/>
            </a:ln>
          </p:spPr>
          <p:txBody>
            <a:bodyPr rtlCol="0" anchor="ctr"/>
            <a:lstStyle/>
            <a:p>
              <a:endParaRPr lang="en-GB"/>
            </a:p>
          </p:txBody>
        </p:sp>
        <p:sp>
          <p:nvSpPr>
            <p:cNvPr id="219" name="Freeform: Shape 218">
              <a:extLst>
                <a:ext uri="{FF2B5EF4-FFF2-40B4-BE49-F238E27FC236}">
                  <a16:creationId xmlns:a16="http://schemas.microsoft.com/office/drawing/2014/main" id="{CEDE5DDC-BEC4-C673-F5F6-86CBA504A8E1}"/>
                </a:ext>
              </a:extLst>
            </p:cNvPr>
            <p:cNvSpPr/>
            <p:nvPr/>
          </p:nvSpPr>
          <p:spPr>
            <a:xfrm>
              <a:off x="9229571" y="3897485"/>
              <a:ext cx="6895" cy="3421"/>
            </a:xfrm>
            <a:custGeom>
              <a:avLst/>
              <a:gdLst>
                <a:gd name="connsiteX0" fmla="*/ 3422 w 6895"/>
                <a:gd name="connsiteY0" fmla="*/ 3422 h 3421"/>
                <a:gd name="connsiteX1" fmla="*/ 0 w 6895"/>
                <a:gd name="connsiteY1" fmla="*/ 3422 h 3421"/>
                <a:gd name="connsiteX2" fmla="*/ 6896 w 6895"/>
                <a:gd name="connsiteY2" fmla="*/ 0 h 3421"/>
                <a:gd name="connsiteX3" fmla="*/ 3474 w 6895"/>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5" h="3421">
                  <a:moveTo>
                    <a:pt x="3422" y="3422"/>
                  </a:moveTo>
                  <a:lnTo>
                    <a:pt x="0" y="3422"/>
                  </a:lnTo>
                  <a:cubicBezTo>
                    <a:pt x="2316" y="2264"/>
                    <a:pt x="4580" y="1106"/>
                    <a:pt x="6896" y="0"/>
                  </a:cubicBezTo>
                  <a:cubicBezTo>
                    <a:pt x="5738" y="1158"/>
                    <a:pt x="4580" y="2316"/>
                    <a:pt x="3474" y="3422"/>
                  </a:cubicBezTo>
                  <a:close/>
                </a:path>
              </a:pathLst>
            </a:custGeom>
            <a:solidFill>
              <a:srgbClr val="FFFFFF"/>
            </a:solidFill>
            <a:ln w="890" cap="flat">
              <a:noFill/>
              <a:prstDash val="solid"/>
              <a:miter/>
            </a:ln>
          </p:spPr>
          <p:txBody>
            <a:bodyPr rtlCol="0" anchor="ctr"/>
            <a:lstStyle/>
            <a:p>
              <a:endParaRPr lang="en-GB"/>
            </a:p>
          </p:txBody>
        </p:sp>
        <p:sp>
          <p:nvSpPr>
            <p:cNvPr id="220" name="Freeform: Shape 219">
              <a:extLst>
                <a:ext uri="{FF2B5EF4-FFF2-40B4-BE49-F238E27FC236}">
                  <a16:creationId xmlns:a16="http://schemas.microsoft.com/office/drawing/2014/main" id="{9CD3D9C2-FE90-899C-E85F-0BBEEE135BCF}"/>
                </a:ext>
              </a:extLst>
            </p:cNvPr>
            <p:cNvSpPr/>
            <p:nvPr/>
          </p:nvSpPr>
          <p:spPr>
            <a:xfrm>
              <a:off x="9257049" y="3921542"/>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4" y="8054"/>
                    <a:pt x="1105" y="8054"/>
                    <a:pt x="0" y="6896"/>
                  </a:cubicBezTo>
                  <a:cubicBezTo>
                    <a:pt x="1158" y="4580"/>
                    <a:pt x="2316" y="2316"/>
                    <a:pt x="3422" y="0"/>
                  </a:cubicBezTo>
                  <a:close/>
                </a:path>
              </a:pathLst>
            </a:custGeom>
            <a:solidFill>
              <a:srgbClr val="FFFFFF"/>
            </a:solidFill>
            <a:ln w="890" cap="flat">
              <a:noFill/>
              <a:prstDash val="solid"/>
              <a:miter/>
            </a:ln>
          </p:spPr>
          <p:txBody>
            <a:bodyPr rtlCol="0" anchor="ctr"/>
            <a:lstStyle/>
            <a:p>
              <a:endParaRPr lang="en-GB"/>
            </a:p>
          </p:txBody>
        </p:sp>
        <p:sp>
          <p:nvSpPr>
            <p:cNvPr id="221" name="Freeform: Shape 220">
              <a:extLst>
                <a:ext uri="{FF2B5EF4-FFF2-40B4-BE49-F238E27FC236}">
                  <a16:creationId xmlns:a16="http://schemas.microsoft.com/office/drawing/2014/main" id="{8BD1309D-696F-0D36-807C-E042DF3CD6A1}"/>
                </a:ext>
              </a:extLst>
            </p:cNvPr>
            <p:cNvSpPr/>
            <p:nvPr/>
          </p:nvSpPr>
          <p:spPr>
            <a:xfrm>
              <a:off x="8958209" y="3897485"/>
              <a:ext cx="6896" cy="3421"/>
            </a:xfrm>
            <a:custGeom>
              <a:avLst/>
              <a:gdLst>
                <a:gd name="connsiteX0" fmla="*/ 6844 w 6896"/>
                <a:gd name="connsiteY0" fmla="*/ 3422 h 3421"/>
                <a:gd name="connsiteX1" fmla="*/ 3422 w 6896"/>
                <a:gd name="connsiteY1" fmla="*/ 3422 h 3421"/>
                <a:gd name="connsiteX2" fmla="*/ 0 w 6896"/>
                <a:gd name="connsiteY2" fmla="*/ 0 h 3421"/>
                <a:gd name="connsiteX3" fmla="*/ 6896 w 6896"/>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6" h="3421">
                  <a:moveTo>
                    <a:pt x="6844" y="3422"/>
                  </a:moveTo>
                  <a:lnTo>
                    <a:pt x="3422" y="3422"/>
                  </a:lnTo>
                  <a:cubicBezTo>
                    <a:pt x="2264" y="2264"/>
                    <a:pt x="1105" y="1106"/>
                    <a:pt x="0" y="0"/>
                  </a:cubicBezTo>
                  <a:cubicBezTo>
                    <a:pt x="2317" y="1158"/>
                    <a:pt x="4580" y="2316"/>
                    <a:pt x="6896" y="3422"/>
                  </a:cubicBezTo>
                  <a:close/>
                </a:path>
              </a:pathLst>
            </a:custGeom>
            <a:solidFill>
              <a:srgbClr val="FFFFFF"/>
            </a:solidFill>
            <a:ln w="890" cap="flat">
              <a:noFill/>
              <a:prstDash val="solid"/>
              <a:miter/>
            </a:ln>
          </p:spPr>
          <p:txBody>
            <a:bodyPr rtlCol="0" anchor="ctr"/>
            <a:lstStyle/>
            <a:p>
              <a:endParaRPr lang="en-GB"/>
            </a:p>
          </p:txBody>
        </p:sp>
        <p:sp>
          <p:nvSpPr>
            <p:cNvPr id="222" name="Freeform: Shape 221">
              <a:extLst>
                <a:ext uri="{FF2B5EF4-FFF2-40B4-BE49-F238E27FC236}">
                  <a16:creationId xmlns:a16="http://schemas.microsoft.com/office/drawing/2014/main" id="{34904CEE-38F8-27EF-9187-F0FFF6D4ACB5}"/>
                </a:ext>
              </a:extLst>
            </p:cNvPr>
            <p:cNvSpPr/>
            <p:nvPr/>
          </p:nvSpPr>
          <p:spPr>
            <a:xfrm>
              <a:off x="9253628" y="3931807"/>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4" y="8054"/>
                    <a:pt x="1105" y="8054"/>
                    <a:pt x="0" y="6896"/>
                  </a:cubicBezTo>
                  <a:cubicBezTo>
                    <a:pt x="1158" y="4580"/>
                    <a:pt x="2317" y="2316"/>
                    <a:pt x="3422" y="0"/>
                  </a:cubicBezTo>
                  <a:close/>
                </a:path>
              </a:pathLst>
            </a:custGeom>
            <a:solidFill>
              <a:srgbClr val="FFFFFF"/>
            </a:solidFill>
            <a:ln w="890" cap="flat">
              <a:noFill/>
              <a:prstDash val="solid"/>
              <a:miter/>
            </a:ln>
          </p:spPr>
          <p:txBody>
            <a:bodyPr rtlCol="0" anchor="ctr"/>
            <a:lstStyle/>
            <a:p>
              <a:endParaRPr lang="en-GB"/>
            </a:p>
          </p:txBody>
        </p:sp>
        <p:sp>
          <p:nvSpPr>
            <p:cNvPr id="223" name="Freeform: Shape 222">
              <a:extLst>
                <a:ext uri="{FF2B5EF4-FFF2-40B4-BE49-F238E27FC236}">
                  <a16:creationId xmlns:a16="http://schemas.microsoft.com/office/drawing/2014/main" id="{4E67BABE-BC59-170D-2F43-E074D451EDCA}"/>
                </a:ext>
              </a:extLst>
            </p:cNvPr>
            <p:cNvSpPr/>
            <p:nvPr/>
          </p:nvSpPr>
          <p:spPr>
            <a:xfrm>
              <a:off x="9250153" y="3942125"/>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4" y="8054"/>
                    <a:pt x="1106" y="8054"/>
                    <a:pt x="0" y="6896"/>
                  </a:cubicBezTo>
                  <a:cubicBezTo>
                    <a:pt x="1159" y="4580"/>
                    <a:pt x="2317" y="2316"/>
                    <a:pt x="3422" y="0"/>
                  </a:cubicBezTo>
                  <a:close/>
                </a:path>
              </a:pathLst>
            </a:custGeom>
            <a:solidFill>
              <a:srgbClr val="FFFFFF"/>
            </a:solidFill>
            <a:ln w="890" cap="flat">
              <a:noFill/>
              <a:prstDash val="solid"/>
              <a:miter/>
            </a:ln>
          </p:spPr>
          <p:txBody>
            <a:bodyPr rtlCol="0" anchor="ctr"/>
            <a:lstStyle/>
            <a:p>
              <a:endParaRPr lang="en-GB"/>
            </a:p>
          </p:txBody>
        </p:sp>
        <p:sp>
          <p:nvSpPr>
            <p:cNvPr id="224" name="Freeform: Shape 223">
              <a:extLst>
                <a:ext uri="{FF2B5EF4-FFF2-40B4-BE49-F238E27FC236}">
                  <a16:creationId xmlns:a16="http://schemas.microsoft.com/office/drawing/2014/main" id="{1189220D-CD09-47A2-B069-CCBE91CDAB76}"/>
                </a:ext>
              </a:extLst>
            </p:cNvPr>
            <p:cNvSpPr/>
            <p:nvPr/>
          </p:nvSpPr>
          <p:spPr>
            <a:xfrm>
              <a:off x="9246732" y="3952442"/>
              <a:ext cx="3421" cy="7764"/>
            </a:xfrm>
            <a:custGeom>
              <a:avLst/>
              <a:gdLst>
                <a:gd name="connsiteX0" fmla="*/ 3421 w 3421"/>
                <a:gd name="connsiteY0" fmla="*/ 0 h 7764"/>
                <a:gd name="connsiteX1" fmla="*/ 3421 w 3421"/>
                <a:gd name="connsiteY1" fmla="*/ 6896 h 7764"/>
                <a:gd name="connsiteX2" fmla="*/ 0 w 3421"/>
                <a:gd name="connsiteY2" fmla="*/ 6896 h 7764"/>
                <a:gd name="connsiteX3" fmla="*/ 3421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1" y="0"/>
                  </a:moveTo>
                  <a:lnTo>
                    <a:pt x="3421" y="6896"/>
                  </a:lnTo>
                  <a:cubicBezTo>
                    <a:pt x="2263" y="8054"/>
                    <a:pt x="1105" y="8054"/>
                    <a:pt x="0" y="6896"/>
                  </a:cubicBezTo>
                  <a:cubicBezTo>
                    <a:pt x="1158" y="4580"/>
                    <a:pt x="2316" y="2316"/>
                    <a:pt x="3421" y="0"/>
                  </a:cubicBezTo>
                  <a:close/>
                </a:path>
              </a:pathLst>
            </a:custGeom>
            <a:solidFill>
              <a:srgbClr val="FFFFFF"/>
            </a:solidFill>
            <a:ln w="890" cap="flat">
              <a:noFill/>
              <a:prstDash val="solid"/>
              <a:miter/>
            </a:ln>
          </p:spPr>
          <p:txBody>
            <a:bodyPr rtlCol="0" anchor="ctr"/>
            <a:lstStyle/>
            <a:p>
              <a:endParaRPr lang="en-GB"/>
            </a:p>
          </p:txBody>
        </p:sp>
        <p:sp>
          <p:nvSpPr>
            <p:cNvPr id="225" name="Freeform: Shape 224">
              <a:extLst>
                <a:ext uri="{FF2B5EF4-FFF2-40B4-BE49-F238E27FC236}">
                  <a16:creationId xmlns:a16="http://schemas.microsoft.com/office/drawing/2014/main" id="{0BE46B0A-479B-4706-FD87-9C43336932A4}"/>
                </a:ext>
              </a:extLst>
            </p:cNvPr>
            <p:cNvSpPr/>
            <p:nvPr/>
          </p:nvSpPr>
          <p:spPr>
            <a:xfrm>
              <a:off x="9243310" y="3962760"/>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3" y="8054"/>
                    <a:pt x="1105" y="8054"/>
                    <a:pt x="0" y="6896"/>
                  </a:cubicBezTo>
                  <a:cubicBezTo>
                    <a:pt x="1158" y="4580"/>
                    <a:pt x="2316" y="2316"/>
                    <a:pt x="3422" y="0"/>
                  </a:cubicBezTo>
                  <a:close/>
                </a:path>
              </a:pathLst>
            </a:custGeom>
            <a:solidFill>
              <a:srgbClr val="FFFFFF"/>
            </a:solidFill>
            <a:ln w="890" cap="flat">
              <a:noFill/>
              <a:prstDash val="solid"/>
              <a:miter/>
            </a:ln>
          </p:spPr>
          <p:txBody>
            <a:bodyPr rtlCol="0" anchor="ctr"/>
            <a:lstStyle/>
            <a:p>
              <a:endParaRPr lang="en-GB"/>
            </a:p>
          </p:txBody>
        </p:sp>
        <p:sp>
          <p:nvSpPr>
            <p:cNvPr id="226" name="Freeform: Shape 225">
              <a:extLst>
                <a:ext uri="{FF2B5EF4-FFF2-40B4-BE49-F238E27FC236}">
                  <a16:creationId xmlns:a16="http://schemas.microsoft.com/office/drawing/2014/main" id="{9DD7379D-3463-8AA5-6A5F-F459751DC1F7}"/>
                </a:ext>
              </a:extLst>
            </p:cNvPr>
            <p:cNvSpPr/>
            <p:nvPr/>
          </p:nvSpPr>
          <p:spPr>
            <a:xfrm>
              <a:off x="9239888" y="3973025"/>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4" y="8054"/>
                    <a:pt x="1105" y="8054"/>
                    <a:pt x="0" y="6896"/>
                  </a:cubicBezTo>
                  <a:cubicBezTo>
                    <a:pt x="1158" y="4580"/>
                    <a:pt x="2317" y="2316"/>
                    <a:pt x="3422" y="0"/>
                  </a:cubicBezTo>
                  <a:close/>
                </a:path>
              </a:pathLst>
            </a:custGeom>
            <a:solidFill>
              <a:srgbClr val="FFFFFF"/>
            </a:solidFill>
            <a:ln w="890" cap="flat">
              <a:noFill/>
              <a:prstDash val="solid"/>
              <a:miter/>
            </a:ln>
          </p:spPr>
          <p:txBody>
            <a:bodyPr rtlCol="0" anchor="ctr"/>
            <a:lstStyle/>
            <a:p>
              <a:endParaRPr lang="en-GB"/>
            </a:p>
          </p:txBody>
        </p:sp>
        <p:sp>
          <p:nvSpPr>
            <p:cNvPr id="227" name="Freeform: Shape 226">
              <a:extLst>
                <a:ext uri="{FF2B5EF4-FFF2-40B4-BE49-F238E27FC236}">
                  <a16:creationId xmlns:a16="http://schemas.microsoft.com/office/drawing/2014/main" id="{4A9E9C89-F48D-25BB-179C-AC9F2BF828AA}"/>
                </a:ext>
              </a:extLst>
            </p:cNvPr>
            <p:cNvSpPr/>
            <p:nvPr/>
          </p:nvSpPr>
          <p:spPr>
            <a:xfrm>
              <a:off x="9236414" y="3983343"/>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4" y="8054"/>
                    <a:pt x="1106" y="8054"/>
                    <a:pt x="0" y="6896"/>
                  </a:cubicBezTo>
                  <a:cubicBezTo>
                    <a:pt x="1159" y="4580"/>
                    <a:pt x="2317" y="2316"/>
                    <a:pt x="3422" y="0"/>
                  </a:cubicBezTo>
                  <a:close/>
                </a:path>
              </a:pathLst>
            </a:custGeom>
            <a:solidFill>
              <a:srgbClr val="FFFFFF"/>
            </a:solidFill>
            <a:ln w="890" cap="flat">
              <a:noFill/>
              <a:prstDash val="solid"/>
              <a:miter/>
            </a:ln>
          </p:spPr>
          <p:txBody>
            <a:bodyPr rtlCol="0" anchor="ctr"/>
            <a:lstStyle/>
            <a:p>
              <a:endParaRPr lang="en-GB"/>
            </a:p>
          </p:txBody>
        </p:sp>
        <p:sp>
          <p:nvSpPr>
            <p:cNvPr id="228" name="Freeform: Shape 227">
              <a:extLst>
                <a:ext uri="{FF2B5EF4-FFF2-40B4-BE49-F238E27FC236}">
                  <a16:creationId xmlns:a16="http://schemas.microsoft.com/office/drawing/2014/main" id="{515A5955-3F11-14DB-FE7A-A16083CB4228}"/>
                </a:ext>
              </a:extLst>
            </p:cNvPr>
            <p:cNvSpPr/>
            <p:nvPr/>
          </p:nvSpPr>
          <p:spPr>
            <a:xfrm>
              <a:off x="9232993" y="3993661"/>
              <a:ext cx="3421" cy="7764"/>
            </a:xfrm>
            <a:custGeom>
              <a:avLst/>
              <a:gdLst>
                <a:gd name="connsiteX0" fmla="*/ 3421 w 3421"/>
                <a:gd name="connsiteY0" fmla="*/ 0 h 7764"/>
                <a:gd name="connsiteX1" fmla="*/ 3421 w 3421"/>
                <a:gd name="connsiteY1" fmla="*/ 6896 h 7764"/>
                <a:gd name="connsiteX2" fmla="*/ 0 w 3421"/>
                <a:gd name="connsiteY2" fmla="*/ 6896 h 7764"/>
                <a:gd name="connsiteX3" fmla="*/ 3421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1" y="0"/>
                  </a:moveTo>
                  <a:lnTo>
                    <a:pt x="3421" y="6896"/>
                  </a:lnTo>
                  <a:cubicBezTo>
                    <a:pt x="2263" y="8054"/>
                    <a:pt x="1105" y="8054"/>
                    <a:pt x="0" y="6896"/>
                  </a:cubicBezTo>
                  <a:cubicBezTo>
                    <a:pt x="1158" y="4580"/>
                    <a:pt x="2316" y="2316"/>
                    <a:pt x="3421" y="0"/>
                  </a:cubicBezTo>
                  <a:close/>
                </a:path>
              </a:pathLst>
            </a:custGeom>
            <a:solidFill>
              <a:srgbClr val="FFFFFF"/>
            </a:solidFill>
            <a:ln w="890" cap="flat">
              <a:noFill/>
              <a:prstDash val="solid"/>
              <a:miter/>
            </a:ln>
          </p:spPr>
          <p:txBody>
            <a:bodyPr rtlCol="0" anchor="ctr"/>
            <a:lstStyle/>
            <a:p>
              <a:endParaRPr lang="en-GB"/>
            </a:p>
          </p:txBody>
        </p:sp>
        <p:sp>
          <p:nvSpPr>
            <p:cNvPr id="229" name="Freeform: Shape 228">
              <a:extLst>
                <a:ext uri="{FF2B5EF4-FFF2-40B4-BE49-F238E27FC236}">
                  <a16:creationId xmlns:a16="http://schemas.microsoft.com/office/drawing/2014/main" id="{A4E913D8-91DA-831E-7EF2-4804CBA3D16F}"/>
                </a:ext>
              </a:extLst>
            </p:cNvPr>
            <p:cNvSpPr/>
            <p:nvPr/>
          </p:nvSpPr>
          <p:spPr>
            <a:xfrm>
              <a:off x="8958156" y="3997082"/>
              <a:ext cx="6896" cy="3421"/>
            </a:xfrm>
            <a:custGeom>
              <a:avLst/>
              <a:gdLst>
                <a:gd name="connsiteX0" fmla="*/ 6896 w 6896"/>
                <a:gd name="connsiteY0" fmla="*/ 0 h 3421"/>
                <a:gd name="connsiteX1" fmla="*/ 0 w 6896"/>
                <a:gd name="connsiteY1" fmla="*/ 3422 h 3421"/>
                <a:gd name="connsiteX2" fmla="*/ 6896 w 6896"/>
                <a:gd name="connsiteY2" fmla="*/ 0 h 3421"/>
              </a:gdLst>
              <a:ahLst/>
              <a:cxnLst>
                <a:cxn ang="0">
                  <a:pos x="connsiteX0" y="connsiteY0"/>
                </a:cxn>
                <a:cxn ang="0">
                  <a:pos x="connsiteX1" y="connsiteY1"/>
                </a:cxn>
                <a:cxn ang="0">
                  <a:pos x="connsiteX2" y="connsiteY2"/>
                </a:cxn>
              </a:cxnLst>
              <a:rect l="l" t="t" r="r" b="b"/>
              <a:pathLst>
                <a:path w="6896" h="3421">
                  <a:moveTo>
                    <a:pt x="6896" y="0"/>
                  </a:moveTo>
                  <a:cubicBezTo>
                    <a:pt x="4580" y="1158"/>
                    <a:pt x="2317" y="2316"/>
                    <a:pt x="0" y="3422"/>
                  </a:cubicBezTo>
                  <a:cubicBezTo>
                    <a:pt x="2317" y="2264"/>
                    <a:pt x="4580" y="1106"/>
                    <a:pt x="6896" y="0"/>
                  </a:cubicBezTo>
                  <a:close/>
                </a:path>
              </a:pathLst>
            </a:custGeom>
            <a:solidFill>
              <a:srgbClr val="FFFFFF"/>
            </a:solidFill>
            <a:ln w="890" cap="flat">
              <a:no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id="{FE5E1954-4CCC-28A5-4399-9B7376B8702A}"/>
                </a:ext>
              </a:extLst>
            </p:cNvPr>
            <p:cNvSpPr/>
            <p:nvPr/>
          </p:nvSpPr>
          <p:spPr>
            <a:xfrm>
              <a:off x="8954735" y="3890589"/>
              <a:ext cx="3421" cy="6896"/>
            </a:xfrm>
            <a:custGeom>
              <a:avLst/>
              <a:gdLst>
                <a:gd name="connsiteX0" fmla="*/ 0 w 3421"/>
                <a:gd name="connsiteY0" fmla="*/ 0 h 6896"/>
                <a:gd name="connsiteX1" fmla="*/ 3422 w 3421"/>
                <a:gd name="connsiteY1" fmla="*/ 6896 h 6896"/>
                <a:gd name="connsiteX2" fmla="*/ 0 w 3421"/>
                <a:gd name="connsiteY2" fmla="*/ 0 h 6896"/>
              </a:gdLst>
              <a:ahLst/>
              <a:cxnLst>
                <a:cxn ang="0">
                  <a:pos x="connsiteX0" y="connsiteY0"/>
                </a:cxn>
                <a:cxn ang="0">
                  <a:pos x="connsiteX1" y="connsiteY1"/>
                </a:cxn>
                <a:cxn ang="0">
                  <a:pos x="connsiteX2" y="connsiteY2"/>
                </a:cxn>
              </a:cxnLst>
              <a:rect l="l" t="t" r="r" b="b"/>
              <a:pathLst>
                <a:path w="3421" h="6896">
                  <a:moveTo>
                    <a:pt x="0" y="0"/>
                  </a:moveTo>
                  <a:lnTo>
                    <a:pt x="3422" y="6896"/>
                  </a:lnTo>
                  <a:lnTo>
                    <a:pt x="0" y="0"/>
                  </a:lnTo>
                  <a:close/>
                </a:path>
              </a:pathLst>
            </a:custGeom>
            <a:solidFill>
              <a:srgbClr val="FFFFFF"/>
            </a:solidFill>
            <a:ln w="890" cap="flat">
              <a:noFill/>
              <a:prstDash val="solid"/>
              <a:miter/>
            </a:ln>
          </p:spPr>
          <p:txBody>
            <a:bodyPr rtlCol="0" anchor="ctr"/>
            <a:lstStyle/>
            <a:p>
              <a:endParaRPr lang="en-GB"/>
            </a:p>
          </p:txBody>
        </p:sp>
        <p:sp>
          <p:nvSpPr>
            <p:cNvPr id="231" name="Freeform: Shape 230">
              <a:extLst>
                <a:ext uri="{FF2B5EF4-FFF2-40B4-BE49-F238E27FC236}">
                  <a16:creationId xmlns:a16="http://schemas.microsoft.com/office/drawing/2014/main" id="{E4A90F7A-0308-F0C8-2B19-A15507896494}"/>
                </a:ext>
              </a:extLst>
            </p:cNvPr>
            <p:cNvSpPr/>
            <p:nvPr/>
          </p:nvSpPr>
          <p:spPr>
            <a:xfrm>
              <a:off x="9191722" y="3997082"/>
              <a:ext cx="6896" cy="3421"/>
            </a:xfrm>
            <a:custGeom>
              <a:avLst/>
              <a:gdLst>
                <a:gd name="connsiteX0" fmla="*/ 6896 w 6896"/>
                <a:gd name="connsiteY0" fmla="*/ 3422 h 3421"/>
                <a:gd name="connsiteX1" fmla="*/ 0 w 6896"/>
                <a:gd name="connsiteY1" fmla="*/ 0 h 3421"/>
                <a:gd name="connsiteX2" fmla="*/ 6896 w 6896"/>
                <a:gd name="connsiteY2" fmla="*/ 3422 h 3421"/>
              </a:gdLst>
              <a:ahLst/>
              <a:cxnLst>
                <a:cxn ang="0">
                  <a:pos x="connsiteX0" y="connsiteY0"/>
                </a:cxn>
                <a:cxn ang="0">
                  <a:pos x="connsiteX1" y="connsiteY1"/>
                </a:cxn>
                <a:cxn ang="0">
                  <a:pos x="connsiteX2" y="connsiteY2"/>
                </a:cxn>
              </a:cxnLst>
              <a:rect l="l" t="t" r="r" b="b"/>
              <a:pathLst>
                <a:path w="6896" h="3421">
                  <a:moveTo>
                    <a:pt x="6896" y="3422"/>
                  </a:moveTo>
                  <a:cubicBezTo>
                    <a:pt x="4580" y="2264"/>
                    <a:pt x="2317" y="1106"/>
                    <a:pt x="0" y="0"/>
                  </a:cubicBezTo>
                  <a:cubicBezTo>
                    <a:pt x="2317" y="1158"/>
                    <a:pt x="4580" y="2316"/>
                    <a:pt x="6896" y="3422"/>
                  </a:cubicBezTo>
                  <a:close/>
                </a:path>
              </a:pathLst>
            </a:custGeom>
            <a:solidFill>
              <a:srgbClr val="FFFFFF"/>
            </a:solidFill>
            <a:ln w="890" cap="flat">
              <a:noFill/>
              <a:prstDash val="solid"/>
              <a:miter/>
            </a:ln>
          </p:spPr>
          <p:txBody>
            <a:bodyPr rtlCol="0" anchor="ctr"/>
            <a:lstStyle/>
            <a:p>
              <a:endParaRPr lang="en-GB"/>
            </a:p>
          </p:txBody>
        </p:sp>
        <p:sp>
          <p:nvSpPr>
            <p:cNvPr id="232" name="Freeform: Shape 231">
              <a:extLst>
                <a:ext uri="{FF2B5EF4-FFF2-40B4-BE49-F238E27FC236}">
                  <a16:creationId xmlns:a16="http://schemas.microsoft.com/office/drawing/2014/main" id="{C58EBED4-B1AB-DC4E-1289-86D71CE6442C}"/>
                </a:ext>
              </a:extLst>
            </p:cNvPr>
            <p:cNvSpPr/>
            <p:nvPr/>
          </p:nvSpPr>
          <p:spPr>
            <a:xfrm>
              <a:off x="8954787" y="4000504"/>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lnTo>
                    <a:pt x="0" y="6896"/>
                  </a:lnTo>
                  <a:lnTo>
                    <a:pt x="3422" y="0"/>
                  </a:lnTo>
                  <a:close/>
                </a:path>
              </a:pathLst>
            </a:custGeom>
            <a:solidFill>
              <a:srgbClr val="FFFFFF"/>
            </a:solidFill>
            <a:ln w="890" cap="flat">
              <a:noFill/>
              <a:prstDash val="solid"/>
              <a:miter/>
            </a:ln>
          </p:spPr>
          <p:txBody>
            <a:bodyPr rtlCol="0" anchor="ctr"/>
            <a:lstStyle/>
            <a:p>
              <a:endParaRPr lang="en-GB"/>
            </a:p>
          </p:txBody>
        </p:sp>
        <p:sp>
          <p:nvSpPr>
            <p:cNvPr id="233" name="Freeform: Shape 232">
              <a:extLst>
                <a:ext uri="{FF2B5EF4-FFF2-40B4-BE49-F238E27FC236}">
                  <a16:creationId xmlns:a16="http://schemas.microsoft.com/office/drawing/2014/main" id="{5795269B-9009-E30A-BC19-C96611FB2946}"/>
                </a:ext>
              </a:extLst>
            </p:cNvPr>
            <p:cNvSpPr/>
            <p:nvPr/>
          </p:nvSpPr>
          <p:spPr>
            <a:xfrm>
              <a:off x="9229571" y="4003978"/>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3" y="8054"/>
                    <a:pt x="1105" y="8054"/>
                    <a:pt x="0" y="6896"/>
                  </a:cubicBezTo>
                  <a:cubicBezTo>
                    <a:pt x="1158" y="4580"/>
                    <a:pt x="2316" y="2316"/>
                    <a:pt x="3422" y="0"/>
                  </a:cubicBezTo>
                  <a:close/>
                </a:path>
              </a:pathLst>
            </a:custGeom>
            <a:solidFill>
              <a:srgbClr val="FFFFFF"/>
            </a:solidFill>
            <a:ln w="890" cap="flat">
              <a:noFill/>
              <a:prstDash val="solid"/>
              <a:miter/>
            </a:ln>
          </p:spPr>
          <p:txBody>
            <a:bodyPr rtlCol="0" anchor="ctr"/>
            <a:lstStyle/>
            <a:p>
              <a:endParaRPr lang="en-GB"/>
            </a:p>
          </p:txBody>
        </p:sp>
        <p:sp>
          <p:nvSpPr>
            <p:cNvPr id="234" name="Freeform: Shape 233">
              <a:extLst>
                <a:ext uri="{FF2B5EF4-FFF2-40B4-BE49-F238E27FC236}">
                  <a16:creationId xmlns:a16="http://schemas.microsoft.com/office/drawing/2014/main" id="{19DEF911-99EA-41CF-35B5-007016BAC6E8}"/>
                </a:ext>
              </a:extLst>
            </p:cNvPr>
            <p:cNvSpPr/>
            <p:nvPr/>
          </p:nvSpPr>
          <p:spPr>
            <a:xfrm>
              <a:off x="9198618" y="4014243"/>
              <a:ext cx="3421" cy="6896"/>
            </a:xfrm>
            <a:custGeom>
              <a:avLst/>
              <a:gdLst>
                <a:gd name="connsiteX0" fmla="*/ 0 w 3421"/>
                <a:gd name="connsiteY0" fmla="*/ 6896 h 6896"/>
                <a:gd name="connsiteX1" fmla="*/ 3422 w 3421"/>
                <a:gd name="connsiteY1" fmla="*/ 0 h 6896"/>
                <a:gd name="connsiteX2" fmla="*/ 0 w 3421"/>
                <a:gd name="connsiteY2" fmla="*/ 6896 h 6896"/>
              </a:gdLst>
              <a:ahLst/>
              <a:cxnLst>
                <a:cxn ang="0">
                  <a:pos x="connsiteX0" y="connsiteY0"/>
                </a:cxn>
                <a:cxn ang="0">
                  <a:pos x="connsiteX1" y="connsiteY1"/>
                </a:cxn>
                <a:cxn ang="0">
                  <a:pos x="connsiteX2" y="connsiteY2"/>
                </a:cxn>
              </a:cxnLst>
              <a:rect l="l" t="t" r="r" b="b"/>
              <a:pathLst>
                <a:path w="3421" h="6896">
                  <a:moveTo>
                    <a:pt x="0" y="6896"/>
                  </a:moveTo>
                  <a:cubicBezTo>
                    <a:pt x="1158" y="4580"/>
                    <a:pt x="2316" y="2316"/>
                    <a:pt x="3422" y="0"/>
                  </a:cubicBezTo>
                  <a:cubicBezTo>
                    <a:pt x="2263" y="2316"/>
                    <a:pt x="1105" y="4580"/>
                    <a:pt x="0" y="6896"/>
                  </a:cubicBezTo>
                  <a:close/>
                </a:path>
              </a:pathLst>
            </a:custGeom>
            <a:solidFill>
              <a:srgbClr val="FFFFFF"/>
            </a:solidFill>
            <a:ln w="890" cap="flat">
              <a:noFill/>
              <a:prstDash val="solid"/>
              <a:miter/>
            </a:ln>
          </p:spPr>
          <p:txBody>
            <a:bodyPr rtlCol="0" anchor="ctr"/>
            <a:lstStyle/>
            <a:p>
              <a:endParaRPr lang="en-GB"/>
            </a:p>
          </p:txBody>
        </p:sp>
        <p:sp>
          <p:nvSpPr>
            <p:cNvPr id="235" name="Freeform: Shape 234">
              <a:extLst>
                <a:ext uri="{FF2B5EF4-FFF2-40B4-BE49-F238E27FC236}">
                  <a16:creationId xmlns:a16="http://schemas.microsoft.com/office/drawing/2014/main" id="{04633A00-360A-DE9A-AF82-4EFCA348B64D}"/>
                </a:ext>
              </a:extLst>
            </p:cNvPr>
            <p:cNvSpPr/>
            <p:nvPr/>
          </p:nvSpPr>
          <p:spPr>
            <a:xfrm>
              <a:off x="9226097" y="4014243"/>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4" y="8054"/>
                    <a:pt x="1105" y="8054"/>
                    <a:pt x="0" y="6896"/>
                  </a:cubicBezTo>
                  <a:cubicBezTo>
                    <a:pt x="1158" y="4580"/>
                    <a:pt x="2316" y="2316"/>
                    <a:pt x="3422" y="0"/>
                  </a:cubicBezTo>
                  <a:close/>
                </a:path>
              </a:pathLst>
            </a:custGeom>
            <a:solidFill>
              <a:srgbClr val="FFFFFF"/>
            </a:solidFill>
            <a:ln w="890" cap="flat">
              <a:noFill/>
              <a:prstDash val="solid"/>
              <a:miter/>
            </a:ln>
          </p:spPr>
          <p:txBody>
            <a:bodyPr rtlCol="0" anchor="ctr"/>
            <a:lstStyle/>
            <a:p>
              <a:endParaRPr lang="en-GB"/>
            </a:p>
          </p:txBody>
        </p:sp>
        <p:sp>
          <p:nvSpPr>
            <p:cNvPr id="236" name="Freeform: Shape 235">
              <a:extLst>
                <a:ext uri="{FF2B5EF4-FFF2-40B4-BE49-F238E27FC236}">
                  <a16:creationId xmlns:a16="http://schemas.microsoft.com/office/drawing/2014/main" id="{DA11E59D-D343-9C26-8092-F887A9A2FBC7}"/>
                </a:ext>
              </a:extLst>
            </p:cNvPr>
            <p:cNvSpPr/>
            <p:nvPr/>
          </p:nvSpPr>
          <p:spPr>
            <a:xfrm>
              <a:off x="9370384" y="4014296"/>
              <a:ext cx="6895" cy="3421"/>
            </a:xfrm>
            <a:custGeom>
              <a:avLst/>
              <a:gdLst>
                <a:gd name="connsiteX0" fmla="*/ 0 w 6895"/>
                <a:gd name="connsiteY0" fmla="*/ 3422 h 3421"/>
                <a:gd name="connsiteX1" fmla="*/ 6896 w 6895"/>
                <a:gd name="connsiteY1" fmla="*/ 0 h 3421"/>
                <a:gd name="connsiteX2" fmla="*/ 0 w 6895"/>
                <a:gd name="connsiteY2" fmla="*/ 3422 h 3421"/>
              </a:gdLst>
              <a:ahLst/>
              <a:cxnLst>
                <a:cxn ang="0">
                  <a:pos x="connsiteX0" y="connsiteY0"/>
                </a:cxn>
                <a:cxn ang="0">
                  <a:pos x="connsiteX1" y="connsiteY1"/>
                </a:cxn>
                <a:cxn ang="0">
                  <a:pos x="connsiteX2" y="connsiteY2"/>
                </a:cxn>
              </a:cxnLst>
              <a:rect l="l" t="t" r="r" b="b"/>
              <a:pathLst>
                <a:path w="6895" h="3421">
                  <a:moveTo>
                    <a:pt x="0" y="3422"/>
                  </a:moveTo>
                  <a:cubicBezTo>
                    <a:pt x="2316" y="2264"/>
                    <a:pt x="4580" y="1106"/>
                    <a:pt x="6896" y="0"/>
                  </a:cubicBezTo>
                  <a:cubicBezTo>
                    <a:pt x="4580" y="1158"/>
                    <a:pt x="2316" y="2316"/>
                    <a:pt x="0" y="3422"/>
                  </a:cubicBezTo>
                  <a:close/>
                </a:path>
              </a:pathLst>
            </a:custGeom>
            <a:solidFill>
              <a:srgbClr val="FEFFFF"/>
            </a:solidFill>
            <a:ln w="890" cap="flat">
              <a:noFill/>
              <a:prstDash val="solid"/>
              <a:miter/>
            </a:ln>
          </p:spPr>
          <p:txBody>
            <a:bodyPr rtlCol="0" anchor="ctr"/>
            <a:lstStyle/>
            <a:p>
              <a:endParaRPr lang="en-GB"/>
            </a:p>
          </p:txBody>
        </p:sp>
        <p:sp>
          <p:nvSpPr>
            <p:cNvPr id="237" name="Freeform: Shape 236">
              <a:extLst>
                <a:ext uri="{FF2B5EF4-FFF2-40B4-BE49-F238E27FC236}">
                  <a16:creationId xmlns:a16="http://schemas.microsoft.com/office/drawing/2014/main" id="{43F1F712-36DF-089E-B295-796FD266A847}"/>
                </a:ext>
              </a:extLst>
            </p:cNvPr>
            <p:cNvSpPr/>
            <p:nvPr/>
          </p:nvSpPr>
          <p:spPr>
            <a:xfrm>
              <a:off x="9360066" y="4017718"/>
              <a:ext cx="6896" cy="3421"/>
            </a:xfrm>
            <a:custGeom>
              <a:avLst/>
              <a:gdLst>
                <a:gd name="connsiteX0" fmla="*/ 0 w 6896"/>
                <a:gd name="connsiteY0" fmla="*/ 3422 h 3421"/>
                <a:gd name="connsiteX1" fmla="*/ 6896 w 6896"/>
                <a:gd name="connsiteY1" fmla="*/ 0 h 3421"/>
                <a:gd name="connsiteX2" fmla="*/ 0 w 6896"/>
                <a:gd name="connsiteY2" fmla="*/ 3422 h 3421"/>
              </a:gdLst>
              <a:ahLst/>
              <a:cxnLst>
                <a:cxn ang="0">
                  <a:pos x="connsiteX0" y="connsiteY0"/>
                </a:cxn>
                <a:cxn ang="0">
                  <a:pos x="connsiteX1" y="connsiteY1"/>
                </a:cxn>
                <a:cxn ang="0">
                  <a:pos x="connsiteX2" y="connsiteY2"/>
                </a:cxn>
              </a:cxnLst>
              <a:rect l="l" t="t" r="r" b="b"/>
              <a:pathLst>
                <a:path w="6896" h="3421">
                  <a:moveTo>
                    <a:pt x="0" y="3422"/>
                  </a:moveTo>
                  <a:cubicBezTo>
                    <a:pt x="2317" y="2264"/>
                    <a:pt x="4580" y="1105"/>
                    <a:pt x="6896" y="0"/>
                  </a:cubicBezTo>
                  <a:cubicBezTo>
                    <a:pt x="4580" y="1158"/>
                    <a:pt x="2317" y="2316"/>
                    <a:pt x="0" y="3422"/>
                  </a:cubicBezTo>
                  <a:close/>
                </a:path>
              </a:pathLst>
            </a:custGeom>
            <a:solidFill>
              <a:srgbClr val="FEFFFF"/>
            </a:solidFill>
            <a:ln w="890" cap="flat">
              <a:noFill/>
              <a:prstDash val="solid"/>
              <a:miter/>
            </a:ln>
          </p:spPr>
          <p:txBody>
            <a:bodyPr rtlCol="0" anchor="ctr"/>
            <a:lstStyle/>
            <a:p>
              <a:endParaRPr lang="en-GB"/>
            </a:p>
          </p:txBody>
        </p:sp>
        <p:sp>
          <p:nvSpPr>
            <p:cNvPr id="238" name="Freeform: Shape 237">
              <a:extLst>
                <a:ext uri="{FF2B5EF4-FFF2-40B4-BE49-F238E27FC236}">
                  <a16:creationId xmlns:a16="http://schemas.microsoft.com/office/drawing/2014/main" id="{60669165-881A-0061-B7D5-35F787E34EB6}"/>
                </a:ext>
              </a:extLst>
            </p:cNvPr>
            <p:cNvSpPr/>
            <p:nvPr/>
          </p:nvSpPr>
          <p:spPr>
            <a:xfrm>
              <a:off x="9222675" y="4024561"/>
              <a:ext cx="3421" cy="7764"/>
            </a:xfrm>
            <a:custGeom>
              <a:avLst/>
              <a:gdLst>
                <a:gd name="connsiteX0" fmla="*/ 3422 w 3421"/>
                <a:gd name="connsiteY0" fmla="*/ 0 h 7764"/>
                <a:gd name="connsiteX1" fmla="*/ 3422 w 3421"/>
                <a:gd name="connsiteY1" fmla="*/ 6896 h 7764"/>
                <a:gd name="connsiteX2" fmla="*/ 0 w 3421"/>
                <a:gd name="connsiteY2" fmla="*/ 6896 h 7764"/>
                <a:gd name="connsiteX3" fmla="*/ 3422 w 3421"/>
                <a:gd name="connsiteY3" fmla="*/ 0 h 7764"/>
              </a:gdLst>
              <a:ahLst/>
              <a:cxnLst>
                <a:cxn ang="0">
                  <a:pos x="connsiteX0" y="connsiteY0"/>
                </a:cxn>
                <a:cxn ang="0">
                  <a:pos x="connsiteX1" y="connsiteY1"/>
                </a:cxn>
                <a:cxn ang="0">
                  <a:pos x="connsiteX2" y="connsiteY2"/>
                </a:cxn>
                <a:cxn ang="0">
                  <a:pos x="connsiteX3" y="connsiteY3"/>
                </a:cxn>
              </a:cxnLst>
              <a:rect l="l" t="t" r="r" b="b"/>
              <a:pathLst>
                <a:path w="3421" h="7764">
                  <a:moveTo>
                    <a:pt x="3422" y="0"/>
                  </a:moveTo>
                  <a:lnTo>
                    <a:pt x="3422" y="6896"/>
                  </a:lnTo>
                  <a:cubicBezTo>
                    <a:pt x="2264" y="8054"/>
                    <a:pt x="1106" y="8054"/>
                    <a:pt x="0" y="6896"/>
                  </a:cubicBezTo>
                  <a:cubicBezTo>
                    <a:pt x="1158" y="4580"/>
                    <a:pt x="2317" y="2316"/>
                    <a:pt x="3422" y="0"/>
                  </a:cubicBezTo>
                  <a:close/>
                </a:path>
              </a:pathLst>
            </a:custGeom>
            <a:solidFill>
              <a:srgbClr val="FFFFFF"/>
            </a:solidFill>
            <a:ln w="890" cap="flat">
              <a:noFill/>
              <a:prstDash val="solid"/>
              <a:miter/>
            </a:ln>
          </p:spPr>
          <p:txBody>
            <a:bodyPr rtlCol="0" anchor="ctr"/>
            <a:lstStyle/>
            <a:p>
              <a:endParaRPr lang="en-GB"/>
            </a:p>
          </p:txBody>
        </p:sp>
        <p:sp>
          <p:nvSpPr>
            <p:cNvPr id="239" name="Freeform: Shape 238">
              <a:extLst>
                <a:ext uri="{FF2B5EF4-FFF2-40B4-BE49-F238E27FC236}">
                  <a16:creationId xmlns:a16="http://schemas.microsoft.com/office/drawing/2014/main" id="{6F54FE58-B85E-F1C0-2C37-CC258928CD3A}"/>
                </a:ext>
              </a:extLst>
            </p:cNvPr>
            <p:cNvSpPr/>
            <p:nvPr/>
          </p:nvSpPr>
          <p:spPr>
            <a:xfrm>
              <a:off x="9619974" y="3358173"/>
              <a:ext cx="8032" cy="5265"/>
            </a:xfrm>
            <a:custGeom>
              <a:avLst/>
              <a:gdLst>
                <a:gd name="connsiteX0" fmla="*/ 1137 w 8032"/>
                <a:gd name="connsiteY0" fmla="*/ 0 h 5265"/>
                <a:gd name="connsiteX1" fmla="*/ 8033 w 8032"/>
                <a:gd name="connsiteY1" fmla="*/ 3422 h 5265"/>
                <a:gd name="connsiteX2" fmla="*/ 6401 w 8032"/>
                <a:gd name="connsiteY2" fmla="*/ 4896 h 5265"/>
                <a:gd name="connsiteX3" fmla="*/ 2137 w 8032"/>
                <a:gd name="connsiteY3" fmla="*/ 5001 h 5265"/>
                <a:gd name="connsiteX4" fmla="*/ 347 w 8032"/>
                <a:gd name="connsiteY4" fmla="*/ 3738 h 5265"/>
                <a:gd name="connsiteX5" fmla="*/ 1137 w 8032"/>
                <a:gd name="connsiteY5" fmla="*/ 0 h 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2" h="5265">
                  <a:moveTo>
                    <a:pt x="1137" y="0"/>
                  </a:moveTo>
                  <a:cubicBezTo>
                    <a:pt x="3453" y="1158"/>
                    <a:pt x="5717" y="2316"/>
                    <a:pt x="8033" y="3422"/>
                  </a:cubicBezTo>
                  <a:cubicBezTo>
                    <a:pt x="7506" y="3895"/>
                    <a:pt x="6980" y="4422"/>
                    <a:pt x="6401" y="4896"/>
                  </a:cubicBezTo>
                  <a:cubicBezTo>
                    <a:pt x="4980" y="5369"/>
                    <a:pt x="3558" y="5369"/>
                    <a:pt x="2137" y="5001"/>
                  </a:cubicBezTo>
                  <a:cubicBezTo>
                    <a:pt x="1558" y="4580"/>
                    <a:pt x="979" y="4159"/>
                    <a:pt x="347" y="3738"/>
                  </a:cubicBezTo>
                  <a:cubicBezTo>
                    <a:pt x="-284" y="2316"/>
                    <a:pt x="-74" y="1053"/>
                    <a:pt x="1137" y="0"/>
                  </a:cubicBezTo>
                  <a:close/>
                </a:path>
              </a:pathLst>
            </a:custGeom>
            <a:solidFill>
              <a:srgbClr val="FFFFFF"/>
            </a:solidFill>
            <a:ln w="890" cap="flat">
              <a:noFill/>
              <a:prstDash val="solid"/>
              <a:miter/>
            </a:ln>
          </p:spPr>
          <p:txBody>
            <a:bodyPr rtlCol="0" anchor="ctr"/>
            <a:lstStyle/>
            <a:p>
              <a:endParaRPr lang="en-GB"/>
            </a:p>
          </p:txBody>
        </p:sp>
        <p:sp>
          <p:nvSpPr>
            <p:cNvPr id="240" name="Freeform: Shape 239">
              <a:extLst>
                <a:ext uri="{FF2B5EF4-FFF2-40B4-BE49-F238E27FC236}">
                  <a16:creationId xmlns:a16="http://schemas.microsoft.com/office/drawing/2014/main" id="{89C13909-6831-58F8-DA6B-C4F3DEFFAA0B}"/>
                </a:ext>
              </a:extLst>
            </p:cNvPr>
            <p:cNvSpPr/>
            <p:nvPr/>
          </p:nvSpPr>
          <p:spPr>
            <a:xfrm>
              <a:off x="9219253" y="4034879"/>
              <a:ext cx="3421" cy="8198"/>
            </a:xfrm>
            <a:custGeom>
              <a:avLst/>
              <a:gdLst>
                <a:gd name="connsiteX0" fmla="*/ 3422 w 3421"/>
                <a:gd name="connsiteY0" fmla="*/ 0 h 8198"/>
                <a:gd name="connsiteX1" fmla="*/ 3422 w 3421"/>
                <a:gd name="connsiteY1" fmla="*/ 6896 h 8198"/>
                <a:gd name="connsiteX2" fmla="*/ 0 w 3421"/>
                <a:gd name="connsiteY2" fmla="*/ 6896 h 8198"/>
                <a:gd name="connsiteX3" fmla="*/ 3422 w 3421"/>
                <a:gd name="connsiteY3" fmla="*/ 0 h 8198"/>
              </a:gdLst>
              <a:ahLst/>
              <a:cxnLst>
                <a:cxn ang="0">
                  <a:pos x="connsiteX0" y="connsiteY0"/>
                </a:cxn>
                <a:cxn ang="0">
                  <a:pos x="connsiteX1" y="connsiteY1"/>
                </a:cxn>
                <a:cxn ang="0">
                  <a:pos x="connsiteX2" y="connsiteY2"/>
                </a:cxn>
                <a:cxn ang="0">
                  <a:pos x="connsiteX3" y="connsiteY3"/>
                </a:cxn>
              </a:cxnLst>
              <a:rect l="l" t="t" r="r" b="b"/>
              <a:pathLst>
                <a:path w="3421" h="8198">
                  <a:moveTo>
                    <a:pt x="3422" y="0"/>
                  </a:moveTo>
                  <a:lnTo>
                    <a:pt x="3422" y="6896"/>
                  </a:lnTo>
                  <a:cubicBezTo>
                    <a:pt x="2264" y="8633"/>
                    <a:pt x="1106" y="8633"/>
                    <a:pt x="0" y="6896"/>
                  </a:cubicBezTo>
                  <a:cubicBezTo>
                    <a:pt x="1159" y="4580"/>
                    <a:pt x="2317" y="2316"/>
                    <a:pt x="3422" y="0"/>
                  </a:cubicBezTo>
                  <a:close/>
                </a:path>
              </a:pathLst>
            </a:custGeom>
            <a:solidFill>
              <a:srgbClr val="FFFFFF"/>
            </a:solidFill>
            <a:ln w="890" cap="flat">
              <a:no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0D077B55-C77F-3F38-2C18-51F7FF258C43}"/>
                </a:ext>
              </a:extLst>
            </p:cNvPr>
            <p:cNvSpPr/>
            <p:nvPr/>
          </p:nvSpPr>
          <p:spPr>
            <a:xfrm>
              <a:off x="9308532" y="4034879"/>
              <a:ext cx="6895" cy="4448"/>
            </a:xfrm>
            <a:custGeom>
              <a:avLst/>
              <a:gdLst>
                <a:gd name="connsiteX0" fmla="*/ 0 w 6895"/>
                <a:gd name="connsiteY0" fmla="*/ 3422 h 4448"/>
                <a:gd name="connsiteX1" fmla="*/ 6896 w 6895"/>
                <a:gd name="connsiteY1" fmla="*/ 0 h 4448"/>
                <a:gd name="connsiteX2" fmla="*/ 3474 w 6895"/>
                <a:gd name="connsiteY2" fmla="*/ 3422 h 4448"/>
                <a:gd name="connsiteX3" fmla="*/ 53 w 6895"/>
                <a:gd name="connsiteY3" fmla="*/ 3422 h 4448"/>
              </a:gdLst>
              <a:ahLst/>
              <a:cxnLst>
                <a:cxn ang="0">
                  <a:pos x="connsiteX0" y="connsiteY0"/>
                </a:cxn>
                <a:cxn ang="0">
                  <a:pos x="connsiteX1" y="connsiteY1"/>
                </a:cxn>
                <a:cxn ang="0">
                  <a:pos x="connsiteX2" y="connsiteY2"/>
                </a:cxn>
                <a:cxn ang="0">
                  <a:pos x="connsiteX3" y="connsiteY3"/>
                </a:cxn>
              </a:cxnLst>
              <a:rect l="l" t="t" r="r" b="b"/>
              <a:pathLst>
                <a:path w="6895" h="4448">
                  <a:moveTo>
                    <a:pt x="0" y="3422"/>
                  </a:moveTo>
                  <a:cubicBezTo>
                    <a:pt x="2316" y="2264"/>
                    <a:pt x="4580" y="1105"/>
                    <a:pt x="6896" y="0"/>
                  </a:cubicBezTo>
                  <a:cubicBezTo>
                    <a:pt x="5738" y="1158"/>
                    <a:pt x="4580" y="2316"/>
                    <a:pt x="3474" y="3422"/>
                  </a:cubicBezTo>
                  <a:cubicBezTo>
                    <a:pt x="2316" y="4790"/>
                    <a:pt x="1158" y="4790"/>
                    <a:pt x="53" y="3422"/>
                  </a:cubicBezTo>
                  <a:close/>
                </a:path>
              </a:pathLst>
            </a:custGeom>
            <a:solidFill>
              <a:srgbClr val="FEFFFF"/>
            </a:solidFill>
            <a:ln w="890" cap="flat">
              <a:noFill/>
              <a:prstDash val="solid"/>
              <a:miter/>
            </a:ln>
          </p:spPr>
          <p:txBody>
            <a:bodyPr rtlCol="0" anchor="ctr"/>
            <a:lstStyle/>
            <a:p>
              <a:endParaRPr lang="en-GB"/>
            </a:p>
          </p:txBody>
        </p:sp>
        <p:sp>
          <p:nvSpPr>
            <p:cNvPr id="242" name="Freeform: Shape 241">
              <a:extLst>
                <a:ext uri="{FF2B5EF4-FFF2-40B4-BE49-F238E27FC236}">
                  <a16:creationId xmlns:a16="http://schemas.microsoft.com/office/drawing/2014/main" id="{7C28B8CB-B38E-7611-F392-6DDBE020FC96}"/>
                </a:ext>
              </a:extLst>
            </p:cNvPr>
            <p:cNvSpPr/>
            <p:nvPr/>
          </p:nvSpPr>
          <p:spPr>
            <a:xfrm>
              <a:off x="9648589" y="3519625"/>
              <a:ext cx="6895" cy="3421"/>
            </a:xfrm>
            <a:custGeom>
              <a:avLst/>
              <a:gdLst>
                <a:gd name="connsiteX0" fmla="*/ 6896 w 6895"/>
                <a:gd name="connsiteY0" fmla="*/ 0 h 3421"/>
                <a:gd name="connsiteX1" fmla="*/ 0 w 6895"/>
                <a:gd name="connsiteY1" fmla="*/ 3422 h 3421"/>
                <a:gd name="connsiteX2" fmla="*/ 6896 w 6895"/>
                <a:gd name="connsiteY2" fmla="*/ 0 h 3421"/>
              </a:gdLst>
              <a:ahLst/>
              <a:cxnLst>
                <a:cxn ang="0">
                  <a:pos x="connsiteX0" y="connsiteY0"/>
                </a:cxn>
                <a:cxn ang="0">
                  <a:pos x="connsiteX1" y="connsiteY1"/>
                </a:cxn>
                <a:cxn ang="0">
                  <a:pos x="connsiteX2" y="connsiteY2"/>
                </a:cxn>
              </a:cxnLst>
              <a:rect l="l" t="t" r="r" b="b"/>
              <a:pathLst>
                <a:path w="6895" h="3421">
                  <a:moveTo>
                    <a:pt x="6896" y="0"/>
                  </a:moveTo>
                  <a:cubicBezTo>
                    <a:pt x="4580" y="1158"/>
                    <a:pt x="2316" y="2316"/>
                    <a:pt x="0" y="3422"/>
                  </a:cubicBezTo>
                  <a:cubicBezTo>
                    <a:pt x="2316" y="2264"/>
                    <a:pt x="4580" y="1106"/>
                    <a:pt x="6896" y="0"/>
                  </a:cubicBezTo>
                  <a:close/>
                </a:path>
              </a:pathLst>
            </a:custGeom>
            <a:solidFill>
              <a:srgbClr val="FFFFFF"/>
            </a:solidFill>
            <a:ln w="890" cap="flat">
              <a:noFill/>
              <a:prstDash val="solid"/>
              <a:miter/>
            </a:ln>
          </p:spPr>
          <p:txBody>
            <a:bodyPr rtlCol="0" anchor="ctr"/>
            <a:lstStyle/>
            <a:p>
              <a:endParaRPr lang="en-GB"/>
            </a:p>
          </p:txBody>
        </p:sp>
        <p:sp>
          <p:nvSpPr>
            <p:cNvPr id="243" name="Freeform: Shape 242">
              <a:extLst>
                <a:ext uri="{FF2B5EF4-FFF2-40B4-BE49-F238E27FC236}">
                  <a16:creationId xmlns:a16="http://schemas.microsoft.com/office/drawing/2014/main" id="{33E9B085-2852-9182-692D-EB747A738282}"/>
                </a:ext>
              </a:extLst>
            </p:cNvPr>
            <p:cNvSpPr/>
            <p:nvPr/>
          </p:nvSpPr>
          <p:spPr>
            <a:xfrm>
              <a:off x="9298267" y="4038300"/>
              <a:ext cx="8317" cy="4500"/>
            </a:xfrm>
            <a:custGeom>
              <a:avLst/>
              <a:gdLst>
                <a:gd name="connsiteX0" fmla="*/ 0 w 8317"/>
                <a:gd name="connsiteY0" fmla="*/ 3422 h 4500"/>
                <a:gd name="connsiteX1" fmla="*/ 6896 w 8317"/>
                <a:gd name="connsiteY1" fmla="*/ 0 h 4500"/>
                <a:gd name="connsiteX2" fmla="*/ 8160 w 8317"/>
                <a:gd name="connsiteY2" fmla="*/ 2316 h 4500"/>
                <a:gd name="connsiteX3" fmla="*/ 6896 w 8317"/>
                <a:gd name="connsiteY3" fmla="*/ 3474 h 4500"/>
                <a:gd name="connsiteX4" fmla="*/ 3474 w 8317"/>
                <a:gd name="connsiteY4" fmla="*/ 3474 h 4500"/>
                <a:gd name="connsiteX5" fmla="*/ 53 w 8317"/>
                <a:gd name="connsiteY5" fmla="*/ 3474 h 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7" h="4500">
                  <a:moveTo>
                    <a:pt x="0" y="3422"/>
                  </a:moveTo>
                  <a:cubicBezTo>
                    <a:pt x="2317" y="2264"/>
                    <a:pt x="4580" y="1106"/>
                    <a:pt x="6896" y="0"/>
                  </a:cubicBezTo>
                  <a:cubicBezTo>
                    <a:pt x="8160" y="790"/>
                    <a:pt x="8580" y="1527"/>
                    <a:pt x="8160" y="2316"/>
                  </a:cubicBezTo>
                  <a:cubicBezTo>
                    <a:pt x="7739" y="3053"/>
                    <a:pt x="7317" y="3474"/>
                    <a:pt x="6896" y="3474"/>
                  </a:cubicBezTo>
                  <a:lnTo>
                    <a:pt x="3474" y="3474"/>
                  </a:lnTo>
                  <a:cubicBezTo>
                    <a:pt x="2317" y="4843"/>
                    <a:pt x="1159" y="4843"/>
                    <a:pt x="53" y="3474"/>
                  </a:cubicBezTo>
                  <a:close/>
                </a:path>
              </a:pathLst>
            </a:custGeom>
            <a:solidFill>
              <a:srgbClr val="FEFFFF"/>
            </a:solidFill>
            <a:ln w="890" cap="flat">
              <a:noFill/>
              <a:prstDash val="solid"/>
              <a:miter/>
            </a:ln>
          </p:spPr>
          <p:txBody>
            <a:bodyPr rtlCol="0" anchor="ctr"/>
            <a:lstStyle/>
            <a:p>
              <a:endParaRPr lang="en-GB"/>
            </a:p>
          </p:txBody>
        </p:sp>
        <p:sp>
          <p:nvSpPr>
            <p:cNvPr id="244" name="Freeform: Shape 243">
              <a:extLst>
                <a:ext uri="{FF2B5EF4-FFF2-40B4-BE49-F238E27FC236}">
                  <a16:creationId xmlns:a16="http://schemas.microsoft.com/office/drawing/2014/main" id="{309CE353-73C1-9492-F08C-613B0C66CC9C}"/>
                </a:ext>
              </a:extLst>
            </p:cNvPr>
            <p:cNvSpPr/>
            <p:nvPr/>
          </p:nvSpPr>
          <p:spPr>
            <a:xfrm>
              <a:off x="9305110" y="4038300"/>
              <a:ext cx="6895" cy="3421"/>
            </a:xfrm>
            <a:custGeom>
              <a:avLst/>
              <a:gdLst>
                <a:gd name="connsiteX0" fmla="*/ 0 w 6895"/>
                <a:gd name="connsiteY0" fmla="*/ 3422 h 3421"/>
                <a:gd name="connsiteX1" fmla="*/ 0 w 6895"/>
                <a:gd name="connsiteY1" fmla="*/ 0 h 3421"/>
                <a:gd name="connsiteX2" fmla="*/ 6896 w 6895"/>
                <a:gd name="connsiteY2" fmla="*/ 0 h 3421"/>
                <a:gd name="connsiteX3" fmla="*/ 0 w 6895"/>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5" h="3421">
                  <a:moveTo>
                    <a:pt x="0" y="3422"/>
                  </a:moveTo>
                  <a:lnTo>
                    <a:pt x="0" y="0"/>
                  </a:lnTo>
                  <a:lnTo>
                    <a:pt x="6896" y="0"/>
                  </a:lnTo>
                  <a:cubicBezTo>
                    <a:pt x="4580" y="1158"/>
                    <a:pt x="2316" y="2316"/>
                    <a:pt x="0" y="3422"/>
                  </a:cubicBezTo>
                  <a:close/>
                </a:path>
              </a:pathLst>
            </a:custGeom>
            <a:solidFill>
              <a:srgbClr val="FFFFFF"/>
            </a:solidFill>
            <a:ln w="890" cap="flat">
              <a:noFill/>
              <a:prstDash val="solid"/>
              <a:miter/>
            </a:ln>
          </p:spPr>
          <p:txBody>
            <a:bodyPr rtlCol="0" anchor="ctr"/>
            <a:lstStyle/>
            <a:p>
              <a:endParaRPr lang="en-GB"/>
            </a:p>
          </p:txBody>
        </p:sp>
        <p:sp>
          <p:nvSpPr>
            <p:cNvPr id="245" name="Freeform: Shape 244">
              <a:extLst>
                <a:ext uri="{FF2B5EF4-FFF2-40B4-BE49-F238E27FC236}">
                  <a16:creationId xmlns:a16="http://schemas.microsoft.com/office/drawing/2014/main" id="{EC13D31D-580B-FB01-BC52-9C36FAE36598}"/>
                </a:ext>
              </a:extLst>
            </p:cNvPr>
            <p:cNvSpPr/>
            <p:nvPr/>
          </p:nvSpPr>
          <p:spPr>
            <a:xfrm>
              <a:off x="8954787" y="3835631"/>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lnTo>
                    <a:pt x="0" y="6896"/>
                  </a:lnTo>
                  <a:lnTo>
                    <a:pt x="3422" y="0"/>
                  </a:lnTo>
                  <a:close/>
                </a:path>
              </a:pathLst>
            </a:custGeom>
            <a:solidFill>
              <a:srgbClr val="FFFFFF"/>
            </a:solidFill>
            <a:ln w="890" cap="flat">
              <a:noFill/>
              <a:prstDash val="solid"/>
              <a:miter/>
            </a:ln>
          </p:spPr>
          <p:txBody>
            <a:bodyPr rtlCol="0" anchor="ctr"/>
            <a:lstStyle/>
            <a:p>
              <a:endParaRPr lang="en-GB"/>
            </a:p>
          </p:txBody>
        </p:sp>
        <p:sp>
          <p:nvSpPr>
            <p:cNvPr id="246" name="Freeform: Shape 245">
              <a:extLst>
                <a:ext uri="{FF2B5EF4-FFF2-40B4-BE49-F238E27FC236}">
                  <a16:creationId xmlns:a16="http://schemas.microsoft.com/office/drawing/2014/main" id="{F96A300E-AD99-3CE2-6D20-8817FF09F74A}"/>
                </a:ext>
              </a:extLst>
            </p:cNvPr>
            <p:cNvSpPr/>
            <p:nvPr/>
          </p:nvSpPr>
          <p:spPr>
            <a:xfrm>
              <a:off x="9287949" y="4041775"/>
              <a:ext cx="8317" cy="4500"/>
            </a:xfrm>
            <a:custGeom>
              <a:avLst/>
              <a:gdLst>
                <a:gd name="connsiteX0" fmla="*/ 0 w 8317"/>
                <a:gd name="connsiteY0" fmla="*/ 3422 h 4500"/>
                <a:gd name="connsiteX1" fmla="*/ 6896 w 8317"/>
                <a:gd name="connsiteY1" fmla="*/ 0 h 4500"/>
                <a:gd name="connsiteX2" fmla="*/ 8160 w 8317"/>
                <a:gd name="connsiteY2" fmla="*/ 2316 h 4500"/>
                <a:gd name="connsiteX3" fmla="*/ 6896 w 8317"/>
                <a:gd name="connsiteY3" fmla="*/ 3474 h 4500"/>
                <a:gd name="connsiteX4" fmla="*/ 3474 w 8317"/>
                <a:gd name="connsiteY4" fmla="*/ 3474 h 4500"/>
                <a:gd name="connsiteX5" fmla="*/ 53 w 8317"/>
                <a:gd name="connsiteY5" fmla="*/ 3474 h 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7" h="4500">
                  <a:moveTo>
                    <a:pt x="0" y="3422"/>
                  </a:moveTo>
                  <a:cubicBezTo>
                    <a:pt x="2316" y="2264"/>
                    <a:pt x="4580" y="1106"/>
                    <a:pt x="6896" y="0"/>
                  </a:cubicBezTo>
                  <a:cubicBezTo>
                    <a:pt x="8160" y="790"/>
                    <a:pt x="8580" y="1527"/>
                    <a:pt x="8160" y="2316"/>
                  </a:cubicBezTo>
                  <a:cubicBezTo>
                    <a:pt x="7738" y="3053"/>
                    <a:pt x="7317" y="3474"/>
                    <a:pt x="6896" y="3474"/>
                  </a:cubicBezTo>
                  <a:lnTo>
                    <a:pt x="3474" y="3474"/>
                  </a:lnTo>
                  <a:cubicBezTo>
                    <a:pt x="2316" y="4843"/>
                    <a:pt x="1158" y="4843"/>
                    <a:pt x="53" y="3474"/>
                  </a:cubicBezTo>
                  <a:close/>
                </a:path>
              </a:pathLst>
            </a:custGeom>
            <a:solidFill>
              <a:srgbClr val="FEFFFF"/>
            </a:solidFill>
            <a:ln w="890" cap="flat">
              <a:noFill/>
              <a:prstDash val="solid"/>
              <a:miter/>
            </a:ln>
          </p:spPr>
          <p:txBody>
            <a:bodyPr rtlCol="0" anchor="ctr"/>
            <a:lstStyle/>
            <a:p>
              <a:endParaRPr lang="en-GB"/>
            </a:p>
          </p:txBody>
        </p:sp>
        <p:sp>
          <p:nvSpPr>
            <p:cNvPr id="247" name="Freeform: Shape 246">
              <a:extLst>
                <a:ext uri="{FF2B5EF4-FFF2-40B4-BE49-F238E27FC236}">
                  <a16:creationId xmlns:a16="http://schemas.microsoft.com/office/drawing/2014/main" id="{17F6997F-5202-0F98-340F-84D15868016C}"/>
                </a:ext>
              </a:extLst>
            </p:cNvPr>
            <p:cNvSpPr/>
            <p:nvPr/>
          </p:nvSpPr>
          <p:spPr>
            <a:xfrm>
              <a:off x="9294793" y="4041775"/>
              <a:ext cx="6895" cy="3421"/>
            </a:xfrm>
            <a:custGeom>
              <a:avLst/>
              <a:gdLst>
                <a:gd name="connsiteX0" fmla="*/ 0 w 6895"/>
                <a:gd name="connsiteY0" fmla="*/ 3422 h 3421"/>
                <a:gd name="connsiteX1" fmla="*/ 0 w 6895"/>
                <a:gd name="connsiteY1" fmla="*/ 0 h 3421"/>
                <a:gd name="connsiteX2" fmla="*/ 6896 w 6895"/>
                <a:gd name="connsiteY2" fmla="*/ 0 h 3421"/>
                <a:gd name="connsiteX3" fmla="*/ 0 w 6895"/>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5" h="3421">
                  <a:moveTo>
                    <a:pt x="0" y="3422"/>
                  </a:moveTo>
                  <a:lnTo>
                    <a:pt x="0" y="0"/>
                  </a:lnTo>
                  <a:lnTo>
                    <a:pt x="6896" y="0"/>
                  </a:lnTo>
                  <a:cubicBezTo>
                    <a:pt x="4580" y="1158"/>
                    <a:pt x="2316" y="2316"/>
                    <a:pt x="0" y="3422"/>
                  </a:cubicBezTo>
                  <a:close/>
                </a:path>
              </a:pathLst>
            </a:custGeom>
            <a:solidFill>
              <a:srgbClr val="FFFFFF"/>
            </a:solidFill>
            <a:ln w="890" cap="flat">
              <a:noFill/>
              <a:prstDash val="solid"/>
              <a:miter/>
            </a:ln>
          </p:spPr>
          <p:txBody>
            <a:bodyPr rtlCol="0" anchor="ctr"/>
            <a:lstStyle/>
            <a:p>
              <a:endParaRPr lang="en-GB"/>
            </a:p>
          </p:txBody>
        </p:sp>
        <p:sp>
          <p:nvSpPr>
            <p:cNvPr id="248" name="Freeform: Shape 247">
              <a:extLst>
                <a:ext uri="{FF2B5EF4-FFF2-40B4-BE49-F238E27FC236}">
                  <a16:creationId xmlns:a16="http://schemas.microsoft.com/office/drawing/2014/main" id="{125D3126-5914-E3DC-0841-D7AD504593B0}"/>
                </a:ext>
              </a:extLst>
            </p:cNvPr>
            <p:cNvSpPr/>
            <p:nvPr/>
          </p:nvSpPr>
          <p:spPr>
            <a:xfrm>
              <a:off x="9277632" y="4045196"/>
              <a:ext cx="8316" cy="4500"/>
            </a:xfrm>
            <a:custGeom>
              <a:avLst/>
              <a:gdLst>
                <a:gd name="connsiteX0" fmla="*/ 0 w 8316"/>
                <a:gd name="connsiteY0" fmla="*/ 3422 h 4500"/>
                <a:gd name="connsiteX1" fmla="*/ 6896 w 8316"/>
                <a:gd name="connsiteY1" fmla="*/ 0 h 4500"/>
                <a:gd name="connsiteX2" fmla="*/ 8159 w 8316"/>
                <a:gd name="connsiteY2" fmla="*/ 2316 h 4500"/>
                <a:gd name="connsiteX3" fmla="*/ 6896 w 8316"/>
                <a:gd name="connsiteY3" fmla="*/ 3474 h 4500"/>
                <a:gd name="connsiteX4" fmla="*/ 3474 w 8316"/>
                <a:gd name="connsiteY4" fmla="*/ 3474 h 4500"/>
                <a:gd name="connsiteX5" fmla="*/ 53 w 8316"/>
                <a:gd name="connsiteY5" fmla="*/ 3474 h 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6" h="4500">
                  <a:moveTo>
                    <a:pt x="0" y="3422"/>
                  </a:moveTo>
                  <a:cubicBezTo>
                    <a:pt x="2316" y="2264"/>
                    <a:pt x="4580" y="1106"/>
                    <a:pt x="6896" y="0"/>
                  </a:cubicBezTo>
                  <a:cubicBezTo>
                    <a:pt x="8159" y="790"/>
                    <a:pt x="8580" y="1527"/>
                    <a:pt x="8159" y="2316"/>
                  </a:cubicBezTo>
                  <a:cubicBezTo>
                    <a:pt x="7738" y="3053"/>
                    <a:pt x="7317" y="3474"/>
                    <a:pt x="6896" y="3474"/>
                  </a:cubicBezTo>
                  <a:lnTo>
                    <a:pt x="3474" y="3474"/>
                  </a:lnTo>
                  <a:cubicBezTo>
                    <a:pt x="2316" y="4843"/>
                    <a:pt x="1158" y="4843"/>
                    <a:pt x="53" y="3474"/>
                  </a:cubicBezTo>
                  <a:close/>
                </a:path>
              </a:pathLst>
            </a:custGeom>
            <a:solidFill>
              <a:srgbClr val="FEFFFF"/>
            </a:solidFill>
            <a:ln w="890" cap="flat">
              <a:noFill/>
              <a:prstDash val="solid"/>
              <a:miter/>
            </a:ln>
          </p:spPr>
          <p:txBody>
            <a:bodyPr rtlCol="0" anchor="ctr"/>
            <a:lstStyle/>
            <a:p>
              <a:endParaRPr lang="en-GB"/>
            </a:p>
          </p:txBody>
        </p:sp>
        <p:sp>
          <p:nvSpPr>
            <p:cNvPr id="249" name="Freeform: Shape 248">
              <a:extLst>
                <a:ext uri="{FF2B5EF4-FFF2-40B4-BE49-F238E27FC236}">
                  <a16:creationId xmlns:a16="http://schemas.microsoft.com/office/drawing/2014/main" id="{60493E96-5506-2895-F408-223B75ED202F}"/>
                </a:ext>
              </a:extLst>
            </p:cNvPr>
            <p:cNvSpPr/>
            <p:nvPr/>
          </p:nvSpPr>
          <p:spPr>
            <a:xfrm>
              <a:off x="9284527" y="4045196"/>
              <a:ext cx="6896" cy="3421"/>
            </a:xfrm>
            <a:custGeom>
              <a:avLst/>
              <a:gdLst>
                <a:gd name="connsiteX0" fmla="*/ 0 w 6896"/>
                <a:gd name="connsiteY0" fmla="*/ 3422 h 3421"/>
                <a:gd name="connsiteX1" fmla="*/ 0 w 6896"/>
                <a:gd name="connsiteY1" fmla="*/ 0 h 3421"/>
                <a:gd name="connsiteX2" fmla="*/ 6896 w 6896"/>
                <a:gd name="connsiteY2" fmla="*/ 0 h 3421"/>
                <a:gd name="connsiteX3" fmla="*/ 0 w 6896"/>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6" h="3421">
                  <a:moveTo>
                    <a:pt x="0" y="3422"/>
                  </a:moveTo>
                  <a:lnTo>
                    <a:pt x="0" y="0"/>
                  </a:lnTo>
                  <a:lnTo>
                    <a:pt x="6896" y="0"/>
                  </a:lnTo>
                  <a:cubicBezTo>
                    <a:pt x="4580" y="1158"/>
                    <a:pt x="2317" y="2316"/>
                    <a:pt x="0" y="3422"/>
                  </a:cubicBezTo>
                  <a:close/>
                </a:path>
              </a:pathLst>
            </a:custGeom>
            <a:solidFill>
              <a:srgbClr val="FFFFFF"/>
            </a:solidFill>
            <a:ln w="890" cap="flat">
              <a:noFill/>
              <a:prstDash val="solid"/>
              <a:miter/>
            </a:ln>
          </p:spPr>
          <p:txBody>
            <a:bodyPr rtlCol="0" anchor="ctr"/>
            <a:lstStyle/>
            <a:p>
              <a:endParaRPr lang="en-GB"/>
            </a:p>
          </p:txBody>
        </p:sp>
        <p:sp>
          <p:nvSpPr>
            <p:cNvPr id="250" name="Freeform: Shape 249">
              <a:extLst>
                <a:ext uri="{FF2B5EF4-FFF2-40B4-BE49-F238E27FC236}">
                  <a16:creationId xmlns:a16="http://schemas.microsoft.com/office/drawing/2014/main" id="{180AE1CD-8C89-CD0D-0B1A-BECE28FA57FB}"/>
                </a:ext>
              </a:extLst>
            </p:cNvPr>
            <p:cNvSpPr/>
            <p:nvPr/>
          </p:nvSpPr>
          <p:spPr>
            <a:xfrm>
              <a:off x="9188300" y="4048566"/>
              <a:ext cx="3421" cy="6896"/>
            </a:xfrm>
            <a:custGeom>
              <a:avLst/>
              <a:gdLst>
                <a:gd name="connsiteX0" fmla="*/ 0 w 3421"/>
                <a:gd name="connsiteY0" fmla="*/ 6896 h 6896"/>
                <a:gd name="connsiteX1" fmla="*/ 3422 w 3421"/>
                <a:gd name="connsiteY1" fmla="*/ 0 h 6896"/>
                <a:gd name="connsiteX2" fmla="*/ 0 w 3421"/>
                <a:gd name="connsiteY2" fmla="*/ 6896 h 6896"/>
              </a:gdLst>
              <a:ahLst/>
              <a:cxnLst>
                <a:cxn ang="0">
                  <a:pos x="connsiteX0" y="connsiteY0"/>
                </a:cxn>
                <a:cxn ang="0">
                  <a:pos x="connsiteX1" y="connsiteY1"/>
                </a:cxn>
                <a:cxn ang="0">
                  <a:pos x="connsiteX2" y="connsiteY2"/>
                </a:cxn>
              </a:cxnLst>
              <a:rect l="l" t="t" r="r" b="b"/>
              <a:pathLst>
                <a:path w="3421" h="6896">
                  <a:moveTo>
                    <a:pt x="0" y="6896"/>
                  </a:moveTo>
                  <a:lnTo>
                    <a:pt x="3422" y="0"/>
                  </a:lnTo>
                  <a:lnTo>
                    <a:pt x="0" y="6896"/>
                  </a:lnTo>
                  <a:close/>
                </a:path>
              </a:pathLst>
            </a:custGeom>
            <a:solidFill>
              <a:srgbClr val="FFFFFF"/>
            </a:solidFill>
            <a:ln w="890" cap="flat">
              <a:noFill/>
              <a:prstDash val="solid"/>
              <a:miter/>
            </a:ln>
          </p:spPr>
          <p:txBody>
            <a:bodyPr rtlCol="0" anchor="ctr"/>
            <a:lstStyle/>
            <a:p>
              <a:endParaRPr lang="en-GB"/>
            </a:p>
          </p:txBody>
        </p:sp>
        <p:sp>
          <p:nvSpPr>
            <p:cNvPr id="251" name="Freeform: Shape 250">
              <a:extLst>
                <a:ext uri="{FF2B5EF4-FFF2-40B4-BE49-F238E27FC236}">
                  <a16:creationId xmlns:a16="http://schemas.microsoft.com/office/drawing/2014/main" id="{08C99DEE-860C-F1D5-B4F8-E455D896C8FC}"/>
                </a:ext>
              </a:extLst>
            </p:cNvPr>
            <p:cNvSpPr/>
            <p:nvPr/>
          </p:nvSpPr>
          <p:spPr>
            <a:xfrm>
              <a:off x="9267314" y="4048618"/>
              <a:ext cx="8317" cy="4500"/>
            </a:xfrm>
            <a:custGeom>
              <a:avLst/>
              <a:gdLst>
                <a:gd name="connsiteX0" fmla="*/ 0 w 8317"/>
                <a:gd name="connsiteY0" fmla="*/ 3422 h 4500"/>
                <a:gd name="connsiteX1" fmla="*/ 6896 w 8317"/>
                <a:gd name="connsiteY1" fmla="*/ 0 h 4500"/>
                <a:gd name="connsiteX2" fmla="*/ 8160 w 8317"/>
                <a:gd name="connsiteY2" fmla="*/ 2316 h 4500"/>
                <a:gd name="connsiteX3" fmla="*/ 6896 w 8317"/>
                <a:gd name="connsiteY3" fmla="*/ 3474 h 4500"/>
                <a:gd name="connsiteX4" fmla="*/ 3474 w 8317"/>
                <a:gd name="connsiteY4" fmla="*/ 3474 h 4500"/>
                <a:gd name="connsiteX5" fmla="*/ 53 w 8317"/>
                <a:gd name="connsiteY5" fmla="*/ 3474 h 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7" h="4500">
                  <a:moveTo>
                    <a:pt x="0" y="3422"/>
                  </a:moveTo>
                  <a:cubicBezTo>
                    <a:pt x="2317" y="2264"/>
                    <a:pt x="4580" y="1105"/>
                    <a:pt x="6896" y="0"/>
                  </a:cubicBezTo>
                  <a:cubicBezTo>
                    <a:pt x="8160" y="790"/>
                    <a:pt x="8580" y="1527"/>
                    <a:pt x="8160" y="2316"/>
                  </a:cubicBezTo>
                  <a:cubicBezTo>
                    <a:pt x="7739" y="3053"/>
                    <a:pt x="7317" y="3474"/>
                    <a:pt x="6896" y="3474"/>
                  </a:cubicBezTo>
                  <a:lnTo>
                    <a:pt x="3474" y="3474"/>
                  </a:lnTo>
                  <a:cubicBezTo>
                    <a:pt x="2317" y="4843"/>
                    <a:pt x="1159" y="4843"/>
                    <a:pt x="53" y="3474"/>
                  </a:cubicBezTo>
                  <a:close/>
                </a:path>
              </a:pathLst>
            </a:custGeom>
            <a:solidFill>
              <a:srgbClr val="FEFFFF"/>
            </a:solidFill>
            <a:ln w="890" cap="flat">
              <a:noFill/>
              <a:prstDash val="solid"/>
              <a:miter/>
            </a:ln>
          </p:spPr>
          <p:txBody>
            <a:bodyPr rtlCol="0" anchor="ctr"/>
            <a:lstStyle/>
            <a:p>
              <a:endParaRPr lang="en-GB"/>
            </a:p>
          </p:txBody>
        </p:sp>
        <p:sp>
          <p:nvSpPr>
            <p:cNvPr id="252" name="Freeform: Shape 251">
              <a:extLst>
                <a:ext uri="{FF2B5EF4-FFF2-40B4-BE49-F238E27FC236}">
                  <a16:creationId xmlns:a16="http://schemas.microsoft.com/office/drawing/2014/main" id="{54C3E06A-EDEB-2B43-8C82-68DEFD159270}"/>
                </a:ext>
              </a:extLst>
            </p:cNvPr>
            <p:cNvSpPr/>
            <p:nvPr/>
          </p:nvSpPr>
          <p:spPr>
            <a:xfrm>
              <a:off x="9274210" y="4048618"/>
              <a:ext cx="6895" cy="3421"/>
            </a:xfrm>
            <a:custGeom>
              <a:avLst/>
              <a:gdLst>
                <a:gd name="connsiteX0" fmla="*/ 0 w 6895"/>
                <a:gd name="connsiteY0" fmla="*/ 3422 h 3421"/>
                <a:gd name="connsiteX1" fmla="*/ 0 w 6895"/>
                <a:gd name="connsiteY1" fmla="*/ 0 h 3421"/>
                <a:gd name="connsiteX2" fmla="*/ 6896 w 6895"/>
                <a:gd name="connsiteY2" fmla="*/ 0 h 3421"/>
                <a:gd name="connsiteX3" fmla="*/ 0 w 6895"/>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5" h="3421">
                  <a:moveTo>
                    <a:pt x="0" y="3422"/>
                  </a:moveTo>
                  <a:lnTo>
                    <a:pt x="0" y="0"/>
                  </a:lnTo>
                  <a:lnTo>
                    <a:pt x="6896" y="0"/>
                  </a:lnTo>
                  <a:cubicBezTo>
                    <a:pt x="4580" y="1158"/>
                    <a:pt x="2316" y="2316"/>
                    <a:pt x="0" y="3422"/>
                  </a:cubicBezTo>
                  <a:close/>
                </a:path>
              </a:pathLst>
            </a:custGeom>
            <a:solidFill>
              <a:srgbClr val="FFFFFF"/>
            </a:solidFill>
            <a:ln w="890" cap="flat">
              <a:noFill/>
              <a:prstDash val="solid"/>
              <a:miter/>
            </a:ln>
          </p:spPr>
          <p:txBody>
            <a:bodyPr rtlCol="0" anchor="ctr"/>
            <a:lstStyle/>
            <a:p>
              <a:endParaRPr lang="en-GB"/>
            </a:p>
          </p:txBody>
        </p:sp>
        <p:sp>
          <p:nvSpPr>
            <p:cNvPr id="253" name="Freeform: Shape 252">
              <a:extLst>
                <a:ext uri="{FF2B5EF4-FFF2-40B4-BE49-F238E27FC236}">
                  <a16:creationId xmlns:a16="http://schemas.microsoft.com/office/drawing/2014/main" id="{2C788569-DF88-5172-EDA2-E405E863AC25}"/>
                </a:ext>
              </a:extLst>
            </p:cNvPr>
            <p:cNvSpPr/>
            <p:nvPr/>
          </p:nvSpPr>
          <p:spPr>
            <a:xfrm>
              <a:off x="9257049" y="4052040"/>
              <a:ext cx="8317" cy="4500"/>
            </a:xfrm>
            <a:custGeom>
              <a:avLst/>
              <a:gdLst>
                <a:gd name="connsiteX0" fmla="*/ 0 w 8317"/>
                <a:gd name="connsiteY0" fmla="*/ 3422 h 4500"/>
                <a:gd name="connsiteX1" fmla="*/ 6896 w 8317"/>
                <a:gd name="connsiteY1" fmla="*/ 0 h 4500"/>
                <a:gd name="connsiteX2" fmla="*/ 8160 w 8317"/>
                <a:gd name="connsiteY2" fmla="*/ 2316 h 4500"/>
                <a:gd name="connsiteX3" fmla="*/ 6896 w 8317"/>
                <a:gd name="connsiteY3" fmla="*/ 3474 h 4500"/>
                <a:gd name="connsiteX4" fmla="*/ 3474 w 8317"/>
                <a:gd name="connsiteY4" fmla="*/ 3474 h 4500"/>
                <a:gd name="connsiteX5" fmla="*/ 53 w 8317"/>
                <a:gd name="connsiteY5" fmla="*/ 3474 h 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7" h="4500">
                  <a:moveTo>
                    <a:pt x="0" y="3422"/>
                  </a:moveTo>
                  <a:cubicBezTo>
                    <a:pt x="2316" y="2264"/>
                    <a:pt x="4580" y="1106"/>
                    <a:pt x="6896" y="0"/>
                  </a:cubicBezTo>
                  <a:cubicBezTo>
                    <a:pt x="8160" y="790"/>
                    <a:pt x="8580" y="1527"/>
                    <a:pt x="8160" y="2316"/>
                  </a:cubicBezTo>
                  <a:cubicBezTo>
                    <a:pt x="7738" y="3053"/>
                    <a:pt x="7317" y="3474"/>
                    <a:pt x="6896" y="3474"/>
                  </a:cubicBezTo>
                  <a:lnTo>
                    <a:pt x="3474" y="3474"/>
                  </a:lnTo>
                  <a:cubicBezTo>
                    <a:pt x="2316" y="4843"/>
                    <a:pt x="1158" y="4843"/>
                    <a:pt x="53" y="3474"/>
                  </a:cubicBezTo>
                  <a:close/>
                </a:path>
              </a:pathLst>
            </a:custGeom>
            <a:solidFill>
              <a:srgbClr val="FEFFFF"/>
            </a:solidFill>
            <a:ln w="890"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3E67722E-E2AB-3EF6-1422-12F06799A67A}"/>
                </a:ext>
              </a:extLst>
            </p:cNvPr>
            <p:cNvSpPr/>
            <p:nvPr/>
          </p:nvSpPr>
          <p:spPr>
            <a:xfrm>
              <a:off x="9263893" y="4052040"/>
              <a:ext cx="6895" cy="3421"/>
            </a:xfrm>
            <a:custGeom>
              <a:avLst/>
              <a:gdLst>
                <a:gd name="connsiteX0" fmla="*/ 0 w 6895"/>
                <a:gd name="connsiteY0" fmla="*/ 3422 h 3421"/>
                <a:gd name="connsiteX1" fmla="*/ 0 w 6895"/>
                <a:gd name="connsiteY1" fmla="*/ 0 h 3421"/>
                <a:gd name="connsiteX2" fmla="*/ 6896 w 6895"/>
                <a:gd name="connsiteY2" fmla="*/ 0 h 3421"/>
                <a:gd name="connsiteX3" fmla="*/ 0 w 6895"/>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5" h="3421">
                  <a:moveTo>
                    <a:pt x="0" y="3422"/>
                  </a:moveTo>
                  <a:lnTo>
                    <a:pt x="0" y="0"/>
                  </a:lnTo>
                  <a:lnTo>
                    <a:pt x="6896" y="0"/>
                  </a:lnTo>
                  <a:cubicBezTo>
                    <a:pt x="4580" y="1158"/>
                    <a:pt x="2316" y="2316"/>
                    <a:pt x="0" y="3422"/>
                  </a:cubicBezTo>
                  <a:close/>
                </a:path>
              </a:pathLst>
            </a:custGeom>
            <a:solidFill>
              <a:srgbClr val="FFFFFF"/>
            </a:solidFill>
            <a:ln w="890" cap="flat">
              <a:noFill/>
              <a:prstDash val="solid"/>
              <a:miter/>
            </a:ln>
          </p:spPr>
          <p:txBody>
            <a:bodyPr rtlCol="0" anchor="ctr"/>
            <a:lstStyle/>
            <a:p>
              <a:endParaRPr lang="en-GB"/>
            </a:p>
          </p:txBody>
        </p:sp>
        <p:sp>
          <p:nvSpPr>
            <p:cNvPr id="255" name="Freeform: Shape 254">
              <a:extLst>
                <a:ext uri="{FF2B5EF4-FFF2-40B4-BE49-F238E27FC236}">
                  <a16:creationId xmlns:a16="http://schemas.microsoft.com/office/drawing/2014/main" id="{EC7E4801-7C31-1D58-CB97-E43315578FAB}"/>
                </a:ext>
              </a:extLst>
            </p:cNvPr>
            <p:cNvSpPr/>
            <p:nvPr/>
          </p:nvSpPr>
          <p:spPr>
            <a:xfrm>
              <a:off x="8954735" y="4055462"/>
              <a:ext cx="3421" cy="6896"/>
            </a:xfrm>
            <a:custGeom>
              <a:avLst/>
              <a:gdLst>
                <a:gd name="connsiteX0" fmla="*/ 0 w 3421"/>
                <a:gd name="connsiteY0" fmla="*/ 0 h 6896"/>
                <a:gd name="connsiteX1" fmla="*/ 3422 w 3421"/>
                <a:gd name="connsiteY1" fmla="*/ 6896 h 6896"/>
                <a:gd name="connsiteX2" fmla="*/ 0 w 3421"/>
                <a:gd name="connsiteY2" fmla="*/ 0 h 6896"/>
              </a:gdLst>
              <a:ahLst/>
              <a:cxnLst>
                <a:cxn ang="0">
                  <a:pos x="connsiteX0" y="connsiteY0"/>
                </a:cxn>
                <a:cxn ang="0">
                  <a:pos x="connsiteX1" y="connsiteY1"/>
                </a:cxn>
                <a:cxn ang="0">
                  <a:pos x="connsiteX2" y="connsiteY2"/>
                </a:cxn>
              </a:cxnLst>
              <a:rect l="l" t="t" r="r" b="b"/>
              <a:pathLst>
                <a:path w="3421" h="6896">
                  <a:moveTo>
                    <a:pt x="0" y="0"/>
                  </a:moveTo>
                  <a:cubicBezTo>
                    <a:pt x="1159" y="2316"/>
                    <a:pt x="2317" y="4580"/>
                    <a:pt x="3422" y="6896"/>
                  </a:cubicBezTo>
                  <a:cubicBezTo>
                    <a:pt x="2264" y="4580"/>
                    <a:pt x="1106" y="2316"/>
                    <a:pt x="0" y="0"/>
                  </a:cubicBezTo>
                  <a:close/>
                </a:path>
              </a:pathLst>
            </a:custGeom>
            <a:solidFill>
              <a:srgbClr val="FFFFFF"/>
            </a:solidFill>
            <a:ln w="890" cap="flat">
              <a:noFill/>
              <a:prstDash val="solid"/>
              <a:miter/>
            </a:ln>
          </p:spPr>
          <p:txBody>
            <a:bodyPr rtlCol="0" anchor="ctr"/>
            <a:lstStyle/>
            <a:p>
              <a:endParaRPr lang="en-GB"/>
            </a:p>
          </p:txBody>
        </p:sp>
        <p:sp>
          <p:nvSpPr>
            <p:cNvPr id="256" name="Freeform: Shape 255">
              <a:extLst>
                <a:ext uri="{FF2B5EF4-FFF2-40B4-BE49-F238E27FC236}">
                  <a16:creationId xmlns:a16="http://schemas.microsoft.com/office/drawing/2014/main" id="{1B5143EC-6DE1-A177-7258-55CFE046A603}"/>
                </a:ext>
              </a:extLst>
            </p:cNvPr>
            <p:cNvSpPr/>
            <p:nvPr/>
          </p:nvSpPr>
          <p:spPr>
            <a:xfrm>
              <a:off x="9246732" y="4055514"/>
              <a:ext cx="8316" cy="4500"/>
            </a:xfrm>
            <a:custGeom>
              <a:avLst/>
              <a:gdLst>
                <a:gd name="connsiteX0" fmla="*/ 0 w 8316"/>
                <a:gd name="connsiteY0" fmla="*/ 3422 h 4500"/>
                <a:gd name="connsiteX1" fmla="*/ 6896 w 8316"/>
                <a:gd name="connsiteY1" fmla="*/ 0 h 4500"/>
                <a:gd name="connsiteX2" fmla="*/ 8159 w 8316"/>
                <a:gd name="connsiteY2" fmla="*/ 2316 h 4500"/>
                <a:gd name="connsiteX3" fmla="*/ 6896 w 8316"/>
                <a:gd name="connsiteY3" fmla="*/ 3474 h 4500"/>
                <a:gd name="connsiteX4" fmla="*/ 3474 w 8316"/>
                <a:gd name="connsiteY4" fmla="*/ 3474 h 4500"/>
                <a:gd name="connsiteX5" fmla="*/ 53 w 8316"/>
                <a:gd name="connsiteY5" fmla="*/ 3474 h 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6" h="4500">
                  <a:moveTo>
                    <a:pt x="0" y="3422"/>
                  </a:moveTo>
                  <a:cubicBezTo>
                    <a:pt x="2316" y="2264"/>
                    <a:pt x="4580" y="1106"/>
                    <a:pt x="6896" y="0"/>
                  </a:cubicBezTo>
                  <a:cubicBezTo>
                    <a:pt x="8159" y="790"/>
                    <a:pt x="8580" y="1527"/>
                    <a:pt x="8159" y="2316"/>
                  </a:cubicBezTo>
                  <a:cubicBezTo>
                    <a:pt x="7738" y="3053"/>
                    <a:pt x="7317" y="3474"/>
                    <a:pt x="6896" y="3474"/>
                  </a:cubicBezTo>
                  <a:lnTo>
                    <a:pt x="3474" y="3474"/>
                  </a:lnTo>
                  <a:cubicBezTo>
                    <a:pt x="2316" y="4843"/>
                    <a:pt x="1158" y="4843"/>
                    <a:pt x="53" y="3474"/>
                  </a:cubicBezTo>
                  <a:close/>
                </a:path>
              </a:pathLst>
            </a:custGeom>
            <a:solidFill>
              <a:srgbClr val="FEFFFF"/>
            </a:solidFill>
            <a:ln w="890" cap="flat">
              <a:noFill/>
              <a:prstDash val="solid"/>
              <a:miter/>
            </a:ln>
          </p:spPr>
          <p:txBody>
            <a:bodyPr rtlCol="0" anchor="ctr"/>
            <a:lstStyle/>
            <a:p>
              <a:endParaRPr lang="en-GB"/>
            </a:p>
          </p:txBody>
        </p:sp>
        <p:sp>
          <p:nvSpPr>
            <p:cNvPr id="257" name="Freeform: Shape 256">
              <a:extLst>
                <a:ext uri="{FF2B5EF4-FFF2-40B4-BE49-F238E27FC236}">
                  <a16:creationId xmlns:a16="http://schemas.microsoft.com/office/drawing/2014/main" id="{498B0C95-49BA-BC46-663D-2D235ECE88AB}"/>
                </a:ext>
              </a:extLst>
            </p:cNvPr>
            <p:cNvSpPr/>
            <p:nvPr/>
          </p:nvSpPr>
          <p:spPr>
            <a:xfrm>
              <a:off x="9253575" y="4055514"/>
              <a:ext cx="6896" cy="3421"/>
            </a:xfrm>
            <a:custGeom>
              <a:avLst/>
              <a:gdLst>
                <a:gd name="connsiteX0" fmla="*/ 0 w 6896"/>
                <a:gd name="connsiteY0" fmla="*/ 3422 h 3421"/>
                <a:gd name="connsiteX1" fmla="*/ 0 w 6896"/>
                <a:gd name="connsiteY1" fmla="*/ 0 h 3421"/>
                <a:gd name="connsiteX2" fmla="*/ 6896 w 6896"/>
                <a:gd name="connsiteY2" fmla="*/ 0 h 3421"/>
                <a:gd name="connsiteX3" fmla="*/ 0 w 6896"/>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6" h="3421">
                  <a:moveTo>
                    <a:pt x="0" y="3422"/>
                  </a:moveTo>
                  <a:lnTo>
                    <a:pt x="0" y="0"/>
                  </a:lnTo>
                  <a:lnTo>
                    <a:pt x="6896" y="0"/>
                  </a:lnTo>
                  <a:cubicBezTo>
                    <a:pt x="4580" y="1158"/>
                    <a:pt x="2317" y="2316"/>
                    <a:pt x="0" y="3422"/>
                  </a:cubicBezTo>
                  <a:close/>
                </a:path>
              </a:pathLst>
            </a:custGeom>
            <a:solidFill>
              <a:srgbClr val="FFFFFF"/>
            </a:solidFill>
            <a:ln w="890" cap="flat">
              <a:noFill/>
              <a:prstDash val="solid"/>
              <a:miter/>
            </a:ln>
          </p:spPr>
          <p:txBody>
            <a:bodyPr rtlCol="0" anchor="ctr"/>
            <a:lstStyle/>
            <a:p>
              <a:endParaRPr lang="en-GB"/>
            </a:p>
          </p:txBody>
        </p:sp>
        <p:sp>
          <p:nvSpPr>
            <p:cNvPr id="258" name="Freeform: Shape 257">
              <a:extLst>
                <a:ext uri="{FF2B5EF4-FFF2-40B4-BE49-F238E27FC236}">
                  <a16:creationId xmlns:a16="http://schemas.microsoft.com/office/drawing/2014/main" id="{04482DFA-4950-F7CB-8ACA-80F3435AB4FD}"/>
                </a:ext>
              </a:extLst>
            </p:cNvPr>
            <p:cNvSpPr/>
            <p:nvPr/>
          </p:nvSpPr>
          <p:spPr>
            <a:xfrm>
              <a:off x="8954787" y="3670758"/>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cubicBezTo>
                    <a:pt x="2264" y="2316"/>
                    <a:pt x="1106" y="4580"/>
                    <a:pt x="0" y="6896"/>
                  </a:cubicBezTo>
                  <a:cubicBezTo>
                    <a:pt x="1159" y="4580"/>
                    <a:pt x="2317" y="2316"/>
                    <a:pt x="3422" y="0"/>
                  </a:cubicBezTo>
                  <a:close/>
                </a:path>
              </a:pathLst>
            </a:custGeom>
            <a:solidFill>
              <a:srgbClr val="FFFFFF"/>
            </a:solidFill>
            <a:ln w="890" cap="flat">
              <a:noFill/>
              <a:prstDash val="solid"/>
              <a:miter/>
            </a:ln>
          </p:spPr>
          <p:txBody>
            <a:bodyPr rtlCol="0" anchor="ctr"/>
            <a:lstStyle/>
            <a:p>
              <a:endParaRPr lang="en-GB"/>
            </a:p>
          </p:txBody>
        </p:sp>
        <p:sp>
          <p:nvSpPr>
            <p:cNvPr id="259" name="Freeform: Shape 258">
              <a:extLst>
                <a:ext uri="{FF2B5EF4-FFF2-40B4-BE49-F238E27FC236}">
                  <a16:creationId xmlns:a16="http://schemas.microsoft.com/office/drawing/2014/main" id="{079C74B6-3666-8D35-8C20-5307C44DAEE5}"/>
                </a:ext>
              </a:extLst>
            </p:cNvPr>
            <p:cNvSpPr/>
            <p:nvPr/>
          </p:nvSpPr>
          <p:spPr>
            <a:xfrm>
              <a:off x="9243257" y="4058936"/>
              <a:ext cx="6895" cy="3421"/>
            </a:xfrm>
            <a:custGeom>
              <a:avLst/>
              <a:gdLst>
                <a:gd name="connsiteX0" fmla="*/ 3474 w 6895"/>
                <a:gd name="connsiteY0" fmla="*/ 0 h 3421"/>
                <a:gd name="connsiteX1" fmla="*/ 6896 w 6895"/>
                <a:gd name="connsiteY1" fmla="*/ 0 h 3421"/>
                <a:gd name="connsiteX2" fmla="*/ 0 w 6895"/>
                <a:gd name="connsiteY2" fmla="*/ 3422 h 3421"/>
                <a:gd name="connsiteX3" fmla="*/ 0 w 6895"/>
                <a:gd name="connsiteY3" fmla="*/ 0 h 3421"/>
                <a:gd name="connsiteX4" fmla="*/ 3422 w 6895"/>
                <a:gd name="connsiteY4" fmla="*/ 0 h 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 h="3421">
                  <a:moveTo>
                    <a:pt x="3474" y="0"/>
                  </a:moveTo>
                  <a:lnTo>
                    <a:pt x="6896" y="0"/>
                  </a:lnTo>
                  <a:cubicBezTo>
                    <a:pt x="4580" y="1158"/>
                    <a:pt x="2316" y="2316"/>
                    <a:pt x="0" y="3422"/>
                  </a:cubicBezTo>
                  <a:lnTo>
                    <a:pt x="0" y="0"/>
                  </a:lnTo>
                  <a:lnTo>
                    <a:pt x="3422" y="0"/>
                  </a:lnTo>
                  <a:close/>
                </a:path>
              </a:pathLst>
            </a:custGeom>
            <a:solidFill>
              <a:srgbClr val="FFFFFF"/>
            </a:solidFill>
            <a:ln w="890" cap="flat">
              <a:noFill/>
              <a:prstDash val="solid"/>
              <a:miter/>
            </a:ln>
          </p:spPr>
          <p:txBody>
            <a:bodyPr rtlCol="0" anchor="ctr"/>
            <a:lstStyle/>
            <a:p>
              <a:endParaRPr lang="en-GB"/>
            </a:p>
          </p:txBody>
        </p:sp>
        <p:sp>
          <p:nvSpPr>
            <p:cNvPr id="260" name="Freeform: Shape 259">
              <a:extLst>
                <a:ext uri="{FF2B5EF4-FFF2-40B4-BE49-F238E27FC236}">
                  <a16:creationId xmlns:a16="http://schemas.microsoft.com/office/drawing/2014/main" id="{2E58B8B9-E178-A100-5892-648FC8F09FF7}"/>
                </a:ext>
              </a:extLst>
            </p:cNvPr>
            <p:cNvSpPr/>
            <p:nvPr/>
          </p:nvSpPr>
          <p:spPr>
            <a:xfrm>
              <a:off x="8958209" y="4062358"/>
              <a:ext cx="6896" cy="3421"/>
            </a:xfrm>
            <a:custGeom>
              <a:avLst/>
              <a:gdLst>
                <a:gd name="connsiteX0" fmla="*/ 6844 w 6896"/>
                <a:gd name="connsiteY0" fmla="*/ 3422 h 3421"/>
                <a:gd name="connsiteX1" fmla="*/ 3422 w 6896"/>
                <a:gd name="connsiteY1" fmla="*/ 3422 h 3421"/>
                <a:gd name="connsiteX2" fmla="*/ 0 w 6896"/>
                <a:gd name="connsiteY2" fmla="*/ 0 h 3421"/>
                <a:gd name="connsiteX3" fmla="*/ 6896 w 6896"/>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6" h="3421">
                  <a:moveTo>
                    <a:pt x="6844" y="3422"/>
                  </a:moveTo>
                  <a:lnTo>
                    <a:pt x="3422" y="3422"/>
                  </a:lnTo>
                  <a:cubicBezTo>
                    <a:pt x="2264" y="2264"/>
                    <a:pt x="1105" y="1105"/>
                    <a:pt x="0" y="0"/>
                  </a:cubicBezTo>
                  <a:cubicBezTo>
                    <a:pt x="2317" y="1158"/>
                    <a:pt x="4580" y="2316"/>
                    <a:pt x="6896" y="3422"/>
                  </a:cubicBezTo>
                  <a:close/>
                </a:path>
              </a:pathLst>
            </a:custGeom>
            <a:solidFill>
              <a:srgbClr val="FFFFFF"/>
            </a:solidFill>
            <a:ln w="890" cap="flat">
              <a:noFill/>
              <a:prstDash val="solid"/>
              <a:miter/>
            </a:ln>
          </p:spPr>
          <p:txBody>
            <a:bodyPr rtlCol="0" anchor="ctr"/>
            <a:lstStyle/>
            <a:p>
              <a:endParaRPr lang="en-GB"/>
            </a:p>
          </p:txBody>
        </p:sp>
        <p:sp>
          <p:nvSpPr>
            <p:cNvPr id="261" name="Freeform: Shape 260">
              <a:extLst>
                <a:ext uri="{FF2B5EF4-FFF2-40B4-BE49-F238E27FC236}">
                  <a16:creationId xmlns:a16="http://schemas.microsoft.com/office/drawing/2014/main" id="{686C1C3E-3E7D-AA61-FE62-096AB7BB245F}"/>
                </a:ext>
              </a:extLst>
            </p:cNvPr>
            <p:cNvSpPr/>
            <p:nvPr/>
          </p:nvSpPr>
          <p:spPr>
            <a:xfrm>
              <a:off x="9178036" y="4062358"/>
              <a:ext cx="6896" cy="3421"/>
            </a:xfrm>
            <a:custGeom>
              <a:avLst/>
              <a:gdLst>
                <a:gd name="connsiteX0" fmla="*/ 0 w 6896"/>
                <a:gd name="connsiteY0" fmla="*/ 3422 h 3421"/>
                <a:gd name="connsiteX1" fmla="*/ 6896 w 6896"/>
                <a:gd name="connsiteY1" fmla="*/ 0 h 3421"/>
                <a:gd name="connsiteX2" fmla="*/ 0 w 6896"/>
                <a:gd name="connsiteY2" fmla="*/ 3422 h 3421"/>
              </a:gdLst>
              <a:ahLst/>
              <a:cxnLst>
                <a:cxn ang="0">
                  <a:pos x="connsiteX0" y="connsiteY0"/>
                </a:cxn>
                <a:cxn ang="0">
                  <a:pos x="connsiteX1" y="connsiteY1"/>
                </a:cxn>
                <a:cxn ang="0">
                  <a:pos x="connsiteX2" y="connsiteY2"/>
                </a:cxn>
              </a:cxnLst>
              <a:rect l="l" t="t" r="r" b="b"/>
              <a:pathLst>
                <a:path w="6896" h="3421">
                  <a:moveTo>
                    <a:pt x="0" y="3422"/>
                  </a:moveTo>
                  <a:cubicBezTo>
                    <a:pt x="2317" y="2264"/>
                    <a:pt x="4580" y="1105"/>
                    <a:pt x="6896" y="0"/>
                  </a:cubicBezTo>
                  <a:cubicBezTo>
                    <a:pt x="4580" y="1158"/>
                    <a:pt x="2317" y="2316"/>
                    <a:pt x="0" y="3422"/>
                  </a:cubicBezTo>
                  <a:close/>
                </a:path>
              </a:pathLst>
            </a:custGeom>
            <a:solidFill>
              <a:srgbClr val="FFFFFF"/>
            </a:solidFill>
            <a:ln w="890" cap="flat">
              <a:noFill/>
              <a:prstDash val="solid"/>
              <a:miter/>
            </a:ln>
          </p:spPr>
          <p:txBody>
            <a:bodyPr rtlCol="0" anchor="ctr"/>
            <a:lstStyle/>
            <a:p>
              <a:endParaRPr lang="en-GB"/>
            </a:p>
          </p:txBody>
        </p:sp>
        <p:sp>
          <p:nvSpPr>
            <p:cNvPr id="262" name="Freeform: Shape 261">
              <a:extLst>
                <a:ext uri="{FF2B5EF4-FFF2-40B4-BE49-F238E27FC236}">
                  <a16:creationId xmlns:a16="http://schemas.microsoft.com/office/drawing/2014/main" id="{E2C5E0E9-99F8-E2D7-C2B5-90BEBBA28BDD}"/>
                </a:ext>
              </a:extLst>
            </p:cNvPr>
            <p:cNvSpPr/>
            <p:nvPr/>
          </p:nvSpPr>
          <p:spPr>
            <a:xfrm>
              <a:off x="9277632" y="3832209"/>
              <a:ext cx="6895" cy="3421"/>
            </a:xfrm>
            <a:custGeom>
              <a:avLst/>
              <a:gdLst>
                <a:gd name="connsiteX0" fmla="*/ 6896 w 6895"/>
                <a:gd name="connsiteY0" fmla="*/ 3422 h 3421"/>
                <a:gd name="connsiteX1" fmla="*/ 0 w 6895"/>
                <a:gd name="connsiteY1" fmla="*/ 0 h 3421"/>
                <a:gd name="connsiteX2" fmla="*/ 6896 w 6895"/>
                <a:gd name="connsiteY2" fmla="*/ 3422 h 3421"/>
              </a:gdLst>
              <a:ahLst/>
              <a:cxnLst>
                <a:cxn ang="0">
                  <a:pos x="connsiteX0" y="connsiteY0"/>
                </a:cxn>
                <a:cxn ang="0">
                  <a:pos x="connsiteX1" y="connsiteY1"/>
                </a:cxn>
                <a:cxn ang="0">
                  <a:pos x="connsiteX2" y="connsiteY2"/>
                </a:cxn>
              </a:cxnLst>
              <a:rect l="l" t="t" r="r" b="b"/>
              <a:pathLst>
                <a:path w="6895" h="3421">
                  <a:moveTo>
                    <a:pt x="6896" y="3422"/>
                  </a:moveTo>
                  <a:cubicBezTo>
                    <a:pt x="4580" y="2264"/>
                    <a:pt x="2316" y="1105"/>
                    <a:pt x="0" y="0"/>
                  </a:cubicBezTo>
                  <a:cubicBezTo>
                    <a:pt x="2316" y="1158"/>
                    <a:pt x="4580" y="2316"/>
                    <a:pt x="6896" y="3422"/>
                  </a:cubicBezTo>
                  <a:close/>
                </a:path>
              </a:pathLst>
            </a:custGeom>
            <a:solidFill>
              <a:srgbClr val="FFFFFF"/>
            </a:solidFill>
            <a:ln w="890" cap="flat">
              <a:noFill/>
              <a:prstDash val="solid"/>
              <a:miter/>
            </a:ln>
          </p:spPr>
          <p:txBody>
            <a:bodyPr rtlCol="0" anchor="ctr"/>
            <a:lstStyle/>
            <a:p>
              <a:endParaRPr lang="en-GB"/>
            </a:p>
          </p:txBody>
        </p:sp>
        <p:sp>
          <p:nvSpPr>
            <p:cNvPr id="263" name="Freeform: Shape 262">
              <a:extLst>
                <a:ext uri="{FF2B5EF4-FFF2-40B4-BE49-F238E27FC236}">
                  <a16:creationId xmlns:a16="http://schemas.microsoft.com/office/drawing/2014/main" id="{C2524D55-AE06-12B3-ECDD-AD82F6134608}"/>
                </a:ext>
              </a:extLst>
            </p:cNvPr>
            <p:cNvSpPr/>
            <p:nvPr/>
          </p:nvSpPr>
          <p:spPr>
            <a:xfrm>
              <a:off x="8958156" y="3832209"/>
              <a:ext cx="6896" cy="3421"/>
            </a:xfrm>
            <a:custGeom>
              <a:avLst/>
              <a:gdLst>
                <a:gd name="connsiteX0" fmla="*/ 6896 w 6896"/>
                <a:gd name="connsiteY0" fmla="*/ 0 h 3421"/>
                <a:gd name="connsiteX1" fmla="*/ 0 w 6896"/>
                <a:gd name="connsiteY1" fmla="*/ 3422 h 3421"/>
                <a:gd name="connsiteX2" fmla="*/ 6896 w 6896"/>
                <a:gd name="connsiteY2" fmla="*/ 0 h 3421"/>
              </a:gdLst>
              <a:ahLst/>
              <a:cxnLst>
                <a:cxn ang="0">
                  <a:pos x="connsiteX0" y="connsiteY0"/>
                </a:cxn>
                <a:cxn ang="0">
                  <a:pos x="connsiteX1" y="connsiteY1"/>
                </a:cxn>
                <a:cxn ang="0">
                  <a:pos x="connsiteX2" y="connsiteY2"/>
                </a:cxn>
              </a:cxnLst>
              <a:rect l="l" t="t" r="r" b="b"/>
              <a:pathLst>
                <a:path w="6896" h="3421">
                  <a:moveTo>
                    <a:pt x="6896" y="0"/>
                  </a:moveTo>
                  <a:cubicBezTo>
                    <a:pt x="4580" y="1158"/>
                    <a:pt x="2317" y="2316"/>
                    <a:pt x="0" y="3422"/>
                  </a:cubicBezTo>
                  <a:cubicBezTo>
                    <a:pt x="2317" y="2264"/>
                    <a:pt x="4580" y="1105"/>
                    <a:pt x="6896" y="0"/>
                  </a:cubicBezTo>
                  <a:close/>
                </a:path>
              </a:pathLst>
            </a:custGeom>
            <a:solidFill>
              <a:srgbClr val="FFFFFF"/>
            </a:solidFill>
            <a:ln w="890" cap="flat">
              <a:noFill/>
              <a:prstDash val="solid"/>
              <a:miter/>
            </a:ln>
          </p:spPr>
          <p:txBody>
            <a:bodyPr rtlCol="0" anchor="ctr"/>
            <a:lstStyle/>
            <a:p>
              <a:endParaRPr lang="en-GB"/>
            </a:p>
          </p:txBody>
        </p:sp>
        <p:sp>
          <p:nvSpPr>
            <p:cNvPr id="264" name="Freeform: Shape 263">
              <a:extLst>
                <a:ext uri="{FF2B5EF4-FFF2-40B4-BE49-F238E27FC236}">
                  <a16:creationId xmlns:a16="http://schemas.microsoft.com/office/drawing/2014/main" id="{4D9310F9-4F3E-D4D1-8374-A449DAE40CE4}"/>
                </a:ext>
              </a:extLst>
            </p:cNvPr>
            <p:cNvSpPr/>
            <p:nvPr/>
          </p:nvSpPr>
          <p:spPr>
            <a:xfrm>
              <a:off x="9394441" y="3732612"/>
              <a:ext cx="6896" cy="3421"/>
            </a:xfrm>
            <a:custGeom>
              <a:avLst/>
              <a:gdLst>
                <a:gd name="connsiteX0" fmla="*/ 0 w 6896"/>
                <a:gd name="connsiteY0" fmla="*/ 3422 h 3421"/>
                <a:gd name="connsiteX1" fmla="*/ 6896 w 6896"/>
                <a:gd name="connsiteY1" fmla="*/ 0 h 3421"/>
                <a:gd name="connsiteX2" fmla="*/ 0 w 6896"/>
                <a:gd name="connsiteY2" fmla="*/ 3422 h 3421"/>
              </a:gdLst>
              <a:ahLst/>
              <a:cxnLst>
                <a:cxn ang="0">
                  <a:pos x="connsiteX0" y="connsiteY0"/>
                </a:cxn>
                <a:cxn ang="0">
                  <a:pos x="connsiteX1" y="connsiteY1"/>
                </a:cxn>
                <a:cxn ang="0">
                  <a:pos x="connsiteX2" y="connsiteY2"/>
                </a:cxn>
              </a:cxnLst>
              <a:rect l="l" t="t" r="r" b="b"/>
              <a:pathLst>
                <a:path w="6896" h="3421">
                  <a:moveTo>
                    <a:pt x="0" y="3422"/>
                  </a:moveTo>
                  <a:cubicBezTo>
                    <a:pt x="2317" y="2264"/>
                    <a:pt x="4580" y="1105"/>
                    <a:pt x="6896" y="0"/>
                  </a:cubicBezTo>
                  <a:cubicBezTo>
                    <a:pt x="4580" y="1158"/>
                    <a:pt x="2317" y="2316"/>
                    <a:pt x="0" y="3422"/>
                  </a:cubicBezTo>
                  <a:close/>
                </a:path>
              </a:pathLst>
            </a:custGeom>
            <a:solidFill>
              <a:srgbClr val="FFFFFF"/>
            </a:solidFill>
            <a:ln w="890" cap="flat">
              <a:noFill/>
              <a:prstDash val="solid"/>
              <a:miter/>
            </a:ln>
          </p:spPr>
          <p:txBody>
            <a:bodyPr rtlCol="0" anchor="ctr"/>
            <a:lstStyle/>
            <a:p>
              <a:endParaRPr lang="en-GB"/>
            </a:p>
          </p:txBody>
        </p:sp>
        <p:sp>
          <p:nvSpPr>
            <p:cNvPr id="265" name="Freeform: Shape 264">
              <a:extLst>
                <a:ext uri="{FF2B5EF4-FFF2-40B4-BE49-F238E27FC236}">
                  <a16:creationId xmlns:a16="http://schemas.microsoft.com/office/drawing/2014/main" id="{DC7E6C8B-490F-2170-1373-2F7B17D64B09}"/>
                </a:ext>
              </a:extLst>
            </p:cNvPr>
            <p:cNvSpPr/>
            <p:nvPr/>
          </p:nvSpPr>
          <p:spPr>
            <a:xfrm>
              <a:off x="8789865" y="4333724"/>
              <a:ext cx="3421" cy="6896"/>
            </a:xfrm>
            <a:custGeom>
              <a:avLst/>
              <a:gdLst>
                <a:gd name="connsiteX0" fmla="*/ 3422 w 3421"/>
                <a:gd name="connsiteY0" fmla="*/ 0 h 6896"/>
                <a:gd name="connsiteX1" fmla="*/ 3422 w 3421"/>
                <a:gd name="connsiteY1" fmla="*/ 6896 h 6896"/>
                <a:gd name="connsiteX2" fmla="*/ 0 w 3421"/>
                <a:gd name="connsiteY2" fmla="*/ 0 h 6896"/>
                <a:gd name="connsiteX3" fmla="*/ 3422 w 3421"/>
                <a:gd name="connsiteY3" fmla="*/ 0 h 6896"/>
              </a:gdLst>
              <a:ahLst/>
              <a:cxnLst>
                <a:cxn ang="0">
                  <a:pos x="connsiteX0" y="connsiteY0"/>
                </a:cxn>
                <a:cxn ang="0">
                  <a:pos x="connsiteX1" y="connsiteY1"/>
                </a:cxn>
                <a:cxn ang="0">
                  <a:pos x="connsiteX2" y="connsiteY2"/>
                </a:cxn>
                <a:cxn ang="0">
                  <a:pos x="connsiteX3" y="connsiteY3"/>
                </a:cxn>
              </a:cxnLst>
              <a:rect l="l" t="t" r="r" b="b"/>
              <a:pathLst>
                <a:path w="3421" h="6896">
                  <a:moveTo>
                    <a:pt x="3422" y="0"/>
                  </a:moveTo>
                  <a:lnTo>
                    <a:pt x="3422" y="6896"/>
                  </a:lnTo>
                  <a:cubicBezTo>
                    <a:pt x="2264" y="4580"/>
                    <a:pt x="1105" y="2316"/>
                    <a:pt x="0" y="0"/>
                  </a:cubicBezTo>
                  <a:lnTo>
                    <a:pt x="3422" y="0"/>
                  </a:lnTo>
                  <a:close/>
                </a:path>
              </a:pathLst>
            </a:custGeom>
            <a:solidFill>
              <a:srgbClr val="FFFFFF"/>
            </a:solidFill>
            <a:ln w="890" cap="flat">
              <a:noFill/>
              <a:prstDash val="solid"/>
              <a:miter/>
            </a:ln>
          </p:spPr>
          <p:txBody>
            <a:bodyPr rtlCol="0" anchor="ctr"/>
            <a:lstStyle/>
            <a:p>
              <a:endParaRPr lang="en-GB"/>
            </a:p>
          </p:txBody>
        </p:sp>
        <p:sp>
          <p:nvSpPr>
            <p:cNvPr id="266" name="Freeform: Shape 265">
              <a:extLst>
                <a:ext uri="{FF2B5EF4-FFF2-40B4-BE49-F238E27FC236}">
                  <a16:creationId xmlns:a16="http://schemas.microsoft.com/office/drawing/2014/main" id="{5478C65E-5B2F-5573-1118-579EB714A109}"/>
                </a:ext>
              </a:extLst>
            </p:cNvPr>
            <p:cNvSpPr/>
            <p:nvPr/>
          </p:nvSpPr>
          <p:spPr>
            <a:xfrm>
              <a:off x="9648537" y="3385652"/>
              <a:ext cx="3474" cy="8212"/>
            </a:xfrm>
            <a:custGeom>
              <a:avLst/>
              <a:gdLst>
                <a:gd name="connsiteX0" fmla="*/ 53 w 3474"/>
                <a:gd name="connsiteY0" fmla="*/ 6896 h 8212"/>
                <a:gd name="connsiteX1" fmla="*/ 53 w 3474"/>
                <a:gd name="connsiteY1" fmla="*/ 0 h 8212"/>
                <a:gd name="connsiteX2" fmla="*/ 3474 w 3474"/>
                <a:gd name="connsiteY2" fmla="*/ 6896 h 8212"/>
                <a:gd name="connsiteX3" fmla="*/ 1737 w 3474"/>
                <a:gd name="connsiteY3" fmla="*/ 8212 h 8212"/>
                <a:gd name="connsiteX4" fmla="*/ 0 w 3474"/>
                <a:gd name="connsiteY4" fmla="*/ 6896 h 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 h="8212">
                  <a:moveTo>
                    <a:pt x="53" y="6896"/>
                  </a:moveTo>
                  <a:lnTo>
                    <a:pt x="53" y="0"/>
                  </a:lnTo>
                  <a:cubicBezTo>
                    <a:pt x="1211" y="2316"/>
                    <a:pt x="2369" y="4580"/>
                    <a:pt x="3474" y="6896"/>
                  </a:cubicBezTo>
                  <a:cubicBezTo>
                    <a:pt x="2895" y="7317"/>
                    <a:pt x="2316" y="7791"/>
                    <a:pt x="1737" y="8212"/>
                  </a:cubicBezTo>
                  <a:cubicBezTo>
                    <a:pt x="1158" y="7791"/>
                    <a:pt x="579" y="7317"/>
                    <a:pt x="0" y="6896"/>
                  </a:cubicBezTo>
                  <a:close/>
                </a:path>
              </a:pathLst>
            </a:custGeom>
            <a:solidFill>
              <a:srgbClr val="FFFFFF"/>
            </a:solidFill>
            <a:ln w="890" cap="flat">
              <a:noFill/>
              <a:prstDash val="solid"/>
              <a:miter/>
            </a:ln>
          </p:spPr>
          <p:txBody>
            <a:bodyPr rtlCol="0" anchor="ctr"/>
            <a:lstStyle/>
            <a:p>
              <a:endParaRPr lang="en-GB"/>
            </a:p>
          </p:txBody>
        </p:sp>
        <p:sp>
          <p:nvSpPr>
            <p:cNvPr id="267" name="Freeform: Shape 266">
              <a:extLst>
                <a:ext uri="{FF2B5EF4-FFF2-40B4-BE49-F238E27FC236}">
                  <a16:creationId xmlns:a16="http://schemas.microsoft.com/office/drawing/2014/main" id="{98117791-8DAC-75F4-7034-4708E72CA514}"/>
                </a:ext>
              </a:extLst>
            </p:cNvPr>
            <p:cNvSpPr/>
            <p:nvPr/>
          </p:nvSpPr>
          <p:spPr>
            <a:xfrm>
              <a:off x="8789865" y="3392548"/>
              <a:ext cx="3421" cy="6896"/>
            </a:xfrm>
            <a:custGeom>
              <a:avLst/>
              <a:gdLst>
                <a:gd name="connsiteX0" fmla="*/ 3422 w 3421"/>
                <a:gd name="connsiteY0" fmla="*/ 0 h 6896"/>
                <a:gd name="connsiteX1" fmla="*/ 0 w 3421"/>
                <a:gd name="connsiteY1" fmla="*/ 6896 h 6896"/>
                <a:gd name="connsiteX2" fmla="*/ 3422 w 3421"/>
                <a:gd name="connsiteY2" fmla="*/ 0 h 6896"/>
              </a:gdLst>
              <a:ahLst/>
              <a:cxnLst>
                <a:cxn ang="0">
                  <a:pos x="connsiteX0" y="connsiteY0"/>
                </a:cxn>
                <a:cxn ang="0">
                  <a:pos x="connsiteX1" y="connsiteY1"/>
                </a:cxn>
                <a:cxn ang="0">
                  <a:pos x="connsiteX2" y="connsiteY2"/>
                </a:cxn>
              </a:cxnLst>
              <a:rect l="l" t="t" r="r" b="b"/>
              <a:pathLst>
                <a:path w="3421" h="6896">
                  <a:moveTo>
                    <a:pt x="3422" y="0"/>
                  </a:moveTo>
                  <a:cubicBezTo>
                    <a:pt x="2264" y="2316"/>
                    <a:pt x="1105" y="4580"/>
                    <a:pt x="0" y="6896"/>
                  </a:cubicBezTo>
                  <a:cubicBezTo>
                    <a:pt x="1158" y="4580"/>
                    <a:pt x="2316" y="2316"/>
                    <a:pt x="3422" y="0"/>
                  </a:cubicBezTo>
                  <a:close/>
                </a:path>
              </a:pathLst>
            </a:custGeom>
            <a:solidFill>
              <a:srgbClr val="FFFFFF"/>
            </a:solidFill>
            <a:ln w="890" cap="flat">
              <a:noFill/>
              <a:prstDash val="solid"/>
              <a:miter/>
            </a:ln>
          </p:spPr>
          <p:txBody>
            <a:bodyPr rtlCol="0" anchor="ctr"/>
            <a:lstStyle/>
            <a:p>
              <a:endParaRPr lang="en-GB"/>
            </a:p>
          </p:txBody>
        </p:sp>
        <p:sp>
          <p:nvSpPr>
            <p:cNvPr id="268" name="Freeform: Shape 267">
              <a:extLst>
                <a:ext uri="{FF2B5EF4-FFF2-40B4-BE49-F238E27FC236}">
                  <a16:creationId xmlns:a16="http://schemas.microsoft.com/office/drawing/2014/main" id="{1D7BDF26-C8D2-8936-C839-E5FF4B56ED13}"/>
                </a:ext>
              </a:extLst>
            </p:cNvPr>
            <p:cNvSpPr/>
            <p:nvPr/>
          </p:nvSpPr>
          <p:spPr>
            <a:xfrm>
              <a:off x="9652064" y="4333671"/>
              <a:ext cx="3421" cy="6896"/>
            </a:xfrm>
            <a:custGeom>
              <a:avLst/>
              <a:gdLst>
                <a:gd name="connsiteX0" fmla="*/ 0 w 3421"/>
                <a:gd name="connsiteY0" fmla="*/ 6896 h 6896"/>
                <a:gd name="connsiteX1" fmla="*/ 0 w 3421"/>
                <a:gd name="connsiteY1" fmla="*/ 0 h 6896"/>
                <a:gd name="connsiteX2" fmla="*/ 3421 w 3421"/>
                <a:gd name="connsiteY2" fmla="*/ 0 h 6896"/>
                <a:gd name="connsiteX3" fmla="*/ 0 w 3421"/>
                <a:gd name="connsiteY3" fmla="*/ 6896 h 6896"/>
              </a:gdLst>
              <a:ahLst/>
              <a:cxnLst>
                <a:cxn ang="0">
                  <a:pos x="connsiteX0" y="connsiteY0"/>
                </a:cxn>
                <a:cxn ang="0">
                  <a:pos x="connsiteX1" y="connsiteY1"/>
                </a:cxn>
                <a:cxn ang="0">
                  <a:pos x="connsiteX2" y="connsiteY2"/>
                </a:cxn>
                <a:cxn ang="0">
                  <a:pos x="connsiteX3" y="connsiteY3"/>
                </a:cxn>
              </a:cxnLst>
              <a:rect l="l" t="t" r="r" b="b"/>
              <a:pathLst>
                <a:path w="3421" h="6896">
                  <a:moveTo>
                    <a:pt x="0" y="6896"/>
                  </a:moveTo>
                  <a:lnTo>
                    <a:pt x="0" y="0"/>
                  </a:lnTo>
                  <a:lnTo>
                    <a:pt x="3421" y="0"/>
                  </a:lnTo>
                  <a:cubicBezTo>
                    <a:pt x="2263" y="2316"/>
                    <a:pt x="1105" y="4580"/>
                    <a:pt x="0" y="6896"/>
                  </a:cubicBezTo>
                  <a:close/>
                </a:path>
              </a:pathLst>
            </a:custGeom>
            <a:solidFill>
              <a:srgbClr val="FFFFFF"/>
            </a:solidFill>
            <a:ln w="890" cap="flat">
              <a:noFill/>
              <a:prstDash val="solid"/>
              <a:miter/>
            </a:ln>
          </p:spPr>
          <p:txBody>
            <a:bodyPr rtlCol="0" anchor="ctr"/>
            <a:lstStyle/>
            <a:p>
              <a:endParaRPr lang="en-GB"/>
            </a:p>
          </p:txBody>
        </p:sp>
        <p:sp>
          <p:nvSpPr>
            <p:cNvPr id="269" name="Freeform: Shape 268">
              <a:extLst>
                <a:ext uri="{FF2B5EF4-FFF2-40B4-BE49-F238E27FC236}">
                  <a16:creationId xmlns:a16="http://schemas.microsoft.com/office/drawing/2014/main" id="{0BE455D1-938C-1129-C292-11C71722924E}"/>
                </a:ext>
              </a:extLst>
            </p:cNvPr>
            <p:cNvSpPr/>
            <p:nvPr/>
          </p:nvSpPr>
          <p:spPr>
            <a:xfrm>
              <a:off x="8795695" y="4343989"/>
              <a:ext cx="5929" cy="7764"/>
            </a:xfrm>
            <a:custGeom>
              <a:avLst/>
              <a:gdLst>
                <a:gd name="connsiteX0" fmla="*/ 1066 w 5929"/>
                <a:gd name="connsiteY0" fmla="*/ 6896 h 7764"/>
                <a:gd name="connsiteX1" fmla="*/ 1066 w 5929"/>
                <a:gd name="connsiteY1" fmla="*/ 3474 h 7764"/>
                <a:gd name="connsiteX2" fmla="*/ 119 w 5929"/>
                <a:gd name="connsiteY2" fmla="*/ 1158 h 7764"/>
                <a:gd name="connsiteX3" fmla="*/ 1066 w 5929"/>
                <a:gd name="connsiteY3" fmla="*/ 0 h 7764"/>
                <a:gd name="connsiteX4" fmla="*/ 4488 w 5929"/>
                <a:gd name="connsiteY4" fmla="*/ 6896 h 7764"/>
                <a:gd name="connsiteX5" fmla="*/ 1066 w 5929"/>
                <a:gd name="connsiteY5" fmla="*/ 6896 h 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9" h="7764">
                  <a:moveTo>
                    <a:pt x="1066" y="6896"/>
                  </a:moveTo>
                  <a:lnTo>
                    <a:pt x="1066" y="3474"/>
                  </a:lnTo>
                  <a:cubicBezTo>
                    <a:pt x="119" y="2685"/>
                    <a:pt x="-198" y="1948"/>
                    <a:pt x="119" y="1158"/>
                  </a:cubicBezTo>
                  <a:cubicBezTo>
                    <a:pt x="434" y="421"/>
                    <a:pt x="750" y="0"/>
                    <a:pt x="1066" y="0"/>
                  </a:cubicBezTo>
                  <a:cubicBezTo>
                    <a:pt x="6857" y="0"/>
                    <a:pt x="6751" y="2895"/>
                    <a:pt x="4488" y="6896"/>
                  </a:cubicBezTo>
                  <a:cubicBezTo>
                    <a:pt x="3330" y="8054"/>
                    <a:pt x="2172" y="8054"/>
                    <a:pt x="1066" y="6896"/>
                  </a:cubicBezTo>
                  <a:close/>
                </a:path>
              </a:pathLst>
            </a:custGeom>
            <a:solidFill>
              <a:srgbClr val="FFFFFF"/>
            </a:solidFill>
            <a:ln w="890" cap="flat">
              <a:noFill/>
              <a:prstDash val="solid"/>
              <a:miter/>
            </a:ln>
          </p:spPr>
          <p:txBody>
            <a:bodyPr rtlCol="0" anchor="ctr"/>
            <a:lstStyle/>
            <a:p>
              <a:endParaRPr lang="en-GB"/>
            </a:p>
          </p:txBody>
        </p:sp>
        <p:sp>
          <p:nvSpPr>
            <p:cNvPr id="270" name="Freeform: Shape 269">
              <a:extLst>
                <a:ext uri="{FF2B5EF4-FFF2-40B4-BE49-F238E27FC236}">
                  <a16:creationId xmlns:a16="http://schemas.microsoft.com/office/drawing/2014/main" id="{2FB8D41C-37C7-1093-31FC-E5A42463CE87}"/>
                </a:ext>
              </a:extLst>
            </p:cNvPr>
            <p:cNvSpPr/>
            <p:nvPr/>
          </p:nvSpPr>
          <p:spPr>
            <a:xfrm>
              <a:off x="9643763" y="4343989"/>
              <a:ext cx="5891" cy="7764"/>
            </a:xfrm>
            <a:custGeom>
              <a:avLst/>
              <a:gdLst>
                <a:gd name="connsiteX0" fmla="*/ 4826 w 5891"/>
                <a:gd name="connsiteY0" fmla="*/ 3474 h 7764"/>
                <a:gd name="connsiteX1" fmla="*/ 4826 w 5891"/>
                <a:gd name="connsiteY1" fmla="*/ 6896 h 7764"/>
                <a:gd name="connsiteX2" fmla="*/ 1404 w 5891"/>
                <a:gd name="connsiteY2" fmla="*/ 6896 h 7764"/>
                <a:gd name="connsiteX3" fmla="*/ 4826 w 5891"/>
                <a:gd name="connsiteY3" fmla="*/ 0 h 7764"/>
                <a:gd name="connsiteX4" fmla="*/ 5773 w 5891"/>
                <a:gd name="connsiteY4" fmla="*/ 2316 h 7764"/>
                <a:gd name="connsiteX5" fmla="*/ 4826 w 5891"/>
                <a:gd name="connsiteY5" fmla="*/ 3474 h 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1" h="7764">
                  <a:moveTo>
                    <a:pt x="4826" y="3474"/>
                  </a:moveTo>
                  <a:lnTo>
                    <a:pt x="4826" y="6896"/>
                  </a:lnTo>
                  <a:cubicBezTo>
                    <a:pt x="3668" y="8054"/>
                    <a:pt x="2510" y="8054"/>
                    <a:pt x="1404" y="6896"/>
                  </a:cubicBezTo>
                  <a:cubicBezTo>
                    <a:pt x="-807" y="2895"/>
                    <a:pt x="-912" y="0"/>
                    <a:pt x="4826" y="0"/>
                  </a:cubicBezTo>
                  <a:cubicBezTo>
                    <a:pt x="5773" y="790"/>
                    <a:pt x="6089" y="1527"/>
                    <a:pt x="5773" y="2316"/>
                  </a:cubicBezTo>
                  <a:cubicBezTo>
                    <a:pt x="5458" y="3053"/>
                    <a:pt x="5142" y="3474"/>
                    <a:pt x="4826" y="3474"/>
                  </a:cubicBezTo>
                  <a:close/>
                </a:path>
              </a:pathLst>
            </a:custGeom>
            <a:solidFill>
              <a:srgbClr val="FFFFFF"/>
            </a:solidFill>
            <a:ln w="890" cap="flat">
              <a:noFill/>
              <a:prstDash val="solid"/>
              <a:miter/>
            </a:ln>
          </p:spPr>
          <p:txBody>
            <a:bodyPr rtlCol="0" anchor="ctr"/>
            <a:lstStyle/>
            <a:p>
              <a:endParaRPr lang="en-GB"/>
            </a:p>
          </p:txBody>
        </p:sp>
        <p:sp>
          <p:nvSpPr>
            <p:cNvPr id="271" name="Freeform: Shape 270">
              <a:extLst>
                <a:ext uri="{FF2B5EF4-FFF2-40B4-BE49-F238E27FC236}">
                  <a16:creationId xmlns:a16="http://schemas.microsoft.com/office/drawing/2014/main" id="{7FC25466-73AA-F5AC-DAF5-A9CDCCB24EA2}"/>
                </a:ext>
              </a:extLst>
            </p:cNvPr>
            <p:cNvSpPr/>
            <p:nvPr/>
          </p:nvSpPr>
          <p:spPr>
            <a:xfrm>
              <a:off x="8958209" y="3732612"/>
              <a:ext cx="6896" cy="3421"/>
            </a:xfrm>
            <a:custGeom>
              <a:avLst/>
              <a:gdLst>
                <a:gd name="connsiteX0" fmla="*/ 0 w 6896"/>
                <a:gd name="connsiteY0" fmla="*/ 0 h 3421"/>
                <a:gd name="connsiteX1" fmla="*/ 6896 w 6896"/>
                <a:gd name="connsiteY1" fmla="*/ 3422 h 3421"/>
                <a:gd name="connsiteX2" fmla="*/ 0 w 6896"/>
                <a:gd name="connsiteY2" fmla="*/ 0 h 3421"/>
              </a:gdLst>
              <a:ahLst/>
              <a:cxnLst>
                <a:cxn ang="0">
                  <a:pos x="connsiteX0" y="connsiteY0"/>
                </a:cxn>
                <a:cxn ang="0">
                  <a:pos x="connsiteX1" y="connsiteY1"/>
                </a:cxn>
                <a:cxn ang="0">
                  <a:pos x="connsiteX2" y="connsiteY2"/>
                </a:cxn>
              </a:cxnLst>
              <a:rect l="l" t="t" r="r" b="b"/>
              <a:pathLst>
                <a:path w="6896" h="3421">
                  <a:moveTo>
                    <a:pt x="0" y="0"/>
                  </a:moveTo>
                  <a:cubicBezTo>
                    <a:pt x="2317" y="1158"/>
                    <a:pt x="4580" y="2316"/>
                    <a:pt x="6896" y="3422"/>
                  </a:cubicBezTo>
                  <a:cubicBezTo>
                    <a:pt x="4580" y="2264"/>
                    <a:pt x="2317" y="1105"/>
                    <a:pt x="0" y="0"/>
                  </a:cubicBezTo>
                  <a:close/>
                </a:path>
              </a:pathLst>
            </a:custGeom>
            <a:solidFill>
              <a:srgbClr val="FFFFFF"/>
            </a:solidFill>
            <a:ln w="890" cap="flat">
              <a:noFill/>
              <a:prstDash val="solid"/>
              <a:miter/>
            </a:ln>
          </p:spPr>
          <p:txBody>
            <a:bodyPr rtlCol="0" anchor="ctr"/>
            <a:lstStyle/>
            <a:p>
              <a:endParaRPr lang="en-GB"/>
            </a:p>
          </p:txBody>
        </p:sp>
        <p:sp>
          <p:nvSpPr>
            <p:cNvPr id="272" name="Freeform: Shape 271">
              <a:extLst>
                <a:ext uri="{FF2B5EF4-FFF2-40B4-BE49-F238E27FC236}">
                  <a16:creationId xmlns:a16="http://schemas.microsoft.com/office/drawing/2014/main" id="{886A5E5B-413C-9177-9529-0CA4C21AB6DA}"/>
                </a:ext>
              </a:extLst>
            </p:cNvPr>
            <p:cNvSpPr/>
            <p:nvPr/>
          </p:nvSpPr>
          <p:spPr>
            <a:xfrm>
              <a:off x="9263893" y="3902802"/>
              <a:ext cx="4556" cy="9291"/>
            </a:xfrm>
            <a:custGeom>
              <a:avLst/>
              <a:gdLst>
                <a:gd name="connsiteX0" fmla="*/ 3421 w 4556"/>
                <a:gd name="connsiteY0" fmla="*/ 5001 h 9291"/>
                <a:gd name="connsiteX1" fmla="*/ 3421 w 4556"/>
                <a:gd name="connsiteY1" fmla="*/ 8423 h 9291"/>
                <a:gd name="connsiteX2" fmla="*/ 0 w 4556"/>
                <a:gd name="connsiteY2" fmla="*/ 8423 h 9291"/>
                <a:gd name="connsiteX3" fmla="*/ 0 w 4556"/>
                <a:gd name="connsiteY3" fmla="*/ 1527 h 9291"/>
                <a:gd name="connsiteX4" fmla="*/ 1790 w 4556"/>
                <a:gd name="connsiteY4" fmla="*/ 0 h 9291"/>
                <a:gd name="connsiteX5" fmla="*/ 3948 w 4556"/>
                <a:gd name="connsiteY5" fmla="*/ 948 h 9291"/>
                <a:gd name="connsiteX6" fmla="*/ 3474 w 4556"/>
                <a:gd name="connsiteY6" fmla="*/ 4948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6" h="9291">
                  <a:moveTo>
                    <a:pt x="3421" y="5001"/>
                  </a:moveTo>
                  <a:lnTo>
                    <a:pt x="3421" y="8423"/>
                  </a:lnTo>
                  <a:cubicBezTo>
                    <a:pt x="2263" y="9581"/>
                    <a:pt x="1105" y="9581"/>
                    <a:pt x="0" y="8423"/>
                  </a:cubicBezTo>
                  <a:lnTo>
                    <a:pt x="0" y="1527"/>
                  </a:lnTo>
                  <a:cubicBezTo>
                    <a:pt x="579" y="1000"/>
                    <a:pt x="1211" y="526"/>
                    <a:pt x="1790" y="0"/>
                  </a:cubicBezTo>
                  <a:cubicBezTo>
                    <a:pt x="2527" y="316"/>
                    <a:pt x="3211" y="632"/>
                    <a:pt x="3948" y="948"/>
                  </a:cubicBezTo>
                  <a:cubicBezTo>
                    <a:pt x="4895" y="2421"/>
                    <a:pt x="4737" y="3737"/>
                    <a:pt x="3474" y="4948"/>
                  </a:cubicBezTo>
                  <a:close/>
                </a:path>
              </a:pathLst>
            </a:custGeom>
            <a:solidFill>
              <a:srgbClr val="FFFFFF"/>
            </a:solidFill>
            <a:ln w="890" cap="flat">
              <a:noFill/>
              <a:prstDash val="solid"/>
              <a:miter/>
            </a:ln>
          </p:spPr>
          <p:txBody>
            <a:bodyPr rtlCol="0" anchor="ctr"/>
            <a:lstStyle/>
            <a:p>
              <a:endParaRPr lang="en-GB"/>
            </a:p>
          </p:txBody>
        </p:sp>
        <p:sp>
          <p:nvSpPr>
            <p:cNvPr id="273" name="Freeform: Shape 272">
              <a:extLst>
                <a:ext uri="{FF2B5EF4-FFF2-40B4-BE49-F238E27FC236}">
                  <a16:creationId xmlns:a16="http://schemas.microsoft.com/office/drawing/2014/main" id="{C18A34AE-29B5-1AF0-5470-BC7D49CCEF2B}"/>
                </a:ext>
              </a:extLst>
            </p:cNvPr>
            <p:cNvSpPr/>
            <p:nvPr/>
          </p:nvSpPr>
          <p:spPr>
            <a:xfrm>
              <a:off x="8954735" y="3725716"/>
              <a:ext cx="3421" cy="6896"/>
            </a:xfrm>
            <a:custGeom>
              <a:avLst/>
              <a:gdLst>
                <a:gd name="connsiteX0" fmla="*/ 0 w 3421"/>
                <a:gd name="connsiteY0" fmla="*/ 0 h 6896"/>
                <a:gd name="connsiteX1" fmla="*/ 3422 w 3421"/>
                <a:gd name="connsiteY1" fmla="*/ 6896 h 6896"/>
                <a:gd name="connsiteX2" fmla="*/ 0 w 3421"/>
                <a:gd name="connsiteY2" fmla="*/ 0 h 6896"/>
              </a:gdLst>
              <a:ahLst/>
              <a:cxnLst>
                <a:cxn ang="0">
                  <a:pos x="connsiteX0" y="connsiteY0"/>
                </a:cxn>
                <a:cxn ang="0">
                  <a:pos x="connsiteX1" y="connsiteY1"/>
                </a:cxn>
                <a:cxn ang="0">
                  <a:pos x="connsiteX2" y="connsiteY2"/>
                </a:cxn>
              </a:cxnLst>
              <a:rect l="l" t="t" r="r" b="b"/>
              <a:pathLst>
                <a:path w="3421" h="6896">
                  <a:moveTo>
                    <a:pt x="0" y="0"/>
                  </a:moveTo>
                  <a:cubicBezTo>
                    <a:pt x="1159" y="2316"/>
                    <a:pt x="2317" y="4580"/>
                    <a:pt x="3422" y="6896"/>
                  </a:cubicBezTo>
                  <a:cubicBezTo>
                    <a:pt x="2264" y="4580"/>
                    <a:pt x="1106" y="2316"/>
                    <a:pt x="0" y="0"/>
                  </a:cubicBezTo>
                  <a:close/>
                </a:path>
              </a:pathLst>
            </a:custGeom>
            <a:solidFill>
              <a:srgbClr val="FFFFFF"/>
            </a:solidFill>
            <a:ln w="890" cap="flat">
              <a:noFill/>
              <a:prstDash val="solid"/>
              <a:miter/>
            </a:ln>
          </p:spPr>
          <p:txBody>
            <a:bodyPr rtlCol="0" anchor="ctr"/>
            <a:lstStyle/>
            <a:p>
              <a:endParaRPr lang="en-GB"/>
            </a:p>
          </p:txBody>
        </p:sp>
        <p:sp>
          <p:nvSpPr>
            <p:cNvPr id="274" name="Freeform: Shape 273">
              <a:extLst>
                <a:ext uri="{FF2B5EF4-FFF2-40B4-BE49-F238E27FC236}">
                  <a16:creationId xmlns:a16="http://schemas.microsoft.com/office/drawing/2014/main" id="{8130D2FF-BD4E-3B1D-7E90-C1E138806BF5}"/>
                </a:ext>
              </a:extLst>
            </p:cNvPr>
            <p:cNvSpPr/>
            <p:nvPr/>
          </p:nvSpPr>
          <p:spPr>
            <a:xfrm>
              <a:off x="9744764" y="3423449"/>
              <a:ext cx="6895" cy="3421"/>
            </a:xfrm>
            <a:custGeom>
              <a:avLst/>
              <a:gdLst>
                <a:gd name="connsiteX0" fmla="*/ 6896 w 6895"/>
                <a:gd name="connsiteY0" fmla="*/ 0 h 3421"/>
                <a:gd name="connsiteX1" fmla="*/ 0 w 6895"/>
                <a:gd name="connsiteY1" fmla="*/ 3422 h 3421"/>
                <a:gd name="connsiteX2" fmla="*/ 6896 w 6895"/>
                <a:gd name="connsiteY2" fmla="*/ 0 h 3421"/>
              </a:gdLst>
              <a:ahLst/>
              <a:cxnLst>
                <a:cxn ang="0">
                  <a:pos x="connsiteX0" y="connsiteY0"/>
                </a:cxn>
                <a:cxn ang="0">
                  <a:pos x="connsiteX1" y="connsiteY1"/>
                </a:cxn>
                <a:cxn ang="0">
                  <a:pos x="connsiteX2" y="connsiteY2"/>
                </a:cxn>
              </a:cxnLst>
              <a:rect l="l" t="t" r="r" b="b"/>
              <a:pathLst>
                <a:path w="6895" h="3421">
                  <a:moveTo>
                    <a:pt x="6896" y="0"/>
                  </a:moveTo>
                  <a:cubicBezTo>
                    <a:pt x="4580" y="1158"/>
                    <a:pt x="2316" y="2316"/>
                    <a:pt x="0" y="3422"/>
                  </a:cubicBezTo>
                  <a:cubicBezTo>
                    <a:pt x="2316" y="2264"/>
                    <a:pt x="4580" y="1105"/>
                    <a:pt x="6896" y="0"/>
                  </a:cubicBezTo>
                  <a:close/>
                </a:path>
              </a:pathLst>
            </a:custGeom>
            <a:solidFill>
              <a:srgbClr val="FFFFFF"/>
            </a:solidFill>
            <a:ln w="890" cap="flat">
              <a:noFill/>
              <a:prstDash val="solid"/>
              <a:miter/>
            </a:ln>
          </p:spPr>
          <p:txBody>
            <a:bodyPr rtlCol="0" anchor="ctr"/>
            <a:lstStyle/>
            <a:p>
              <a:endParaRPr lang="en-GB"/>
            </a:p>
          </p:txBody>
        </p:sp>
        <p:sp>
          <p:nvSpPr>
            <p:cNvPr id="275" name="Freeform: Shape 274">
              <a:extLst>
                <a:ext uri="{FF2B5EF4-FFF2-40B4-BE49-F238E27FC236}">
                  <a16:creationId xmlns:a16="http://schemas.microsoft.com/office/drawing/2014/main" id="{CE471B48-0FDF-F8FA-C83F-E2BF18DA4963}"/>
                </a:ext>
              </a:extLst>
            </p:cNvPr>
            <p:cNvSpPr/>
            <p:nvPr/>
          </p:nvSpPr>
          <p:spPr>
            <a:xfrm>
              <a:off x="8831082" y="4378364"/>
              <a:ext cx="6896" cy="3421"/>
            </a:xfrm>
            <a:custGeom>
              <a:avLst/>
              <a:gdLst>
                <a:gd name="connsiteX0" fmla="*/ 0 w 6896"/>
                <a:gd name="connsiteY0" fmla="*/ 0 h 3421"/>
                <a:gd name="connsiteX1" fmla="*/ 6896 w 6896"/>
                <a:gd name="connsiteY1" fmla="*/ 0 h 3421"/>
                <a:gd name="connsiteX2" fmla="*/ 6896 w 6896"/>
                <a:gd name="connsiteY2" fmla="*/ 3422 h 3421"/>
                <a:gd name="connsiteX3" fmla="*/ 0 w 6896"/>
                <a:gd name="connsiteY3" fmla="*/ 0 h 3421"/>
              </a:gdLst>
              <a:ahLst/>
              <a:cxnLst>
                <a:cxn ang="0">
                  <a:pos x="connsiteX0" y="connsiteY0"/>
                </a:cxn>
                <a:cxn ang="0">
                  <a:pos x="connsiteX1" y="connsiteY1"/>
                </a:cxn>
                <a:cxn ang="0">
                  <a:pos x="connsiteX2" y="connsiteY2"/>
                </a:cxn>
                <a:cxn ang="0">
                  <a:pos x="connsiteX3" y="connsiteY3"/>
                </a:cxn>
              </a:cxnLst>
              <a:rect l="l" t="t" r="r" b="b"/>
              <a:pathLst>
                <a:path w="6896" h="3421">
                  <a:moveTo>
                    <a:pt x="0" y="0"/>
                  </a:moveTo>
                  <a:lnTo>
                    <a:pt x="6896" y="0"/>
                  </a:lnTo>
                  <a:lnTo>
                    <a:pt x="6896" y="3422"/>
                  </a:lnTo>
                  <a:cubicBezTo>
                    <a:pt x="4580" y="2264"/>
                    <a:pt x="2317" y="1105"/>
                    <a:pt x="0" y="0"/>
                  </a:cubicBezTo>
                  <a:close/>
                </a:path>
              </a:pathLst>
            </a:custGeom>
            <a:solidFill>
              <a:srgbClr val="FFFFFF"/>
            </a:solidFill>
            <a:ln w="890" cap="flat">
              <a:noFill/>
              <a:prstDash val="solid"/>
              <a:miter/>
            </a:ln>
          </p:spPr>
          <p:txBody>
            <a:bodyPr rtlCol="0" anchor="ctr"/>
            <a:lstStyle/>
            <a:p>
              <a:endParaRPr lang="en-GB"/>
            </a:p>
          </p:txBody>
        </p:sp>
        <p:sp>
          <p:nvSpPr>
            <p:cNvPr id="276" name="Freeform: Shape 275">
              <a:extLst>
                <a:ext uri="{FF2B5EF4-FFF2-40B4-BE49-F238E27FC236}">
                  <a16:creationId xmlns:a16="http://schemas.microsoft.com/office/drawing/2014/main" id="{9E6222FE-338E-FED7-A10A-1A9753A6041E}"/>
                </a:ext>
              </a:extLst>
            </p:cNvPr>
            <p:cNvSpPr/>
            <p:nvPr/>
          </p:nvSpPr>
          <p:spPr>
            <a:xfrm>
              <a:off x="9607372" y="4378417"/>
              <a:ext cx="6895" cy="3421"/>
            </a:xfrm>
            <a:custGeom>
              <a:avLst/>
              <a:gdLst>
                <a:gd name="connsiteX0" fmla="*/ 0 w 6895"/>
                <a:gd name="connsiteY0" fmla="*/ 3422 h 3421"/>
                <a:gd name="connsiteX1" fmla="*/ 6896 w 6895"/>
                <a:gd name="connsiteY1" fmla="*/ 0 h 3421"/>
                <a:gd name="connsiteX2" fmla="*/ 0 w 6895"/>
                <a:gd name="connsiteY2" fmla="*/ 3422 h 3421"/>
              </a:gdLst>
              <a:ahLst/>
              <a:cxnLst>
                <a:cxn ang="0">
                  <a:pos x="connsiteX0" y="connsiteY0"/>
                </a:cxn>
                <a:cxn ang="0">
                  <a:pos x="connsiteX1" y="connsiteY1"/>
                </a:cxn>
                <a:cxn ang="0">
                  <a:pos x="connsiteX2" y="connsiteY2"/>
                </a:cxn>
              </a:cxnLst>
              <a:rect l="l" t="t" r="r" b="b"/>
              <a:pathLst>
                <a:path w="6895" h="3421">
                  <a:moveTo>
                    <a:pt x="0" y="3422"/>
                  </a:moveTo>
                  <a:cubicBezTo>
                    <a:pt x="2316" y="2264"/>
                    <a:pt x="4580" y="1106"/>
                    <a:pt x="6896" y="0"/>
                  </a:cubicBezTo>
                  <a:cubicBezTo>
                    <a:pt x="4580" y="1158"/>
                    <a:pt x="2316" y="2316"/>
                    <a:pt x="0" y="3422"/>
                  </a:cubicBezTo>
                  <a:close/>
                </a:path>
              </a:pathLst>
            </a:custGeom>
            <a:solidFill>
              <a:srgbClr val="FFFFFF"/>
            </a:solidFill>
            <a:ln w="890" cap="flat">
              <a:noFill/>
              <a:prstDash val="solid"/>
              <a:miter/>
            </a:ln>
          </p:spPr>
          <p:txBody>
            <a:bodyPr rtlCol="0" anchor="ctr"/>
            <a:lstStyle/>
            <a:p>
              <a:endParaRPr lang="en-GB"/>
            </a:p>
          </p:txBody>
        </p:sp>
        <p:sp>
          <p:nvSpPr>
            <p:cNvPr id="277" name="Freeform: Shape 276">
              <a:extLst>
                <a:ext uri="{FF2B5EF4-FFF2-40B4-BE49-F238E27FC236}">
                  <a16:creationId xmlns:a16="http://schemas.microsoft.com/office/drawing/2014/main" id="{EC9A95C5-687E-559F-2A99-85D09958558F}"/>
                </a:ext>
              </a:extLst>
            </p:cNvPr>
            <p:cNvSpPr/>
            <p:nvPr/>
          </p:nvSpPr>
          <p:spPr>
            <a:xfrm>
              <a:off x="9724181" y="3536786"/>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7" y="2316"/>
                    <a:pt x="3422" y="3422"/>
                  </a:cubicBezTo>
                  <a:cubicBezTo>
                    <a:pt x="2264"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278" name="Freeform: Shape 277">
              <a:extLst>
                <a:ext uri="{FF2B5EF4-FFF2-40B4-BE49-F238E27FC236}">
                  <a16:creationId xmlns:a16="http://schemas.microsoft.com/office/drawing/2014/main" id="{45153747-E94E-D5D2-E7E4-398C66AFB782}"/>
                </a:ext>
              </a:extLst>
            </p:cNvPr>
            <p:cNvSpPr/>
            <p:nvPr/>
          </p:nvSpPr>
          <p:spPr>
            <a:xfrm>
              <a:off x="9589158" y="3539207"/>
              <a:ext cx="4474" cy="4474"/>
            </a:xfrm>
            <a:custGeom>
              <a:avLst/>
              <a:gdLst>
                <a:gd name="connsiteX0" fmla="*/ 4474 w 4474"/>
                <a:gd name="connsiteY0" fmla="*/ 1053 h 4474"/>
                <a:gd name="connsiteX1" fmla="*/ 1053 w 4474"/>
                <a:gd name="connsiteY1" fmla="*/ 4475 h 4474"/>
                <a:gd name="connsiteX2" fmla="*/ 0 w 4474"/>
                <a:gd name="connsiteY2" fmla="*/ 3106 h 4474"/>
                <a:gd name="connsiteX3" fmla="*/ 158 w 4474"/>
                <a:gd name="connsiteY3" fmla="*/ 1369 h 4474"/>
                <a:gd name="connsiteX4" fmla="*/ 1369 w 4474"/>
                <a:gd name="connsiteY4" fmla="*/ 158 h 4474"/>
                <a:gd name="connsiteX5" fmla="*/ 3106 w 4474"/>
                <a:gd name="connsiteY5" fmla="*/ 0 h 4474"/>
                <a:gd name="connsiteX6" fmla="*/ 4474 w 4474"/>
                <a:gd name="connsiteY6" fmla="*/ 1053 h 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 h="4474">
                  <a:moveTo>
                    <a:pt x="4474" y="1053"/>
                  </a:moveTo>
                  <a:cubicBezTo>
                    <a:pt x="3316" y="2211"/>
                    <a:pt x="2158" y="3369"/>
                    <a:pt x="1053" y="4475"/>
                  </a:cubicBezTo>
                  <a:cubicBezTo>
                    <a:pt x="684" y="4001"/>
                    <a:pt x="369" y="3580"/>
                    <a:pt x="0" y="3106"/>
                  </a:cubicBezTo>
                  <a:cubicBezTo>
                    <a:pt x="0" y="2527"/>
                    <a:pt x="105" y="1948"/>
                    <a:pt x="158" y="1369"/>
                  </a:cubicBezTo>
                  <a:cubicBezTo>
                    <a:pt x="579" y="948"/>
                    <a:pt x="1001" y="526"/>
                    <a:pt x="1369" y="158"/>
                  </a:cubicBezTo>
                  <a:cubicBezTo>
                    <a:pt x="1948" y="158"/>
                    <a:pt x="2527" y="53"/>
                    <a:pt x="3106" y="0"/>
                  </a:cubicBezTo>
                  <a:cubicBezTo>
                    <a:pt x="3580" y="368"/>
                    <a:pt x="4001" y="684"/>
                    <a:pt x="4474" y="1053"/>
                  </a:cubicBezTo>
                  <a:close/>
                </a:path>
              </a:pathLst>
            </a:custGeom>
            <a:solidFill>
              <a:srgbClr val="FFFFFF"/>
            </a:solidFill>
            <a:ln w="890" cap="flat">
              <a:noFill/>
              <a:prstDash val="solid"/>
              <a:miter/>
            </a:ln>
          </p:spPr>
          <p:txBody>
            <a:bodyPr rtlCol="0" anchor="ctr"/>
            <a:lstStyle/>
            <a:p>
              <a:endParaRPr lang="en-GB"/>
            </a:p>
          </p:txBody>
        </p:sp>
        <p:sp>
          <p:nvSpPr>
            <p:cNvPr id="279" name="Freeform: Shape 278">
              <a:extLst>
                <a:ext uri="{FF2B5EF4-FFF2-40B4-BE49-F238E27FC236}">
                  <a16:creationId xmlns:a16="http://schemas.microsoft.com/office/drawing/2014/main" id="{CD2326EE-A9F0-E2DD-B11F-04E6EC0469FE}"/>
                </a:ext>
              </a:extLst>
            </p:cNvPr>
            <p:cNvSpPr/>
            <p:nvPr/>
          </p:nvSpPr>
          <p:spPr>
            <a:xfrm>
              <a:off x="9689859" y="3540260"/>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280" name="Freeform: Shape 279">
              <a:extLst>
                <a:ext uri="{FF2B5EF4-FFF2-40B4-BE49-F238E27FC236}">
                  <a16:creationId xmlns:a16="http://schemas.microsoft.com/office/drawing/2014/main" id="{D2E9FE41-2622-FE46-840E-87786069E62A}"/>
                </a:ext>
              </a:extLst>
            </p:cNvPr>
            <p:cNvSpPr/>
            <p:nvPr/>
          </p:nvSpPr>
          <p:spPr>
            <a:xfrm>
              <a:off x="9727603" y="3540260"/>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281" name="Freeform: Shape 280">
              <a:extLst>
                <a:ext uri="{FF2B5EF4-FFF2-40B4-BE49-F238E27FC236}">
                  <a16:creationId xmlns:a16="http://schemas.microsoft.com/office/drawing/2014/main" id="{C7E649A2-09BE-110E-48B2-D81DB1776F11}"/>
                </a:ext>
              </a:extLst>
            </p:cNvPr>
            <p:cNvSpPr/>
            <p:nvPr/>
          </p:nvSpPr>
          <p:spPr>
            <a:xfrm>
              <a:off x="9585789" y="3542260"/>
              <a:ext cx="4422" cy="4843"/>
            </a:xfrm>
            <a:custGeom>
              <a:avLst/>
              <a:gdLst>
                <a:gd name="connsiteX0" fmla="*/ 4422 w 4422"/>
                <a:gd name="connsiteY0" fmla="*/ 1421 h 4843"/>
                <a:gd name="connsiteX1" fmla="*/ 1001 w 4422"/>
                <a:gd name="connsiteY1" fmla="*/ 4843 h 4843"/>
                <a:gd name="connsiteX2" fmla="*/ 0 w 4422"/>
                <a:gd name="connsiteY2" fmla="*/ 2895 h 4843"/>
                <a:gd name="connsiteX3" fmla="*/ 737 w 4422"/>
                <a:gd name="connsiteY3" fmla="*/ 842 h 4843"/>
                <a:gd name="connsiteX4" fmla="*/ 2737 w 4422"/>
                <a:gd name="connsiteY4" fmla="*/ 0 h 4843"/>
                <a:gd name="connsiteX5" fmla="*/ 4422 w 4422"/>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2" h="4843">
                  <a:moveTo>
                    <a:pt x="4422" y="1421"/>
                  </a:moveTo>
                  <a:cubicBezTo>
                    <a:pt x="3264" y="2579"/>
                    <a:pt x="2106" y="3738"/>
                    <a:pt x="1001" y="4843"/>
                  </a:cubicBezTo>
                  <a:cubicBezTo>
                    <a:pt x="684" y="4211"/>
                    <a:pt x="369" y="3527"/>
                    <a:pt x="0" y="2895"/>
                  </a:cubicBezTo>
                  <a:cubicBezTo>
                    <a:pt x="263" y="2211"/>
                    <a:pt x="474" y="1527"/>
                    <a:pt x="737" y="842"/>
                  </a:cubicBezTo>
                  <a:cubicBezTo>
                    <a:pt x="1421" y="579"/>
                    <a:pt x="2106"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282" name="Freeform: Shape 281">
              <a:extLst>
                <a:ext uri="{FF2B5EF4-FFF2-40B4-BE49-F238E27FC236}">
                  <a16:creationId xmlns:a16="http://schemas.microsoft.com/office/drawing/2014/main" id="{8E41DA02-3A6F-8BF6-0290-0E15F7836FC7}"/>
                </a:ext>
              </a:extLst>
            </p:cNvPr>
            <p:cNvSpPr/>
            <p:nvPr/>
          </p:nvSpPr>
          <p:spPr>
            <a:xfrm>
              <a:off x="9693281" y="3543682"/>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6"/>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283" name="Freeform: Shape 282">
              <a:extLst>
                <a:ext uri="{FF2B5EF4-FFF2-40B4-BE49-F238E27FC236}">
                  <a16:creationId xmlns:a16="http://schemas.microsoft.com/office/drawing/2014/main" id="{02D13801-79A4-58E3-4854-6A4EB059DAC4}"/>
                </a:ext>
              </a:extLst>
            </p:cNvPr>
            <p:cNvSpPr/>
            <p:nvPr/>
          </p:nvSpPr>
          <p:spPr>
            <a:xfrm>
              <a:off x="9731024" y="3543682"/>
              <a:ext cx="3421" cy="3421"/>
            </a:xfrm>
            <a:custGeom>
              <a:avLst/>
              <a:gdLst>
                <a:gd name="connsiteX0" fmla="*/ 0 w 3421"/>
                <a:gd name="connsiteY0" fmla="*/ 0 h 3421"/>
                <a:gd name="connsiteX1" fmla="*/ 3421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1" y="3422"/>
                  </a:cubicBezTo>
                  <a:cubicBezTo>
                    <a:pt x="2263" y="2264"/>
                    <a:pt x="1105" y="1106"/>
                    <a:pt x="0" y="0"/>
                  </a:cubicBezTo>
                  <a:close/>
                </a:path>
              </a:pathLst>
            </a:custGeom>
            <a:solidFill>
              <a:srgbClr val="FFFFFF"/>
            </a:solidFill>
            <a:ln w="890" cap="flat">
              <a:noFill/>
              <a:prstDash val="solid"/>
              <a:miter/>
            </a:ln>
          </p:spPr>
          <p:txBody>
            <a:bodyPr rtlCol="0" anchor="ctr"/>
            <a:lstStyle/>
            <a:p>
              <a:endParaRPr lang="en-GB"/>
            </a:p>
          </p:txBody>
        </p:sp>
        <p:sp>
          <p:nvSpPr>
            <p:cNvPr id="284" name="Freeform: Shape 283">
              <a:extLst>
                <a:ext uri="{FF2B5EF4-FFF2-40B4-BE49-F238E27FC236}">
                  <a16:creationId xmlns:a16="http://schemas.microsoft.com/office/drawing/2014/main" id="{8F953227-6E1E-F3FC-2DF1-1B1CB6A4EDBD}"/>
                </a:ext>
              </a:extLst>
            </p:cNvPr>
            <p:cNvSpPr/>
            <p:nvPr/>
          </p:nvSpPr>
          <p:spPr>
            <a:xfrm>
              <a:off x="9582368" y="3545682"/>
              <a:ext cx="4421" cy="4843"/>
            </a:xfrm>
            <a:custGeom>
              <a:avLst/>
              <a:gdLst>
                <a:gd name="connsiteX0" fmla="*/ 4422 w 4421"/>
                <a:gd name="connsiteY0" fmla="*/ 1421 h 4843"/>
                <a:gd name="connsiteX1" fmla="*/ 1000 w 4421"/>
                <a:gd name="connsiteY1" fmla="*/ 4843 h 4843"/>
                <a:gd name="connsiteX2" fmla="*/ 0 w 4421"/>
                <a:gd name="connsiteY2" fmla="*/ 2895 h 4843"/>
                <a:gd name="connsiteX3" fmla="*/ 736 w 4421"/>
                <a:gd name="connsiteY3" fmla="*/ 842 h 4843"/>
                <a:gd name="connsiteX4" fmla="*/ 2737 w 4421"/>
                <a:gd name="connsiteY4" fmla="*/ 0 h 4843"/>
                <a:gd name="connsiteX5" fmla="*/ 4422 w 4421"/>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 h="4843">
                  <a:moveTo>
                    <a:pt x="4422" y="1421"/>
                  </a:moveTo>
                  <a:cubicBezTo>
                    <a:pt x="3264" y="2579"/>
                    <a:pt x="2105" y="3738"/>
                    <a:pt x="1000" y="4843"/>
                  </a:cubicBezTo>
                  <a:cubicBezTo>
                    <a:pt x="684" y="4211"/>
                    <a:pt x="368" y="3527"/>
                    <a:pt x="0" y="2895"/>
                  </a:cubicBezTo>
                  <a:cubicBezTo>
                    <a:pt x="263" y="2211"/>
                    <a:pt x="474" y="1527"/>
                    <a:pt x="736" y="842"/>
                  </a:cubicBezTo>
                  <a:cubicBezTo>
                    <a:pt x="1421" y="579"/>
                    <a:pt x="2105"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285" name="Freeform: Shape 284">
              <a:extLst>
                <a:ext uri="{FF2B5EF4-FFF2-40B4-BE49-F238E27FC236}">
                  <a16:creationId xmlns:a16="http://schemas.microsoft.com/office/drawing/2014/main" id="{D8BD36FE-0637-B73C-9699-AAA3B469394A}"/>
                </a:ext>
              </a:extLst>
            </p:cNvPr>
            <p:cNvSpPr/>
            <p:nvPr/>
          </p:nvSpPr>
          <p:spPr>
            <a:xfrm>
              <a:off x="9696703" y="3547103"/>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286" name="Freeform: Shape 285">
              <a:extLst>
                <a:ext uri="{FF2B5EF4-FFF2-40B4-BE49-F238E27FC236}">
                  <a16:creationId xmlns:a16="http://schemas.microsoft.com/office/drawing/2014/main" id="{9A379648-4F58-66BC-A9BB-5DB0DC4CB0CD}"/>
                </a:ext>
              </a:extLst>
            </p:cNvPr>
            <p:cNvSpPr/>
            <p:nvPr/>
          </p:nvSpPr>
          <p:spPr>
            <a:xfrm>
              <a:off x="9734498" y="3547103"/>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9"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287" name="Freeform: Shape 286">
              <a:extLst>
                <a:ext uri="{FF2B5EF4-FFF2-40B4-BE49-F238E27FC236}">
                  <a16:creationId xmlns:a16="http://schemas.microsoft.com/office/drawing/2014/main" id="{20B2FECF-0A72-055B-FCA1-81D17E11C7C3}"/>
                </a:ext>
              </a:extLst>
            </p:cNvPr>
            <p:cNvSpPr/>
            <p:nvPr/>
          </p:nvSpPr>
          <p:spPr>
            <a:xfrm>
              <a:off x="9578946" y="3549104"/>
              <a:ext cx="4421" cy="4843"/>
            </a:xfrm>
            <a:custGeom>
              <a:avLst/>
              <a:gdLst>
                <a:gd name="connsiteX0" fmla="*/ 4422 w 4421"/>
                <a:gd name="connsiteY0" fmla="*/ 1421 h 4843"/>
                <a:gd name="connsiteX1" fmla="*/ 1000 w 4421"/>
                <a:gd name="connsiteY1" fmla="*/ 4843 h 4843"/>
                <a:gd name="connsiteX2" fmla="*/ 0 w 4421"/>
                <a:gd name="connsiteY2" fmla="*/ 2895 h 4843"/>
                <a:gd name="connsiteX3" fmla="*/ 737 w 4421"/>
                <a:gd name="connsiteY3" fmla="*/ 842 h 4843"/>
                <a:gd name="connsiteX4" fmla="*/ 2737 w 4421"/>
                <a:gd name="connsiteY4" fmla="*/ 0 h 4843"/>
                <a:gd name="connsiteX5" fmla="*/ 4422 w 4421"/>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 h="4843">
                  <a:moveTo>
                    <a:pt x="4422" y="1421"/>
                  </a:moveTo>
                  <a:cubicBezTo>
                    <a:pt x="3264" y="2579"/>
                    <a:pt x="2106" y="3738"/>
                    <a:pt x="1000" y="4843"/>
                  </a:cubicBezTo>
                  <a:cubicBezTo>
                    <a:pt x="684" y="4211"/>
                    <a:pt x="368" y="3527"/>
                    <a:pt x="0" y="2895"/>
                  </a:cubicBezTo>
                  <a:cubicBezTo>
                    <a:pt x="263" y="2211"/>
                    <a:pt x="474" y="1527"/>
                    <a:pt x="737" y="842"/>
                  </a:cubicBezTo>
                  <a:cubicBezTo>
                    <a:pt x="1421" y="579"/>
                    <a:pt x="2106"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288" name="Freeform: Shape 287">
              <a:extLst>
                <a:ext uri="{FF2B5EF4-FFF2-40B4-BE49-F238E27FC236}">
                  <a16:creationId xmlns:a16="http://schemas.microsoft.com/office/drawing/2014/main" id="{2F462CED-4DBC-5A86-273B-14EAD27603D2}"/>
                </a:ext>
              </a:extLst>
            </p:cNvPr>
            <p:cNvSpPr/>
            <p:nvPr/>
          </p:nvSpPr>
          <p:spPr>
            <a:xfrm>
              <a:off x="9700125" y="3550578"/>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5"/>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289" name="Freeform: Shape 288">
              <a:extLst>
                <a:ext uri="{FF2B5EF4-FFF2-40B4-BE49-F238E27FC236}">
                  <a16:creationId xmlns:a16="http://schemas.microsoft.com/office/drawing/2014/main" id="{010782CC-1E61-CCF8-B297-EC56DAC0D7A6}"/>
                </a:ext>
              </a:extLst>
            </p:cNvPr>
            <p:cNvSpPr/>
            <p:nvPr/>
          </p:nvSpPr>
          <p:spPr>
            <a:xfrm>
              <a:off x="9737920" y="3550525"/>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7" y="2316"/>
                    <a:pt x="3422" y="3422"/>
                  </a:cubicBezTo>
                  <a:cubicBezTo>
                    <a:pt x="2264"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290" name="Freeform: Shape 289">
              <a:extLst>
                <a:ext uri="{FF2B5EF4-FFF2-40B4-BE49-F238E27FC236}">
                  <a16:creationId xmlns:a16="http://schemas.microsoft.com/office/drawing/2014/main" id="{CB7A4996-876A-4DF3-E3F6-FA5A9FD48525}"/>
                </a:ext>
              </a:extLst>
            </p:cNvPr>
            <p:cNvSpPr/>
            <p:nvPr/>
          </p:nvSpPr>
          <p:spPr>
            <a:xfrm>
              <a:off x="9559311" y="3553999"/>
              <a:ext cx="4413" cy="3474"/>
            </a:xfrm>
            <a:custGeom>
              <a:avLst/>
              <a:gdLst>
                <a:gd name="connsiteX0" fmla="*/ 0 w 4413"/>
                <a:gd name="connsiteY0" fmla="*/ 0 h 3474"/>
                <a:gd name="connsiteX1" fmla="*/ 3421 w 4413"/>
                <a:gd name="connsiteY1" fmla="*/ 0 h 3474"/>
                <a:gd name="connsiteX2" fmla="*/ 4316 w 4413"/>
                <a:gd name="connsiteY2" fmla="*/ 2316 h 3474"/>
                <a:gd name="connsiteX3" fmla="*/ 3421 w 4413"/>
                <a:gd name="connsiteY3" fmla="*/ 3474 h 3474"/>
                <a:gd name="connsiteX4" fmla="*/ 0 w 4413"/>
                <a:gd name="connsiteY4" fmla="*/ 53 h 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 h="3474">
                  <a:moveTo>
                    <a:pt x="0" y="0"/>
                  </a:moveTo>
                  <a:lnTo>
                    <a:pt x="3421" y="0"/>
                  </a:lnTo>
                  <a:cubicBezTo>
                    <a:pt x="4316" y="790"/>
                    <a:pt x="4580" y="1527"/>
                    <a:pt x="4316" y="2316"/>
                  </a:cubicBezTo>
                  <a:cubicBezTo>
                    <a:pt x="4001" y="3053"/>
                    <a:pt x="3737" y="3474"/>
                    <a:pt x="3421" y="3474"/>
                  </a:cubicBezTo>
                  <a:cubicBezTo>
                    <a:pt x="2263" y="2316"/>
                    <a:pt x="1105" y="1158"/>
                    <a:pt x="0" y="53"/>
                  </a:cubicBezTo>
                  <a:close/>
                </a:path>
              </a:pathLst>
            </a:custGeom>
            <a:solidFill>
              <a:srgbClr val="FFFFFF"/>
            </a:solidFill>
            <a:ln w="890" cap="flat">
              <a:noFill/>
              <a:prstDash val="solid"/>
              <a:miter/>
            </a:ln>
          </p:spPr>
          <p:txBody>
            <a:bodyPr rtlCol="0" anchor="ctr"/>
            <a:lstStyle/>
            <a:p>
              <a:endParaRPr lang="en-GB"/>
            </a:p>
          </p:txBody>
        </p:sp>
        <p:sp>
          <p:nvSpPr>
            <p:cNvPr id="291" name="Freeform: Shape 290">
              <a:extLst>
                <a:ext uri="{FF2B5EF4-FFF2-40B4-BE49-F238E27FC236}">
                  <a16:creationId xmlns:a16="http://schemas.microsoft.com/office/drawing/2014/main" id="{47403D23-77B8-061A-458B-74BD667A9EFF}"/>
                </a:ext>
              </a:extLst>
            </p:cNvPr>
            <p:cNvSpPr/>
            <p:nvPr/>
          </p:nvSpPr>
          <p:spPr>
            <a:xfrm>
              <a:off x="9576205" y="3553727"/>
              <a:ext cx="3687" cy="3693"/>
            </a:xfrm>
            <a:custGeom>
              <a:avLst/>
              <a:gdLst>
                <a:gd name="connsiteX0" fmla="*/ 3688 w 3687"/>
                <a:gd name="connsiteY0" fmla="*/ 272 h 3693"/>
                <a:gd name="connsiteX1" fmla="*/ 267 w 3687"/>
                <a:gd name="connsiteY1" fmla="*/ 3694 h 3693"/>
                <a:gd name="connsiteX2" fmla="*/ 3688 w 3687"/>
                <a:gd name="connsiteY2" fmla="*/ 272 h 3693"/>
              </a:gdLst>
              <a:ahLst/>
              <a:cxnLst>
                <a:cxn ang="0">
                  <a:pos x="connsiteX0" y="connsiteY0"/>
                </a:cxn>
                <a:cxn ang="0">
                  <a:pos x="connsiteX1" y="connsiteY1"/>
                </a:cxn>
                <a:cxn ang="0">
                  <a:pos x="connsiteX2" y="connsiteY2"/>
                </a:cxn>
              </a:cxnLst>
              <a:rect l="l" t="t" r="r" b="b"/>
              <a:pathLst>
                <a:path w="3687" h="3693">
                  <a:moveTo>
                    <a:pt x="3688" y="272"/>
                  </a:moveTo>
                  <a:cubicBezTo>
                    <a:pt x="2530" y="1430"/>
                    <a:pt x="1372" y="2588"/>
                    <a:pt x="267" y="3694"/>
                  </a:cubicBezTo>
                  <a:cubicBezTo>
                    <a:pt x="-576" y="535"/>
                    <a:pt x="582" y="-570"/>
                    <a:pt x="3688" y="272"/>
                  </a:cubicBezTo>
                  <a:close/>
                </a:path>
              </a:pathLst>
            </a:custGeom>
            <a:solidFill>
              <a:srgbClr val="FFFFFF"/>
            </a:solidFill>
            <a:ln w="890" cap="flat">
              <a:noFill/>
              <a:prstDash val="solid"/>
              <a:miter/>
            </a:ln>
          </p:spPr>
          <p:txBody>
            <a:bodyPr rtlCol="0" anchor="ctr"/>
            <a:lstStyle/>
            <a:p>
              <a:endParaRPr lang="en-GB"/>
            </a:p>
          </p:txBody>
        </p:sp>
        <p:sp>
          <p:nvSpPr>
            <p:cNvPr id="292" name="Freeform: Shape 291">
              <a:extLst>
                <a:ext uri="{FF2B5EF4-FFF2-40B4-BE49-F238E27FC236}">
                  <a16:creationId xmlns:a16="http://schemas.microsoft.com/office/drawing/2014/main" id="{96054904-DF61-2FD3-30C3-BD16E868050B}"/>
                </a:ext>
              </a:extLst>
            </p:cNvPr>
            <p:cNvSpPr/>
            <p:nvPr/>
          </p:nvSpPr>
          <p:spPr>
            <a:xfrm>
              <a:off x="9703598" y="3553999"/>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293" name="Freeform: Shape 292">
              <a:extLst>
                <a:ext uri="{FF2B5EF4-FFF2-40B4-BE49-F238E27FC236}">
                  <a16:creationId xmlns:a16="http://schemas.microsoft.com/office/drawing/2014/main" id="{3B674587-7E87-A149-529F-54526420D418}"/>
                </a:ext>
              </a:extLst>
            </p:cNvPr>
            <p:cNvSpPr/>
            <p:nvPr/>
          </p:nvSpPr>
          <p:spPr>
            <a:xfrm>
              <a:off x="9741342" y="3553999"/>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4"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294" name="Freeform: Shape 293">
              <a:extLst>
                <a:ext uri="{FF2B5EF4-FFF2-40B4-BE49-F238E27FC236}">
                  <a16:creationId xmlns:a16="http://schemas.microsoft.com/office/drawing/2014/main" id="{3CB1E6E9-869D-4FBA-0BE7-578277EE1A55}"/>
                </a:ext>
              </a:extLst>
            </p:cNvPr>
            <p:cNvSpPr/>
            <p:nvPr/>
          </p:nvSpPr>
          <p:spPr>
            <a:xfrm>
              <a:off x="9610846" y="355742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295" name="Freeform: Shape 294">
              <a:extLst>
                <a:ext uri="{FF2B5EF4-FFF2-40B4-BE49-F238E27FC236}">
                  <a16:creationId xmlns:a16="http://schemas.microsoft.com/office/drawing/2014/main" id="{3F8F66F6-5D14-EE7D-8F87-432092254728}"/>
                </a:ext>
              </a:extLst>
            </p:cNvPr>
            <p:cNvSpPr/>
            <p:nvPr/>
          </p:nvSpPr>
          <p:spPr>
            <a:xfrm>
              <a:off x="9707020" y="3557421"/>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296" name="Freeform: Shape 295">
              <a:extLst>
                <a:ext uri="{FF2B5EF4-FFF2-40B4-BE49-F238E27FC236}">
                  <a16:creationId xmlns:a16="http://schemas.microsoft.com/office/drawing/2014/main" id="{C646CBDA-E729-0154-27A2-F9A2B1345A84}"/>
                </a:ext>
              </a:extLst>
            </p:cNvPr>
            <p:cNvSpPr/>
            <p:nvPr/>
          </p:nvSpPr>
          <p:spPr>
            <a:xfrm>
              <a:off x="9744764" y="3557421"/>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297" name="Freeform: Shape 296">
              <a:extLst>
                <a:ext uri="{FF2B5EF4-FFF2-40B4-BE49-F238E27FC236}">
                  <a16:creationId xmlns:a16="http://schemas.microsoft.com/office/drawing/2014/main" id="{B478140A-5AEF-776D-DEDB-B71CA7E21EEC}"/>
                </a:ext>
              </a:extLst>
            </p:cNvPr>
            <p:cNvSpPr/>
            <p:nvPr/>
          </p:nvSpPr>
          <p:spPr>
            <a:xfrm>
              <a:off x="9607424" y="3560843"/>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298" name="Freeform: Shape 297">
              <a:extLst>
                <a:ext uri="{FF2B5EF4-FFF2-40B4-BE49-F238E27FC236}">
                  <a16:creationId xmlns:a16="http://schemas.microsoft.com/office/drawing/2014/main" id="{221C2B5B-ABA0-A05A-A073-12E4F66F86BA}"/>
                </a:ext>
              </a:extLst>
            </p:cNvPr>
            <p:cNvSpPr/>
            <p:nvPr/>
          </p:nvSpPr>
          <p:spPr>
            <a:xfrm>
              <a:off x="9710442" y="3560843"/>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299" name="Freeform: Shape 298">
              <a:extLst>
                <a:ext uri="{FF2B5EF4-FFF2-40B4-BE49-F238E27FC236}">
                  <a16:creationId xmlns:a16="http://schemas.microsoft.com/office/drawing/2014/main" id="{5C3156D0-FEED-ADBB-2745-71DA41BB1C74}"/>
                </a:ext>
              </a:extLst>
            </p:cNvPr>
            <p:cNvSpPr/>
            <p:nvPr/>
          </p:nvSpPr>
          <p:spPr>
            <a:xfrm>
              <a:off x="9748237" y="3560843"/>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9"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300" name="Freeform: Shape 299">
              <a:extLst>
                <a:ext uri="{FF2B5EF4-FFF2-40B4-BE49-F238E27FC236}">
                  <a16:creationId xmlns:a16="http://schemas.microsoft.com/office/drawing/2014/main" id="{D516B910-BB48-D763-F456-29F0EBA3AA53}"/>
                </a:ext>
              </a:extLst>
            </p:cNvPr>
            <p:cNvSpPr/>
            <p:nvPr/>
          </p:nvSpPr>
          <p:spPr>
            <a:xfrm>
              <a:off x="9603950" y="356426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01" name="Freeform: Shape 300">
              <a:extLst>
                <a:ext uri="{FF2B5EF4-FFF2-40B4-BE49-F238E27FC236}">
                  <a16:creationId xmlns:a16="http://schemas.microsoft.com/office/drawing/2014/main" id="{D169ED28-5FD5-F63D-D76A-25822C61748B}"/>
                </a:ext>
              </a:extLst>
            </p:cNvPr>
            <p:cNvSpPr/>
            <p:nvPr/>
          </p:nvSpPr>
          <p:spPr>
            <a:xfrm>
              <a:off x="9713864" y="3564317"/>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302" name="Freeform: Shape 301">
              <a:extLst>
                <a:ext uri="{FF2B5EF4-FFF2-40B4-BE49-F238E27FC236}">
                  <a16:creationId xmlns:a16="http://schemas.microsoft.com/office/drawing/2014/main" id="{FC6ADDFF-8BC3-4687-7766-D26145E760AF}"/>
                </a:ext>
              </a:extLst>
            </p:cNvPr>
            <p:cNvSpPr/>
            <p:nvPr/>
          </p:nvSpPr>
          <p:spPr>
            <a:xfrm>
              <a:off x="9751659" y="3564265"/>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9"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303" name="Freeform: Shape 302">
              <a:extLst>
                <a:ext uri="{FF2B5EF4-FFF2-40B4-BE49-F238E27FC236}">
                  <a16:creationId xmlns:a16="http://schemas.microsoft.com/office/drawing/2014/main" id="{626C6239-CB47-C9C6-6EE7-10A01BE4833C}"/>
                </a:ext>
              </a:extLst>
            </p:cNvPr>
            <p:cNvSpPr/>
            <p:nvPr/>
          </p:nvSpPr>
          <p:spPr>
            <a:xfrm>
              <a:off x="9600528" y="356773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6" y="1106"/>
                    <a:pt x="3422" y="0"/>
                  </a:cubicBezTo>
                  <a:close/>
                </a:path>
              </a:pathLst>
            </a:custGeom>
            <a:solidFill>
              <a:srgbClr val="FFFFFF"/>
            </a:solidFill>
            <a:ln w="890" cap="flat">
              <a:noFill/>
              <a:prstDash val="solid"/>
              <a:miter/>
            </a:ln>
          </p:spPr>
          <p:txBody>
            <a:bodyPr rtlCol="0" anchor="ctr"/>
            <a:lstStyle/>
            <a:p>
              <a:endParaRPr lang="en-GB"/>
            </a:p>
          </p:txBody>
        </p:sp>
        <p:sp>
          <p:nvSpPr>
            <p:cNvPr id="304" name="Freeform: Shape 303">
              <a:extLst>
                <a:ext uri="{FF2B5EF4-FFF2-40B4-BE49-F238E27FC236}">
                  <a16:creationId xmlns:a16="http://schemas.microsoft.com/office/drawing/2014/main" id="{2490CDD0-C110-8F55-4B05-1D3CE6A69A2E}"/>
                </a:ext>
              </a:extLst>
            </p:cNvPr>
            <p:cNvSpPr/>
            <p:nvPr/>
          </p:nvSpPr>
          <p:spPr>
            <a:xfrm>
              <a:off x="9717337" y="3567739"/>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6"/>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305" name="Freeform: Shape 304">
              <a:extLst>
                <a:ext uri="{FF2B5EF4-FFF2-40B4-BE49-F238E27FC236}">
                  <a16:creationId xmlns:a16="http://schemas.microsoft.com/office/drawing/2014/main" id="{88F4590A-D6FB-587B-027E-38240755A927}"/>
                </a:ext>
              </a:extLst>
            </p:cNvPr>
            <p:cNvSpPr/>
            <p:nvPr/>
          </p:nvSpPr>
          <p:spPr>
            <a:xfrm>
              <a:off x="9755081" y="3567739"/>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7" y="2316"/>
                    <a:pt x="3422" y="3422"/>
                  </a:cubicBezTo>
                  <a:cubicBezTo>
                    <a:pt x="2264" y="2264"/>
                    <a:pt x="1105" y="1106"/>
                    <a:pt x="0" y="0"/>
                  </a:cubicBezTo>
                  <a:close/>
                </a:path>
              </a:pathLst>
            </a:custGeom>
            <a:solidFill>
              <a:srgbClr val="FFFFFF"/>
            </a:solidFill>
            <a:ln w="890" cap="flat">
              <a:noFill/>
              <a:prstDash val="solid"/>
              <a:miter/>
            </a:ln>
          </p:spPr>
          <p:txBody>
            <a:bodyPr rtlCol="0" anchor="ctr"/>
            <a:lstStyle/>
            <a:p>
              <a:endParaRPr lang="en-GB"/>
            </a:p>
          </p:txBody>
        </p:sp>
        <p:sp>
          <p:nvSpPr>
            <p:cNvPr id="306" name="Freeform: Shape 305">
              <a:extLst>
                <a:ext uri="{FF2B5EF4-FFF2-40B4-BE49-F238E27FC236}">
                  <a16:creationId xmlns:a16="http://schemas.microsoft.com/office/drawing/2014/main" id="{6F3F2348-3178-E4D5-B1E1-09633076A7F5}"/>
                </a:ext>
              </a:extLst>
            </p:cNvPr>
            <p:cNvSpPr/>
            <p:nvPr/>
          </p:nvSpPr>
          <p:spPr>
            <a:xfrm>
              <a:off x="9597107" y="357116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07" name="Freeform: Shape 306">
              <a:extLst>
                <a:ext uri="{FF2B5EF4-FFF2-40B4-BE49-F238E27FC236}">
                  <a16:creationId xmlns:a16="http://schemas.microsoft.com/office/drawing/2014/main" id="{D66D24C5-0C86-8948-F501-F5FE127C9D62}"/>
                </a:ext>
              </a:extLst>
            </p:cNvPr>
            <p:cNvSpPr/>
            <p:nvPr/>
          </p:nvSpPr>
          <p:spPr>
            <a:xfrm>
              <a:off x="9720759" y="3571161"/>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308" name="Freeform: Shape 307">
              <a:extLst>
                <a:ext uri="{FF2B5EF4-FFF2-40B4-BE49-F238E27FC236}">
                  <a16:creationId xmlns:a16="http://schemas.microsoft.com/office/drawing/2014/main" id="{CAF901B2-719E-3D3B-4477-36ABB732ED21}"/>
                </a:ext>
              </a:extLst>
            </p:cNvPr>
            <p:cNvSpPr/>
            <p:nvPr/>
          </p:nvSpPr>
          <p:spPr>
            <a:xfrm>
              <a:off x="9758503" y="3571161"/>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309" name="Freeform: Shape 308">
              <a:extLst>
                <a:ext uri="{FF2B5EF4-FFF2-40B4-BE49-F238E27FC236}">
                  <a16:creationId xmlns:a16="http://schemas.microsoft.com/office/drawing/2014/main" id="{43AE4D3C-9CB9-7C56-720C-1993ECFEAD08}"/>
                </a:ext>
              </a:extLst>
            </p:cNvPr>
            <p:cNvSpPr/>
            <p:nvPr/>
          </p:nvSpPr>
          <p:spPr>
            <a:xfrm>
              <a:off x="9593685" y="357458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10" name="Freeform: Shape 309">
              <a:extLst>
                <a:ext uri="{FF2B5EF4-FFF2-40B4-BE49-F238E27FC236}">
                  <a16:creationId xmlns:a16="http://schemas.microsoft.com/office/drawing/2014/main" id="{3CDBB133-1860-DCD3-8C58-C642A8562014}"/>
                </a:ext>
              </a:extLst>
            </p:cNvPr>
            <p:cNvSpPr/>
            <p:nvPr/>
          </p:nvSpPr>
          <p:spPr>
            <a:xfrm>
              <a:off x="9724181" y="3574582"/>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311" name="Freeform: Shape 310">
              <a:extLst>
                <a:ext uri="{FF2B5EF4-FFF2-40B4-BE49-F238E27FC236}">
                  <a16:creationId xmlns:a16="http://schemas.microsoft.com/office/drawing/2014/main" id="{129D77E0-63CE-2D3A-AA53-F232E85FB784}"/>
                </a:ext>
              </a:extLst>
            </p:cNvPr>
            <p:cNvSpPr/>
            <p:nvPr/>
          </p:nvSpPr>
          <p:spPr>
            <a:xfrm>
              <a:off x="9761977" y="3574582"/>
              <a:ext cx="3421" cy="3421"/>
            </a:xfrm>
            <a:custGeom>
              <a:avLst/>
              <a:gdLst>
                <a:gd name="connsiteX0" fmla="*/ 0 w 3421"/>
                <a:gd name="connsiteY0" fmla="*/ 0 h 3421"/>
                <a:gd name="connsiteX1" fmla="*/ 3421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1"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312" name="Freeform: Shape 311">
              <a:extLst>
                <a:ext uri="{FF2B5EF4-FFF2-40B4-BE49-F238E27FC236}">
                  <a16:creationId xmlns:a16="http://schemas.microsoft.com/office/drawing/2014/main" id="{2B178154-364A-4C73-F6F3-949FAA0C24FF}"/>
                </a:ext>
              </a:extLst>
            </p:cNvPr>
            <p:cNvSpPr/>
            <p:nvPr/>
          </p:nvSpPr>
          <p:spPr>
            <a:xfrm>
              <a:off x="9590211" y="3578004"/>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13" name="Freeform: Shape 312">
              <a:extLst>
                <a:ext uri="{FF2B5EF4-FFF2-40B4-BE49-F238E27FC236}">
                  <a16:creationId xmlns:a16="http://schemas.microsoft.com/office/drawing/2014/main" id="{F4DAC760-BBB7-40A1-BCA2-453163727DF6}"/>
                </a:ext>
              </a:extLst>
            </p:cNvPr>
            <p:cNvSpPr/>
            <p:nvPr/>
          </p:nvSpPr>
          <p:spPr>
            <a:xfrm>
              <a:off x="9727603" y="3578057"/>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314" name="Freeform: Shape 313">
              <a:extLst>
                <a:ext uri="{FF2B5EF4-FFF2-40B4-BE49-F238E27FC236}">
                  <a16:creationId xmlns:a16="http://schemas.microsoft.com/office/drawing/2014/main" id="{9C6CCDF9-199A-5454-AF75-FE942108A543}"/>
                </a:ext>
              </a:extLst>
            </p:cNvPr>
            <p:cNvSpPr/>
            <p:nvPr/>
          </p:nvSpPr>
          <p:spPr>
            <a:xfrm>
              <a:off x="9765398" y="3578004"/>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9"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315" name="Freeform: Shape 314">
              <a:extLst>
                <a:ext uri="{FF2B5EF4-FFF2-40B4-BE49-F238E27FC236}">
                  <a16:creationId xmlns:a16="http://schemas.microsoft.com/office/drawing/2014/main" id="{40DDD197-9C8E-214C-9BDD-0F32135170DC}"/>
                </a:ext>
              </a:extLst>
            </p:cNvPr>
            <p:cNvSpPr/>
            <p:nvPr/>
          </p:nvSpPr>
          <p:spPr>
            <a:xfrm>
              <a:off x="9586789" y="3581478"/>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6"/>
                    <a:pt x="3422" y="0"/>
                  </a:cubicBezTo>
                  <a:close/>
                </a:path>
              </a:pathLst>
            </a:custGeom>
            <a:solidFill>
              <a:srgbClr val="FFFFFF"/>
            </a:solidFill>
            <a:ln w="890" cap="flat">
              <a:noFill/>
              <a:prstDash val="solid"/>
              <a:miter/>
            </a:ln>
          </p:spPr>
          <p:txBody>
            <a:bodyPr rtlCol="0" anchor="ctr"/>
            <a:lstStyle/>
            <a:p>
              <a:endParaRPr lang="en-GB"/>
            </a:p>
          </p:txBody>
        </p:sp>
        <p:sp>
          <p:nvSpPr>
            <p:cNvPr id="316" name="Freeform: Shape 315">
              <a:extLst>
                <a:ext uri="{FF2B5EF4-FFF2-40B4-BE49-F238E27FC236}">
                  <a16:creationId xmlns:a16="http://schemas.microsoft.com/office/drawing/2014/main" id="{48AD5578-4445-31EE-4974-14B83039A4D6}"/>
                </a:ext>
              </a:extLst>
            </p:cNvPr>
            <p:cNvSpPr/>
            <p:nvPr/>
          </p:nvSpPr>
          <p:spPr>
            <a:xfrm>
              <a:off x="9731077" y="3581478"/>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6"/>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317" name="Freeform: Shape 316">
              <a:extLst>
                <a:ext uri="{FF2B5EF4-FFF2-40B4-BE49-F238E27FC236}">
                  <a16:creationId xmlns:a16="http://schemas.microsoft.com/office/drawing/2014/main" id="{FB3FC2E4-99B4-062F-08CD-401325E98B48}"/>
                </a:ext>
              </a:extLst>
            </p:cNvPr>
            <p:cNvSpPr/>
            <p:nvPr/>
          </p:nvSpPr>
          <p:spPr>
            <a:xfrm>
              <a:off x="9768820" y="3581478"/>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7" y="2316"/>
                    <a:pt x="3422" y="3422"/>
                  </a:cubicBezTo>
                  <a:cubicBezTo>
                    <a:pt x="2264" y="2264"/>
                    <a:pt x="1106" y="1106"/>
                    <a:pt x="0" y="0"/>
                  </a:cubicBezTo>
                  <a:close/>
                </a:path>
              </a:pathLst>
            </a:custGeom>
            <a:solidFill>
              <a:srgbClr val="FFFFFF"/>
            </a:solidFill>
            <a:ln w="890" cap="flat">
              <a:noFill/>
              <a:prstDash val="solid"/>
              <a:miter/>
            </a:ln>
          </p:spPr>
          <p:txBody>
            <a:bodyPr rtlCol="0" anchor="ctr"/>
            <a:lstStyle/>
            <a:p>
              <a:endParaRPr lang="en-GB"/>
            </a:p>
          </p:txBody>
        </p:sp>
        <p:sp>
          <p:nvSpPr>
            <p:cNvPr id="318" name="Freeform: Shape 317">
              <a:extLst>
                <a:ext uri="{FF2B5EF4-FFF2-40B4-BE49-F238E27FC236}">
                  <a16:creationId xmlns:a16="http://schemas.microsoft.com/office/drawing/2014/main" id="{EAC6E995-A209-23BE-6655-0048584DE073}"/>
                </a:ext>
              </a:extLst>
            </p:cNvPr>
            <p:cNvSpPr/>
            <p:nvPr/>
          </p:nvSpPr>
          <p:spPr>
            <a:xfrm>
              <a:off x="9583368" y="358490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19" name="Freeform: Shape 318">
              <a:extLst>
                <a:ext uri="{FF2B5EF4-FFF2-40B4-BE49-F238E27FC236}">
                  <a16:creationId xmlns:a16="http://schemas.microsoft.com/office/drawing/2014/main" id="{71D06C44-9F5E-7080-B946-7D8BEE490E7D}"/>
                </a:ext>
              </a:extLst>
            </p:cNvPr>
            <p:cNvSpPr/>
            <p:nvPr/>
          </p:nvSpPr>
          <p:spPr>
            <a:xfrm>
              <a:off x="9734498" y="3584900"/>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320" name="Freeform: Shape 319">
              <a:extLst>
                <a:ext uri="{FF2B5EF4-FFF2-40B4-BE49-F238E27FC236}">
                  <a16:creationId xmlns:a16="http://schemas.microsoft.com/office/drawing/2014/main" id="{17D75C19-7D1E-EBFD-86A7-1553CF7C57AC}"/>
                </a:ext>
              </a:extLst>
            </p:cNvPr>
            <p:cNvSpPr/>
            <p:nvPr/>
          </p:nvSpPr>
          <p:spPr>
            <a:xfrm>
              <a:off x="9772242" y="3584900"/>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4"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321" name="Freeform: Shape 320">
              <a:extLst>
                <a:ext uri="{FF2B5EF4-FFF2-40B4-BE49-F238E27FC236}">
                  <a16:creationId xmlns:a16="http://schemas.microsoft.com/office/drawing/2014/main" id="{5ECE7A39-997A-BA1C-B320-62D04738E1E1}"/>
                </a:ext>
              </a:extLst>
            </p:cNvPr>
            <p:cNvSpPr/>
            <p:nvPr/>
          </p:nvSpPr>
          <p:spPr>
            <a:xfrm>
              <a:off x="9579946" y="358832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22" name="Freeform: Shape 321">
              <a:extLst>
                <a:ext uri="{FF2B5EF4-FFF2-40B4-BE49-F238E27FC236}">
                  <a16:creationId xmlns:a16="http://schemas.microsoft.com/office/drawing/2014/main" id="{B7CBD36E-1B39-56DD-03C4-62AF1035B5E1}"/>
                </a:ext>
              </a:extLst>
            </p:cNvPr>
            <p:cNvSpPr/>
            <p:nvPr/>
          </p:nvSpPr>
          <p:spPr>
            <a:xfrm>
              <a:off x="9737920" y="3588322"/>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323" name="Freeform: Shape 322">
              <a:extLst>
                <a:ext uri="{FF2B5EF4-FFF2-40B4-BE49-F238E27FC236}">
                  <a16:creationId xmlns:a16="http://schemas.microsoft.com/office/drawing/2014/main" id="{5C543309-C8FC-C912-1CD8-A6B0997024B9}"/>
                </a:ext>
              </a:extLst>
            </p:cNvPr>
            <p:cNvSpPr/>
            <p:nvPr/>
          </p:nvSpPr>
          <p:spPr>
            <a:xfrm>
              <a:off x="9775716" y="3588322"/>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324" name="Freeform: Shape 323">
              <a:extLst>
                <a:ext uri="{FF2B5EF4-FFF2-40B4-BE49-F238E27FC236}">
                  <a16:creationId xmlns:a16="http://schemas.microsoft.com/office/drawing/2014/main" id="{88B84055-0B39-E93D-692C-15DE5745F6DA}"/>
                </a:ext>
              </a:extLst>
            </p:cNvPr>
            <p:cNvSpPr/>
            <p:nvPr/>
          </p:nvSpPr>
          <p:spPr>
            <a:xfrm>
              <a:off x="9576472" y="3591743"/>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25" name="Freeform: Shape 324">
              <a:extLst>
                <a:ext uri="{FF2B5EF4-FFF2-40B4-BE49-F238E27FC236}">
                  <a16:creationId xmlns:a16="http://schemas.microsoft.com/office/drawing/2014/main" id="{8455B278-B010-BFBE-CA58-8AE300A0C512}"/>
                </a:ext>
              </a:extLst>
            </p:cNvPr>
            <p:cNvSpPr/>
            <p:nvPr/>
          </p:nvSpPr>
          <p:spPr>
            <a:xfrm>
              <a:off x="9741342" y="3591796"/>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326" name="Freeform: Shape 325">
              <a:extLst>
                <a:ext uri="{FF2B5EF4-FFF2-40B4-BE49-F238E27FC236}">
                  <a16:creationId xmlns:a16="http://schemas.microsoft.com/office/drawing/2014/main" id="{A7235A85-47A9-861D-E9A9-F957B7CF6AE6}"/>
                </a:ext>
              </a:extLst>
            </p:cNvPr>
            <p:cNvSpPr/>
            <p:nvPr/>
          </p:nvSpPr>
          <p:spPr>
            <a:xfrm>
              <a:off x="9573050" y="3595218"/>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27" name="Freeform: Shape 326">
              <a:extLst>
                <a:ext uri="{FF2B5EF4-FFF2-40B4-BE49-F238E27FC236}">
                  <a16:creationId xmlns:a16="http://schemas.microsoft.com/office/drawing/2014/main" id="{070F587B-B1E3-9AC7-3879-3BE55E939476}"/>
                </a:ext>
              </a:extLst>
            </p:cNvPr>
            <p:cNvSpPr/>
            <p:nvPr/>
          </p:nvSpPr>
          <p:spPr>
            <a:xfrm>
              <a:off x="9744816" y="3595218"/>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5"/>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328" name="Freeform: Shape 327">
              <a:extLst>
                <a:ext uri="{FF2B5EF4-FFF2-40B4-BE49-F238E27FC236}">
                  <a16:creationId xmlns:a16="http://schemas.microsoft.com/office/drawing/2014/main" id="{A067A21E-F083-9104-620D-DDD141CDA9C6}"/>
                </a:ext>
              </a:extLst>
            </p:cNvPr>
            <p:cNvSpPr/>
            <p:nvPr/>
          </p:nvSpPr>
          <p:spPr>
            <a:xfrm>
              <a:off x="9569629" y="359863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29" name="Freeform: Shape 328">
              <a:extLst>
                <a:ext uri="{FF2B5EF4-FFF2-40B4-BE49-F238E27FC236}">
                  <a16:creationId xmlns:a16="http://schemas.microsoft.com/office/drawing/2014/main" id="{6DFCBA26-A814-2901-28A8-3AB896A643CC}"/>
                </a:ext>
              </a:extLst>
            </p:cNvPr>
            <p:cNvSpPr/>
            <p:nvPr/>
          </p:nvSpPr>
          <p:spPr>
            <a:xfrm>
              <a:off x="9748237" y="3598639"/>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330" name="Freeform: Shape 329">
              <a:extLst>
                <a:ext uri="{FF2B5EF4-FFF2-40B4-BE49-F238E27FC236}">
                  <a16:creationId xmlns:a16="http://schemas.microsoft.com/office/drawing/2014/main" id="{C6328902-B819-4478-AB7C-9C3410B34B08}"/>
                </a:ext>
              </a:extLst>
            </p:cNvPr>
            <p:cNvSpPr/>
            <p:nvPr/>
          </p:nvSpPr>
          <p:spPr>
            <a:xfrm>
              <a:off x="9566207" y="360206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31" name="Freeform: Shape 330">
              <a:extLst>
                <a:ext uri="{FF2B5EF4-FFF2-40B4-BE49-F238E27FC236}">
                  <a16:creationId xmlns:a16="http://schemas.microsoft.com/office/drawing/2014/main" id="{319F05EF-7E47-D76E-B5BD-CE6D2C07258E}"/>
                </a:ext>
              </a:extLst>
            </p:cNvPr>
            <p:cNvSpPr/>
            <p:nvPr/>
          </p:nvSpPr>
          <p:spPr>
            <a:xfrm>
              <a:off x="9751659" y="3602061"/>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332" name="Freeform: Shape 331">
              <a:extLst>
                <a:ext uri="{FF2B5EF4-FFF2-40B4-BE49-F238E27FC236}">
                  <a16:creationId xmlns:a16="http://schemas.microsoft.com/office/drawing/2014/main" id="{143B3AE7-DD53-9C0C-6176-EF897061A87B}"/>
                </a:ext>
              </a:extLst>
            </p:cNvPr>
            <p:cNvSpPr/>
            <p:nvPr/>
          </p:nvSpPr>
          <p:spPr>
            <a:xfrm>
              <a:off x="9562732" y="3605483"/>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33" name="Freeform: Shape 332">
              <a:extLst>
                <a:ext uri="{FF2B5EF4-FFF2-40B4-BE49-F238E27FC236}">
                  <a16:creationId xmlns:a16="http://schemas.microsoft.com/office/drawing/2014/main" id="{9FEEE695-E5F4-4A30-37D4-FAF623A566F1}"/>
                </a:ext>
              </a:extLst>
            </p:cNvPr>
            <p:cNvSpPr/>
            <p:nvPr/>
          </p:nvSpPr>
          <p:spPr>
            <a:xfrm>
              <a:off x="9755081" y="3605535"/>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6"/>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334" name="Freeform: Shape 333">
              <a:extLst>
                <a:ext uri="{FF2B5EF4-FFF2-40B4-BE49-F238E27FC236}">
                  <a16:creationId xmlns:a16="http://schemas.microsoft.com/office/drawing/2014/main" id="{66001EBA-4442-4027-F235-0EF6BF10E1D8}"/>
                </a:ext>
              </a:extLst>
            </p:cNvPr>
            <p:cNvSpPr/>
            <p:nvPr/>
          </p:nvSpPr>
          <p:spPr>
            <a:xfrm>
              <a:off x="9559311" y="3608957"/>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35" name="Freeform: Shape 334">
              <a:extLst>
                <a:ext uri="{FF2B5EF4-FFF2-40B4-BE49-F238E27FC236}">
                  <a16:creationId xmlns:a16="http://schemas.microsoft.com/office/drawing/2014/main" id="{72E9E868-DA78-75A3-D90E-94CCB9DC89F8}"/>
                </a:ext>
              </a:extLst>
            </p:cNvPr>
            <p:cNvSpPr/>
            <p:nvPr/>
          </p:nvSpPr>
          <p:spPr>
            <a:xfrm>
              <a:off x="9758555" y="3608957"/>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336" name="Freeform: Shape 335">
              <a:extLst>
                <a:ext uri="{FF2B5EF4-FFF2-40B4-BE49-F238E27FC236}">
                  <a16:creationId xmlns:a16="http://schemas.microsoft.com/office/drawing/2014/main" id="{22445DEB-9063-20CA-5214-89E9D5BF4BA7}"/>
                </a:ext>
              </a:extLst>
            </p:cNvPr>
            <p:cNvSpPr/>
            <p:nvPr/>
          </p:nvSpPr>
          <p:spPr>
            <a:xfrm>
              <a:off x="9555889" y="361237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37" name="Freeform: Shape 336">
              <a:extLst>
                <a:ext uri="{FF2B5EF4-FFF2-40B4-BE49-F238E27FC236}">
                  <a16:creationId xmlns:a16="http://schemas.microsoft.com/office/drawing/2014/main" id="{777DB6FF-6538-A4E8-56CC-D199A6227293}"/>
                </a:ext>
              </a:extLst>
            </p:cNvPr>
            <p:cNvSpPr/>
            <p:nvPr/>
          </p:nvSpPr>
          <p:spPr>
            <a:xfrm>
              <a:off x="9761977" y="3612379"/>
              <a:ext cx="3421" cy="3421"/>
            </a:xfrm>
            <a:custGeom>
              <a:avLst/>
              <a:gdLst>
                <a:gd name="connsiteX0" fmla="*/ 3421 w 3421"/>
                <a:gd name="connsiteY0" fmla="*/ 3422 h 3421"/>
                <a:gd name="connsiteX1" fmla="*/ 0 w 3421"/>
                <a:gd name="connsiteY1" fmla="*/ 3422 h 3421"/>
                <a:gd name="connsiteX2" fmla="*/ 0 w 3421"/>
                <a:gd name="connsiteY2" fmla="*/ 0 h 3421"/>
                <a:gd name="connsiteX3" fmla="*/ 3421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3421" y="3422"/>
                  </a:moveTo>
                  <a:lnTo>
                    <a:pt x="0" y="3422"/>
                  </a:lnTo>
                  <a:lnTo>
                    <a:pt x="0" y="0"/>
                  </a:ln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338" name="Freeform: Shape 337">
              <a:extLst>
                <a:ext uri="{FF2B5EF4-FFF2-40B4-BE49-F238E27FC236}">
                  <a16:creationId xmlns:a16="http://schemas.microsoft.com/office/drawing/2014/main" id="{FF7428C8-6BBC-DB2D-FAAE-ED06EFF14229}"/>
                </a:ext>
              </a:extLst>
            </p:cNvPr>
            <p:cNvSpPr/>
            <p:nvPr/>
          </p:nvSpPr>
          <p:spPr>
            <a:xfrm>
              <a:off x="9552468" y="361580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39" name="Freeform: Shape 338">
              <a:extLst>
                <a:ext uri="{FF2B5EF4-FFF2-40B4-BE49-F238E27FC236}">
                  <a16:creationId xmlns:a16="http://schemas.microsoft.com/office/drawing/2014/main" id="{56B2AF9C-93A9-61B5-B243-C7A10B68D9F0}"/>
                </a:ext>
              </a:extLst>
            </p:cNvPr>
            <p:cNvSpPr/>
            <p:nvPr/>
          </p:nvSpPr>
          <p:spPr>
            <a:xfrm>
              <a:off x="9548993" y="361922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40" name="Freeform: Shape 339">
              <a:extLst>
                <a:ext uri="{FF2B5EF4-FFF2-40B4-BE49-F238E27FC236}">
                  <a16:creationId xmlns:a16="http://schemas.microsoft.com/office/drawing/2014/main" id="{200635BE-DF34-BC1D-C96C-9F8CED25A2F8}"/>
                </a:ext>
              </a:extLst>
            </p:cNvPr>
            <p:cNvSpPr/>
            <p:nvPr/>
          </p:nvSpPr>
          <p:spPr>
            <a:xfrm>
              <a:off x="9545571" y="362269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41" name="Freeform: Shape 340">
              <a:extLst>
                <a:ext uri="{FF2B5EF4-FFF2-40B4-BE49-F238E27FC236}">
                  <a16:creationId xmlns:a16="http://schemas.microsoft.com/office/drawing/2014/main" id="{57EC6A9A-40FE-8649-336E-6DFE08846B43}"/>
                </a:ext>
              </a:extLst>
            </p:cNvPr>
            <p:cNvSpPr/>
            <p:nvPr/>
          </p:nvSpPr>
          <p:spPr>
            <a:xfrm>
              <a:off x="9542150" y="3626118"/>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42" name="Freeform: Shape 341">
              <a:extLst>
                <a:ext uri="{FF2B5EF4-FFF2-40B4-BE49-F238E27FC236}">
                  <a16:creationId xmlns:a16="http://schemas.microsoft.com/office/drawing/2014/main" id="{1AC00CA7-939B-86CC-3925-4EEFCED9F7C9}"/>
                </a:ext>
              </a:extLst>
            </p:cNvPr>
            <p:cNvSpPr/>
            <p:nvPr/>
          </p:nvSpPr>
          <p:spPr>
            <a:xfrm>
              <a:off x="9761977" y="3626118"/>
              <a:ext cx="3421" cy="3421"/>
            </a:xfrm>
            <a:custGeom>
              <a:avLst/>
              <a:gdLst>
                <a:gd name="connsiteX0" fmla="*/ 0 w 3421"/>
                <a:gd name="connsiteY0" fmla="*/ 0 h 3421"/>
                <a:gd name="connsiteX1" fmla="*/ 3421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1" y="0"/>
                  </a:lnTo>
                  <a:cubicBezTo>
                    <a:pt x="2263" y="1158"/>
                    <a:pt x="1105" y="2316"/>
                    <a:pt x="0" y="3422"/>
                  </a:cubicBezTo>
                  <a:lnTo>
                    <a:pt x="0" y="0"/>
                  </a:lnTo>
                  <a:close/>
                </a:path>
              </a:pathLst>
            </a:custGeom>
            <a:solidFill>
              <a:srgbClr val="FFFFFF"/>
            </a:solidFill>
            <a:ln w="890" cap="flat">
              <a:noFill/>
              <a:prstDash val="solid"/>
              <a:miter/>
            </a:ln>
          </p:spPr>
          <p:txBody>
            <a:bodyPr rtlCol="0" anchor="ctr"/>
            <a:lstStyle/>
            <a:p>
              <a:endParaRPr lang="en-GB"/>
            </a:p>
          </p:txBody>
        </p:sp>
        <p:sp>
          <p:nvSpPr>
            <p:cNvPr id="343" name="Freeform: Shape 342">
              <a:extLst>
                <a:ext uri="{FF2B5EF4-FFF2-40B4-BE49-F238E27FC236}">
                  <a16:creationId xmlns:a16="http://schemas.microsoft.com/office/drawing/2014/main" id="{2D7494BA-52F6-08F4-4FFB-6B1075A6E5BA}"/>
                </a:ext>
              </a:extLst>
            </p:cNvPr>
            <p:cNvSpPr/>
            <p:nvPr/>
          </p:nvSpPr>
          <p:spPr>
            <a:xfrm>
              <a:off x="9538729" y="362954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44" name="Freeform: Shape 343">
              <a:extLst>
                <a:ext uri="{FF2B5EF4-FFF2-40B4-BE49-F238E27FC236}">
                  <a16:creationId xmlns:a16="http://schemas.microsoft.com/office/drawing/2014/main" id="{4C28B1A9-9EA8-BE7F-D29E-7844017B3995}"/>
                </a:ext>
              </a:extLst>
            </p:cNvPr>
            <p:cNvSpPr/>
            <p:nvPr/>
          </p:nvSpPr>
          <p:spPr>
            <a:xfrm>
              <a:off x="9758503" y="3629540"/>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45" name="Freeform: Shape 344">
              <a:extLst>
                <a:ext uri="{FF2B5EF4-FFF2-40B4-BE49-F238E27FC236}">
                  <a16:creationId xmlns:a16="http://schemas.microsoft.com/office/drawing/2014/main" id="{87EE9E35-CA86-60A7-AF4A-F0871EBAF9FF}"/>
                </a:ext>
              </a:extLst>
            </p:cNvPr>
            <p:cNvSpPr/>
            <p:nvPr/>
          </p:nvSpPr>
          <p:spPr>
            <a:xfrm>
              <a:off x="9535254" y="363296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46" name="Freeform: Shape 345">
              <a:extLst>
                <a:ext uri="{FF2B5EF4-FFF2-40B4-BE49-F238E27FC236}">
                  <a16:creationId xmlns:a16="http://schemas.microsoft.com/office/drawing/2014/main" id="{B0047367-D85D-B322-1069-C8BA48985FE2}"/>
                </a:ext>
              </a:extLst>
            </p:cNvPr>
            <p:cNvSpPr/>
            <p:nvPr/>
          </p:nvSpPr>
          <p:spPr>
            <a:xfrm>
              <a:off x="9531832" y="363643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47" name="Freeform: Shape 346">
              <a:extLst>
                <a:ext uri="{FF2B5EF4-FFF2-40B4-BE49-F238E27FC236}">
                  <a16:creationId xmlns:a16="http://schemas.microsoft.com/office/drawing/2014/main" id="{B5484287-EB34-DB4F-9DAF-55467971FD0E}"/>
                </a:ext>
              </a:extLst>
            </p:cNvPr>
            <p:cNvSpPr/>
            <p:nvPr/>
          </p:nvSpPr>
          <p:spPr>
            <a:xfrm>
              <a:off x="9528411" y="3639858"/>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48" name="Freeform: Shape 347">
              <a:extLst>
                <a:ext uri="{FF2B5EF4-FFF2-40B4-BE49-F238E27FC236}">
                  <a16:creationId xmlns:a16="http://schemas.microsoft.com/office/drawing/2014/main" id="{3C1DC5AF-0F8B-1EFB-D28E-7E5218E1F733}"/>
                </a:ext>
              </a:extLst>
            </p:cNvPr>
            <p:cNvSpPr/>
            <p:nvPr/>
          </p:nvSpPr>
          <p:spPr>
            <a:xfrm>
              <a:off x="9524937" y="364327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49" name="Freeform: Shape 348">
              <a:extLst>
                <a:ext uri="{FF2B5EF4-FFF2-40B4-BE49-F238E27FC236}">
                  <a16:creationId xmlns:a16="http://schemas.microsoft.com/office/drawing/2014/main" id="{541EEB43-EA27-3E73-472B-11AB26415490}"/>
                </a:ext>
              </a:extLst>
            </p:cNvPr>
            <p:cNvSpPr/>
            <p:nvPr/>
          </p:nvSpPr>
          <p:spPr>
            <a:xfrm>
              <a:off x="9521515" y="364670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350" name="Freeform: Shape 349">
              <a:extLst>
                <a:ext uri="{FF2B5EF4-FFF2-40B4-BE49-F238E27FC236}">
                  <a16:creationId xmlns:a16="http://schemas.microsoft.com/office/drawing/2014/main" id="{4EBC0EE3-03D5-E0B4-022E-5725E807BC1A}"/>
                </a:ext>
              </a:extLst>
            </p:cNvPr>
            <p:cNvSpPr/>
            <p:nvPr/>
          </p:nvSpPr>
          <p:spPr>
            <a:xfrm>
              <a:off x="9518093" y="365017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51" name="Freeform: Shape 350">
              <a:extLst>
                <a:ext uri="{FF2B5EF4-FFF2-40B4-BE49-F238E27FC236}">
                  <a16:creationId xmlns:a16="http://schemas.microsoft.com/office/drawing/2014/main" id="{8225A83D-F962-E782-7E24-1AB1CDA9B767}"/>
                </a:ext>
              </a:extLst>
            </p:cNvPr>
            <p:cNvSpPr/>
            <p:nvPr/>
          </p:nvSpPr>
          <p:spPr>
            <a:xfrm>
              <a:off x="9514672" y="3653597"/>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52" name="Freeform: Shape 351">
              <a:extLst>
                <a:ext uri="{FF2B5EF4-FFF2-40B4-BE49-F238E27FC236}">
                  <a16:creationId xmlns:a16="http://schemas.microsoft.com/office/drawing/2014/main" id="{ED40373F-7037-2549-7CE8-E21EC55119B8}"/>
                </a:ext>
              </a:extLst>
            </p:cNvPr>
            <p:cNvSpPr/>
            <p:nvPr/>
          </p:nvSpPr>
          <p:spPr>
            <a:xfrm>
              <a:off x="9511198" y="365701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53" name="Freeform: Shape 352">
              <a:extLst>
                <a:ext uri="{FF2B5EF4-FFF2-40B4-BE49-F238E27FC236}">
                  <a16:creationId xmlns:a16="http://schemas.microsoft.com/office/drawing/2014/main" id="{A7FE19B4-F91B-B7DD-27AC-01A12B476F5C}"/>
                </a:ext>
              </a:extLst>
            </p:cNvPr>
            <p:cNvSpPr/>
            <p:nvPr/>
          </p:nvSpPr>
          <p:spPr>
            <a:xfrm>
              <a:off x="9507776" y="366044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6"/>
                    <a:pt x="3422" y="0"/>
                  </a:cubicBezTo>
                  <a:close/>
                </a:path>
              </a:pathLst>
            </a:custGeom>
            <a:solidFill>
              <a:srgbClr val="FFFFFF"/>
            </a:solidFill>
            <a:ln w="890" cap="flat">
              <a:noFill/>
              <a:prstDash val="solid"/>
              <a:miter/>
            </a:ln>
          </p:spPr>
          <p:txBody>
            <a:bodyPr rtlCol="0" anchor="ctr"/>
            <a:lstStyle/>
            <a:p>
              <a:endParaRPr lang="en-GB"/>
            </a:p>
          </p:txBody>
        </p:sp>
        <p:sp>
          <p:nvSpPr>
            <p:cNvPr id="354" name="Freeform: Shape 353">
              <a:extLst>
                <a:ext uri="{FF2B5EF4-FFF2-40B4-BE49-F238E27FC236}">
                  <a16:creationId xmlns:a16="http://schemas.microsoft.com/office/drawing/2014/main" id="{50AAE7F4-A0D1-6E6F-E06C-E6F560E39C3F}"/>
                </a:ext>
              </a:extLst>
            </p:cNvPr>
            <p:cNvSpPr/>
            <p:nvPr/>
          </p:nvSpPr>
          <p:spPr>
            <a:xfrm>
              <a:off x="9504354" y="366391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55" name="Freeform: Shape 354">
              <a:extLst>
                <a:ext uri="{FF2B5EF4-FFF2-40B4-BE49-F238E27FC236}">
                  <a16:creationId xmlns:a16="http://schemas.microsoft.com/office/drawing/2014/main" id="{0AEBF53B-F053-3DCB-B7C0-DE5FC08CBC22}"/>
                </a:ext>
              </a:extLst>
            </p:cNvPr>
            <p:cNvSpPr/>
            <p:nvPr/>
          </p:nvSpPr>
          <p:spPr>
            <a:xfrm>
              <a:off x="9500932" y="366733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56" name="Freeform: Shape 355">
              <a:extLst>
                <a:ext uri="{FF2B5EF4-FFF2-40B4-BE49-F238E27FC236}">
                  <a16:creationId xmlns:a16="http://schemas.microsoft.com/office/drawing/2014/main" id="{894F2528-F1EB-AB7C-2739-6E8D51AFABA2}"/>
                </a:ext>
              </a:extLst>
            </p:cNvPr>
            <p:cNvSpPr/>
            <p:nvPr/>
          </p:nvSpPr>
          <p:spPr>
            <a:xfrm>
              <a:off x="9497459" y="3670758"/>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57" name="Freeform: Shape 356">
              <a:extLst>
                <a:ext uri="{FF2B5EF4-FFF2-40B4-BE49-F238E27FC236}">
                  <a16:creationId xmlns:a16="http://schemas.microsoft.com/office/drawing/2014/main" id="{FF101063-36AD-D648-05B7-13A2347CDBCF}"/>
                </a:ext>
              </a:extLst>
            </p:cNvPr>
            <p:cNvSpPr/>
            <p:nvPr/>
          </p:nvSpPr>
          <p:spPr>
            <a:xfrm>
              <a:off x="9494037" y="367418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58" name="Freeform: Shape 357">
              <a:extLst>
                <a:ext uri="{FF2B5EF4-FFF2-40B4-BE49-F238E27FC236}">
                  <a16:creationId xmlns:a16="http://schemas.microsoft.com/office/drawing/2014/main" id="{8DCDBB2B-7265-5C1E-A66E-EF58CDC4032A}"/>
                </a:ext>
              </a:extLst>
            </p:cNvPr>
            <p:cNvSpPr/>
            <p:nvPr/>
          </p:nvSpPr>
          <p:spPr>
            <a:xfrm>
              <a:off x="9490615" y="3677654"/>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59" name="Freeform: Shape 358">
              <a:extLst>
                <a:ext uri="{FF2B5EF4-FFF2-40B4-BE49-F238E27FC236}">
                  <a16:creationId xmlns:a16="http://schemas.microsoft.com/office/drawing/2014/main" id="{1F717928-FF35-3389-61E4-DD89F6EA7727}"/>
                </a:ext>
              </a:extLst>
            </p:cNvPr>
            <p:cNvSpPr/>
            <p:nvPr/>
          </p:nvSpPr>
          <p:spPr>
            <a:xfrm>
              <a:off x="9487193" y="368107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60" name="Freeform: Shape 359">
              <a:extLst>
                <a:ext uri="{FF2B5EF4-FFF2-40B4-BE49-F238E27FC236}">
                  <a16:creationId xmlns:a16="http://schemas.microsoft.com/office/drawing/2014/main" id="{77A3CF50-41FC-637B-4915-082876F682F0}"/>
                </a:ext>
              </a:extLst>
            </p:cNvPr>
            <p:cNvSpPr/>
            <p:nvPr/>
          </p:nvSpPr>
          <p:spPr>
            <a:xfrm>
              <a:off x="9445923" y="3684498"/>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6"/>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61" name="Freeform: Shape 360">
              <a:extLst>
                <a:ext uri="{FF2B5EF4-FFF2-40B4-BE49-F238E27FC236}">
                  <a16:creationId xmlns:a16="http://schemas.microsoft.com/office/drawing/2014/main" id="{87583AC8-B3D2-8CED-1A93-783FD77556D8}"/>
                </a:ext>
              </a:extLst>
            </p:cNvPr>
            <p:cNvSpPr/>
            <p:nvPr/>
          </p:nvSpPr>
          <p:spPr>
            <a:xfrm>
              <a:off x="9483719" y="3684498"/>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362" name="Freeform: Shape 361">
              <a:extLst>
                <a:ext uri="{FF2B5EF4-FFF2-40B4-BE49-F238E27FC236}">
                  <a16:creationId xmlns:a16="http://schemas.microsoft.com/office/drawing/2014/main" id="{88E046F3-B176-3FC7-0E48-FB444C9964DB}"/>
                </a:ext>
              </a:extLst>
            </p:cNvPr>
            <p:cNvSpPr/>
            <p:nvPr/>
          </p:nvSpPr>
          <p:spPr>
            <a:xfrm>
              <a:off x="9442502" y="3687972"/>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7" y="1105"/>
                    <a:pt x="3422" y="0"/>
                  </a:cubicBez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63" name="Freeform: Shape 362">
              <a:extLst>
                <a:ext uri="{FF2B5EF4-FFF2-40B4-BE49-F238E27FC236}">
                  <a16:creationId xmlns:a16="http://schemas.microsoft.com/office/drawing/2014/main" id="{4B434F2C-CF0B-E25A-47C0-D7D771BD359F}"/>
                </a:ext>
              </a:extLst>
            </p:cNvPr>
            <p:cNvSpPr/>
            <p:nvPr/>
          </p:nvSpPr>
          <p:spPr>
            <a:xfrm>
              <a:off x="9480298" y="3687919"/>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64" name="Freeform: Shape 363">
              <a:extLst>
                <a:ext uri="{FF2B5EF4-FFF2-40B4-BE49-F238E27FC236}">
                  <a16:creationId xmlns:a16="http://schemas.microsoft.com/office/drawing/2014/main" id="{D02E77E2-00F3-026A-35AA-98205E063AF4}"/>
                </a:ext>
              </a:extLst>
            </p:cNvPr>
            <p:cNvSpPr/>
            <p:nvPr/>
          </p:nvSpPr>
          <p:spPr>
            <a:xfrm>
              <a:off x="9439080" y="3691394"/>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5"/>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365" name="Freeform: Shape 364">
              <a:extLst>
                <a:ext uri="{FF2B5EF4-FFF2-40B4-BE49-F238E27FC236}">
                  <a16:creationId xmlns:a16="http://schemas.microsoft.com/office/drawing/2014/main" id="{6021D871-B955-08AE-AA63-7CCAB65C74B5}"/>
                </a:ext>
              </a:extLst>
            </p:cNvPr>
            <p:cNvSpPr/>
            <p:nvPr/>
          </p:nvSpPr>
          <p:spPr>
            <a:xfrm>
              <a:off x="9476823" y="3691394"/>
              <a:ext cx="3474" cy="4843"/>
            </a:xfrm>
            <a:custGeom>
              <a:avLst/>
              <a:gdLst>
                <a:gd name="connsiteX0" fmla="*/ 3474 w 3474"/>
                <a:gd name="connsiteY0" fmla="*/ 0 h 4843"/>
                <a:gd name="connsiteX1" fmla="*/ 3474 w 3474"/>
                <a:gd name="connsiteY1" fmla="*/ 3422 h 4843"/>
                <a:gd name="connsiteX2" fmla="*/ 1737 w 3474"/>
                <a:gd name="connsiteY2" fmla="*/ 4843 h 4843"/>
                <a:gd name="connsiteX3" fmla="*/ 0 w 3474"/>
                <a:gd name="connsiteY3" fmla="*/ 3422 h 4843"/>
                <a:gd name="connsiteX4" fmla="*/ 3422 w 3474"/>
                <a:gd name="connsiteY4" fmla="*/ 0 h 4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 h="4843">
                  <a:moveTo>
                    <a:pt x="3474" y="0"/>
                  </a:moveTo>
                  <a:lnTo>
                    <a:pt x="3474" y="3422"/>
                  </a:lnTo>
                  <a:cubicBezTo>
                    <a:pt x="2895" y="3895"/>
                    <a:pt x="2316" y="4369"/>
                    <a:pt x="1737" y="4843"/>
                  </a:cubicBezTo>
                  <a:cubicBezTo>
                    <a:pt x="1158" y="4369"/>
                    <a:pt x="579" y="3895"/>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66" name="Freeform: Shape 365">
              <a:extLst>
                <a:ext uri="{FF2B5EF4-FFF2-40B4-BE49-F238E27FC236}">
                  <a16:creationId xmlns:a16="http://schemas.microsoft.com/office/drawing/2014/main" id="{C0D85F3F-287C-FA99-3448-CD8C4A32AE2F}"/>
                </a:ext>
              </a:extLst>
            </p:cNvPr>
            <p:cNvSpPr/>
            <p:nvPr/>
          </p:nvSpPr>
          <p:spPr>
            <a:xfrm>
              <a:off x="9435659" y="3694815"/>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67" name="Freeform: Shape 366">
              <a:extLst>
                <a:ext uri="{FF2B5EF4-FFF2-40B4-BE49-F238E27FC236}">
                  <a16:creationId xmlns:a16="http://schemas.microsoft.com/office/drawing/2014/main" id="{FAEEAF11-31F9-0F88-6C3B-FBD6F539B4EB}"/>
                </a:ext>
              </a:extLst>
            </p:cNvPr>
            <p:cNvSpPr/>
            <p:nvPr/>
          </p:nvSpPr>
          <p:spPr>
            <a:xfrm>
              <a:off x="9473349" y="3694815"/>
              <a:ext cx="4414" cy="4895"/>
            </a:xfrm>
            <a:custGeom>
              <a:avLst/>
              <a:gdLst>
                <a:gd name="connsiteX0" fmla="*/ 53 w 4414"/>
                <a:gd name="connsiteY0" fmla="*/ 3422 h 4895"/>
                <a:gd name="connsiteX1" fmla="*/ 3474 w 4414"/>
                <a:gd name="connsiteY1" fmla="*/ 0 h 4895"/>
                <a:gd name="connsiteX2" fmla="*/ 4317 w 4414"/>
                <a:gd name="connsiteY2" fmla="*/ 2316 h 4895"/>
                <a:gd name="connsiteX3" fmla="*/ 3474 w 4414"/>
                <a:gd name="connsiteY3" fmla="*/ 3474 h 4895"/>
                <a:gd name="connsiteX4" fmla="*/ 1738 w 4414"/>
                <a:gd name="connsiteY4" fmla="*/ 4896 h 4895"/>
                <a:gd name="connsiteX5" fmla="*/ 0 w 4414"/>
                <a:gd name="connsiteY5" fmla="*/ 3474 h 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4" h="4895">
                  <a:moveTo>
                    <a:pt x="53" y="3422"/>
                  </a:moveTo>
                  <a:cubicBezTo>
                    <a:pt x="1211" y="2264"/>
                    <a:pt x="2369" y="1105"/>
                    <a:pt x="3474" y="0"/>
                  </a:cubicBezTo>
                  <a:cubicBezTo>
                    <a:pt x="4317" y="790"/>
                    <a:pt x="4580" y="1527"/>
                    <a:pt x="4317" y="2316"/>
                  </a:cubicBezTo>
                  <a:cubicBezTo>
                    <a:pt x="4053" y="3053"/>
                    <a:pt x="3738" y="3474"/>
                    <a:pt x="3474" y="3474"/>
                  </a:cubicBezTo>
                  <a:cubicBezTo>
                    <a:pt x="2895" y="3948"/>
                    <a:pt x="2317" y="4422"/>
                    <a:pt x="1738" y="4896"/>
                  </a:cubicBezTo>
                  <a:cubicBezTo>
                    <a:pt x="1158" y="4422"/>
                    <a:pt x="579" y="3948"/>
                    <a:pt x="0" y="3474"/>
                  </a:cubicBezTo>
                  <a:close/>
                </a:path>
              </a:pathLst>
            </a:custGeom>
            <a:solidFill>
              <a:srgbClr val="FFFFFF"/>
            </a:solidFill>
            <a:ln w="890" cap="flat">
              <a:noFill/>
              <a:prstDash val="solid"/>
              <a:miter/>
            </a:ln>
          </p:spPr>
          <p:txBody>
            <a:bodyPr rtlCol="0" anchor="ctr"/>
            <a:lstStyle/>
            <a:p>
              <a:endParaRPr lang="en-GB"/>
            </a:p>
          </p:txBody>
        </p:sp>
        <p:sp>
          <p:nvSpPr>
            <p:cNvPr id="368" name="Freeform: Shape 367">
              <a:extLst>
                <a:ext uri="{FF2B5EF4-FFF2-40B4-BE49-F238E27FC236}">
                  <a16:creationId xmlns:a16="http://schemas.microsoft.com/office/drawing/2014/main" id="{651159CE-B2A5-726C-A802-7761E3B231C3}"/>
                </a:ext>
              </a:extLst>
            </p:cNvPr>
            <p:cNvSpPr/>
            <p:nvPr/>
          </p:nvSpPr>
          <p:spPr>
            <a:xfrm>
              <a:off x="9432184" y="3698237"/>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69" name="Freeform: Shape 368">
              <a:extLst>
                <a:ext uri="{FF2B5EF4-FFF2-40B4-BE49-F238E27FC236}">
                  <a16:creationId xmlns:a16="http://schemas.microsoft.com/office/drawing/2014/main" id="{CF721AFF-DA61-21F7-4BDF-CEDA3E0F923D}"/>
                </a:ext>
              </a:extLst>
            </p:cNvPr>
            <p:cNvSpPr/>
            <p:nvPr/>
          </p:nvSpPr>
          <p:spPr>
            <a:xfrm>
              <a:off x="9469927" y="3698237"/>
              <a:ext cx="4414" cy="4895"/>
            </a:xfrm>
            <a:custGeom>
              <a:avLst/>
              <a:gdLst>
                <a:gd name="connsiteX0" fmla="*/ 53 w 4414"/>
                <a:gd name="connsiteY0" fmla="*/ 3422 h 4895"/>
                <a:gd name="connsiteX1" fmla="*/ 3474 w 4414"/>
                <a:gd name="connsiteY1" fmla="*/ 0 h 4895"/>
                <a:gd name="connsiteX2" fmla="*/ 4317 w 4414"/>
                <a:gd name="connsiteY2" fmla="*/ 2316 h 4895"/>
                <a:gd name="connsiteX3" fmla="*/ 3474 w 4414"/>
                <a:gd name="connsiteY3" fmla="*/ 3474 h 4895"/>
                <a:gd name="connsiteX4" fmla="*/ 1738 w 4414"/>
                <a:gd name="connsiteY4" fmla="*/ 4896 h 4895"/>
                <a:gd name="connsiteX5" fmla="*/ 0 w 4414"/>
                <a:gd name="connsiteY5" fmla="*/ 3474 h 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4" h="4895">
                  <a:moveTo>
                    <a:pt x="53" y="3422"/>
                  </a:moveTo>
                  <a:cubicBezTo>
                    <a:pt x="1211" y="2264"/>
                    <a:pt x="2369" y="1105"/>
                    <a:pt x="3474" y="0"/>
                  </a:cubicBezTo>
                  <a:cubicBezTo>
                    <a:pt x="4317" y="790"/>
                    <a:pt x="4580" y="1527"/>
                    <a:pt x="4317" y="2316"/>
                  </a:cubicBezTo>
                  <a:cubicBezTo>
                    <a:pt x="4053" y="3053"/>
                    <a:pt x="3738" y="3474"/>
                    <a:pt x="3474" y="3474"/>
                  </a:cubicBezTo>
                  <a:cubicBezTo>
                    <a:pt x="2895" y="3948"/>
                    <a:pt x="2317" y="4422"/>
                    <a:pt x="1738" y="4896"/>
                  </a:cubicBezTo>
                  <a:cubicBezTo>
                    <a:pt x="1159" y="4422"/>
                    <a:pt x="580" y="3948"/>
                    <a:pt x="0" y="3474"/>
                  </a:cubicBezTo>
                  <a:close/>
                </a:path>
              </a:pathLst>
            </a:custGeom>
            <a:solidFill>
              <a:srgbClr val="FFFFFF"/>
            </a:solidFill>
            <a:ln w="890" cap="flat">
              <a:noFill/>
              <a:prstDash val="solid"/>
              <a:miter/>
            </a:ln>
          </p:spPr>
          <p:txBody>
            <a:bodyPr rtlCol="0" anchor="ctr"/>
            <a:lstStyle/>
            <a:p>
              <a:endParaRPr lang="en-GB"/>
            </a:p>
          </p:txBody>
        </p:sp>
        <p:sp>
          <p:nvSpPr>
            <p:cNvPr id="370" name="Freeform: Shape 369">
              <a:extLst>
                <a:ext uri="{FF2B5EF4-FFF2-40B4-BE49-F238E27FC236}">
                  <a16:creationId xmlns:a16="http://schemas.microsoft.com/office/drawing/2014/main" id="{C8D1143D-18D7-EFE8-035A-D689ACAA4D77}"/>
                </a:ext>
              </a:extLst>
            </p:cNvPr>
            <p:cNvSpPr/>
            <p:nvPr/>
          </p:nvSpPr>
          <p:spPr>
            <a:xfrm>
              <a:off x="9428763" y="370171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71" name="Freeform: Shape 370">
              <a:extLst>
                <a:ext uri="{FF2B5EF4-FFF2-40B4-BE49-F238E27FC236}">
                  <a16:creationId xmlns:a16="http://schemas.microsoft.com/office/drawing/2014/main" id="{1A42D581-FD11-CCF5-000D-22E5CE7EAF7B}"/>
                </a:ext>
              </a:extLst>
            </p:cNvPr>
            <p:cNvSpPr/>
            <p:nvPr/>
          </p:nvSpPr>
          <p:spPr>
            <a:xfrm>
              <a:off x="9466506" y="3701711"/>
              <a:ext cx="4414" cy="4895"/>
            </a:xfrm>
            <a:custGeom>
              <a:avLst/>
              <a:gdLst>
                <a:gd name="connsiteX0" fmla="*/ 53 w 4414"/>
                <a:gd name="connsiteY0" fmla="*/ 3422 h 4895"/>
                <a:gd name="connsiteX1" fmla="*/ 3474 w 4414"/>
                <a:gd name="connsiteY1" fmla="*/ 0 h 4895"/>
                <a:gd name="connsiteX2" fmla="*/ 4316 w 4414"/>
                <a:gd name="connsiteY2" fmla="*/ 2316 h 4895"/>
                <a:gd name="connsiteX3" fmla="*/ 3474 w 4414"/>
                <a:gd name="connsiteY3" fmla="*/ 3474 h 4895"/>
                <a:gd name="connsiteX4" fmla="*/ 1737 w 4414"/>
                <a:gd name="connsiteY4" fmla="*/ 4896 h 4895"/>
                <a:gd name="connsiteX5" fmla="*/ 0 w 4414"/>
                <a:gd name="connsiteY5" fmla="*/ 3474 h 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4" h="4895">
                  <a:moveTo>
                    <a:pt x="53" y="3422"/>
                  </a:moveTo>
                  <a:cubicBezTo>
                    <a:pt x="1211" y="2264"/>
                    <a:pt x="2369" y="1105"/>
                    <a:pt x="3474" y="0"/>
                  </a:cubicBezTo>
                  <a:cubicBezTo>
                    <a:pt x="4316" y="790"/>
                    <a:pt x="4580" y="1527"/>
                    <a:pt x="4316" y="2316"/>
                  </a:cubicBezTo>
                  <a:cubicBezTo>
                    <a:pt x="4053" y="3053"/>
                    <a:pt x="3737" y="3474"/>
                    <a:pt x="3474" y="3474"/>
                  </a:cubicBezTo>
                  <a:cubicBezTo>
                    <a:pt x="2895" y="3948"/>
                    <a:pt x="2316" y="4422"/>
                    <a:pt x="1737" y="4896"/>
                  </a:cubicBezTo>
                  <a:cubicBezTo>
                    <a:pt x="1158" y="4422"/>
                    <a:pt x="579" y="3948"/>
                    <a:pt x="0" y="3474"/>
                  </a:cubicBezTo>
                  <a:close/>
                </a:path>
              </a:pathLst>
            </a:custGeom>
            <a:solidFill>
              <a:srgbClr val="FFFFFF"/>
            </a:solidFill>
            <a:ln w="890" cap="flat">
              <a:noFill/>
              <a:prstDash val="solid"/>
              <a:miter/>
            </a:ln>
          </p:spPr>
          <p:txBody>
            <a:bodyPr rtlCol="0" anchor="ctr"/>
            <a:lstStyle/>
            <a:p>
              <a:endParaRPr lang="en-GB"/>
            </a:p>
          </p:txBody>
        </p:sp>
        <p:sp>
          <p:nvSpPr>
            <p:cNvPr id="372" name="Freeform: Shape 371">
              <a:extLst>
                <a:ext uri="{FF2B5EF4-FFF2-40B4-BE49-F238E27FC236}">
                  <a16:creationId xmlns:a16="http://schemas.microsoft.com/office/drawing/2014/main" id="{E54C55BC-14E6-8864-90FE-A7D9FECE57CF}"/>
                </a:ext>
              </a:extLst>
            </p:cNvPr>
            <p:cNvSpPr/>
            <p:nvPr/>
          </p:nvSpPr>
          <p:spPr>
            <a:xfrm>
              <a:off x="9425341" y="3705133"/>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7" y="1105"/>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373" name="Freeform: Shape 372">
              <a:extLst>
                <a:ext uri="{FF2B5EF4-FFF2-40B4-BE49-F238E27FC236}">
                  <a16:creationId xmlns:a16="http://schemas.microsoft.com/office/drawing/2014/main" id="{11DCE391-D9A4-F478-06CE-B997A854ECE8}"/>
                </a:ext>
              </a:extLst>
            </p:cNvPr>
            <p:cNvSpPr/>
            <p:nvPr/>
          </p:nvSpPr>
          <p:spPr>
            <a:xfrm>
              <a:off x="9463084" y="3705133"/>
              <a:ext cx="4414" cy="4895"/>
            </a:xfrm>
            <a:custGeom>
              <a:avLst/>
              <a:gdLst>
                <a:gd name="connsiteX0" fmla="*/ 53 w 4414"/>
                <a:gd name="connsiteY0" fmla="*/ 3422 h 4895"/>
                <a:gd name="connsiteX1" fmla="*/ 3474 w 4414"/>
                <a:gd name="connsiteY1" fmla="*/ 0 h 4895"/>
                <a:gd name="connsiteX2" fmla="*/ 4316 w 4414"/>
                <a:gd name="connsiteY2" fmla="*/ 2316 h 4895"/>
                <a:gd name="connsiteX3" fmla="*/ 3474 w 4414"/>
                <a:gd name="connsiteY3" fmla="*/ 3474 h 4895"/>
                <a:gd name="connsiteX4" fmla="*/ 1737 w 4414"/>
                <a:gd name="connsiteY4" fmla="*/ 4896 h 4895"/>
                <a:gd name="connsiteX5" fmla="*/ 0 w 4414"/>
                <a:gd name="connsiteY5" fmla="*/ 3474 h 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4" h="4895">
                  <a:moveTo>
                    <a:pt x="53" y="3422"/>
                  </a:moveTo>
                  <a:cubicBezTo>
                    <a:pt x="1211" y="2264"/>
                    <a:pt x="2369" y="1105"/>
                    <a:pt x="3474" y="0"/>
                  </a:cubicBezTo>
                  <a:cubicBezTo>
                    <a:pt x="4316" y="790"/>
                    <a:pt x="4580" y="1527"/>
                    <a:pt x="4316" y="2316"/>
                  </a:cubicBezTo>
                  <a:cubicBezTo>
                    <a:pt x="4053" y="3053"/>
                    <a:pt x="3737" y="3474"/>
                    <a:pt x="3474" y="3474"/>
                  </a:cubicBezTo>
                  <a:cubicBezTo>
                    <a:pt x="2895" y="3948"/>
                    <a:pt x="2316" y="4422"/>
                    <a:pt x="1737" y="4896"/>
                  </a:cubicBezTo>
                  <a:cubicBezTo>
                    <a:pt x="1158" y="4422"/>
                    <a:pt x="579" y="3948"/>
                    <a:pt x="0" y="3474"/>
                  </a:cubicBezTo>
                  <a:close/>
                </a:path>
              </a:pathLst>
            </a:custGeom>
            <a:solidFill>
              <a:srgbClr val="FFFFFF"/>
            </a:solidFill>
            <a:ln w="890" cap="flat">
              <a:noFill/>
              <a:prstDash val="solid"/>
              <a:miter/>
            </a:ln>
          </p:spPr>
          <p:txBody>
            <a:bodyPr rtlCol="0" anchor="ctr"/>
            <a:lstStyle/>
            <a:p>
              <a:endParaRPr lang="en-GB"/>
            </a:p>
          </p:txBody>
        </p:sp>
        <p:sp>
          <p:nvSpPr>
            <p:cNvPr id="374" name="Freeform: Shape 373">
              <a:extLst>
                <a:ext uri="{FF2B5EF4-FFF2-40B4-BE49-F238E27FC236}">
                  <a16:creationId xmlns:a16="http://schemas.microsoft.com/office/drawing/2014/main" id="{83998223-B163-505A-8B4B-B27E32925D69}"/>
                </a:ext>
              </a:extLst>
            </p:cNvPr>
            <p:cNvSpPr/>
            <p:nvPr/>
          </p:nvSpPr>
          <p:spPr>
            <a:xfrm>
              <a:off x="9834094" y="3471563"/>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375" name="Freeform: Shape 374">
              <a:extLst>
                <a:ext uri="{FF2B5EF4-FFF2-40B4-BE49-F238E27FC236}">
                  <a16:creationId xmlns:a16="http://schemas.microsoft.com/office/drawing/2014/main" id="{3E991DEB-5F35-5528-872C-5A4BA31E8965}"/>
                </a:ext>
              </a:extLst>
            </p:cNvPr>
            <p:cNvSpPr/>
            <p:nvPr/>
          </p:nvSpPr>
          <p:spPr>
            <a:xfrm>
              <a:off x="9459715" y="3708555"/>
              <a:ext cx="4361" cy="3474"/>
            </a:xfrm>
            <a:custGeom>
              <a:avLst/>
              <a:gdLst>
                <a:gd name="connsiteX0" fmla="*/ 3422 w 4361"/>
                <a:gd name="connsiteY0" fmla="*/ 3422 h 3474"/>
                <a:gd name="connsiteX1" fmla="*/ 0 w 4361"/>
                <a:gd name="connsiteY1" fmla="*/ 3422 h 3474"/>
                <a:gd name="connsiteX2" fmla="*/ 3422 w 4361"/>
                <a:gd name="connsiteY2" fmla="*/ 0 h 3474"/>
                <a:gd name="connsiteX3" fmla="*/ 4264 w 4361"/>
                <a:gd name="connsiteY3" fmla="*/ 2316 h 3474"/>
                <a:gd name="connsiteX4" fmla="*/ 3422 w 4361"/>
                <a:gd name="connsiteY4" fmla="*/ 3474 h 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1" h="3474">
                  <a:moveTo>
                    <a:pt x="3422" y="3422"/>
                  </a:moveTo>
                  <a:lnTo>
                    <a:pt x="0" y="3422"/>
                  </a:lnTo>
                  <a:cubicBezTo>
                    <a:pt x="1158" y="2264"/>
                    <a:pt x="2316" y="1106"/>
                    <a:pt x="3422" y="0"/>
                  </a:cubicBezTo>
                  <a:cubicBezTo>
                    <a:pt x="4264" y="790"/>
                    <a:pt x="4527" y="1527"/>
                    <a:pt x="4264" y="2316"/>
                  </a:cubicBezTo>
                  <a:cubicBezTo>
                    <a:pt x="4001" y="3053"/>
                    <a:pt x="3685" y="3474"/>
                    <a:pt x="3422" y="3474"/>
                  </a:cubicBezTo>
                  <a:close/>
                </a:path>
              </a:pathLst>
            </a:custGeom>
            <a:solidFill>
              <a:srgbClr val="FFFFFF"/>
            </a:solidFill>
            <a:ln w="890" cap="flat">
              <a:noFill/>
              <a:prstDash val="solid"/>
              <a:miter/>
            </a:ln>
          </p:spPr>
          <p:txBody>
            <a:bodyPr rtlCol="0" anchor="ctr"/>
            <a:lstStyle/>
            <a:p>
              <a:endParaRPr lang="en-GB"/>
            </a:p>
          </p:txBody>
        </p:sp>
        <p:sp>
          <p:nvSpPr>
            <p:cNvPr id="376" name="Freeform: Shape 375">
              <a:extLst>
                <a:ext uri="{FF2B5EF4-FFF2-40B4-BE49-F238E27FC236}">
                  <a16:creationId xmlns:a16="http://schemas.microsoft.com/office/drawing/2014/main" id="{CC0CC368-C10D-C043-F78D-A7F9A2A8AEA7}"/>
                </a:ext>
              </a:extLst>
            </p:cNvPr>
            <p:cNvSpPr/>
            <p:nvPr/>
          </p:nvSpPr>
          <p:spPr>
            <a:xfrm>
              <a:off x="9418445" y="3711976"/>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77" name="Freeform: Shape 376">
              <a:extLst>
                <a:ext uri="{FF2B5EF4-FFF2-40B4-BE49-F238E27FC236}">
                  <a16:creationId xmlns:a16="http://schemas.microsoft.com/office/drawing/2014/main" id="{7E0A02FB-36C6-98EF-85AA-66124F097056}"/>
                </a:ext>
              </a:extLst>
            </p:cNvPr>
            <p:cNvSpPr/>
            <p:nvPr/>
          </p:nvSpPr>
          <p:spPr>
            <a:xfrm>
              <a:off x="9456241" y="371197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78" name="Freeform: Shape 377">
              <a:extLst>
                <a:ext uri="{FF2B5EF4-FFF2-40B4-BE49-F238E27FC236}">
                  <a16:creationId xmlns:a16="http://schemas.microsoft.com/office/drawing/2014/main" id="{324886FA-B9C0-9CF4-A4CF-9DC098FFF317}"/>
                </a:ext>
              </a:extLst>
            </p:cNvPr>
            <p:cNvSpPr/>
            <p:nvPr/>
          </p:nvSpPr>
          <p:spPr>
            <a:xfrm>
              <a:off x="9415023" y="371545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79" name="Freeform: Shape 378">
              <a:extLst>
                <a:ext uri="{FF2B5EF4-FFF2-40B4-BE49-F238E27FC236}">
                  <a16:creationId xmlns:a16="http://schemas.microsoft.com/office/drawing/2014/main" id="{0A881AF2-5C0B-14C4-6937-EAC57B896D51}"/>
                </a:ext>
              </a:extLst>
            </p:cNvPr>
            <p:cNvSpPr/>
            <p:nvPr/>
          </p:nvSpPr>
          <p:spPr>
            <a:xfrm>
              <a:off x="9452819" y="3715398"/>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80" name="Freeform: Shape 379">
              <a:extLst>
                <a:ext uri="{FF2B5EF4-FFF2-40B4-BE49-F238E27FC236}">
                  <a16:creationId xmlns:a16="http://schemas.microsoft.com/office/drawing/2014/main" id="{C8D74E76-C330-7B55-FA44-73D4DC7743C5}"/>
                </a:ext>
              </a:extLst>
            </p:cNvPr>
            <p:cNvSpPr/>
            <p:nvPr/>
          </p:nvSpPr>
          <p:spPr>
            <a:xfrm>
              <a:off x="9411602" y="3718872"/>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7" y="1105"/>
                    <a:pt x="3422" y="0"/>
                  </a:cubicBez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81" name="Freeform: Shape 380">
              <a:extLst>
                <a:ext uri="{FF2B5EF4-FFF2-40B4-BE49-F238E27FC236}">
                  <a16:creationId xmlns:a16="http://schemas.microsoft.com/office/drawing/2014/main" id="{57FDE643-025D-9EEE-70F1-799D18DE06FB}"/>
                </a:ext>
              </a:extLst>
            </p:cNvPr>
            <p:cNvSpPr/>
            <p:nvPr/>
          </p:nvSpPr>
          <p:spPr>
            <a:xfrm>
              <a:off x="9449398" y="3718872"/>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82" name="Freeform: Shape 381">
              <a:extLst>
                <a:ext uri="{FF2B5EF4-FFF2-40B4-BE49-F238E27FC236}">
                  <a16:creationId xmlns:a16="http://schemas.microsoft.com/office/drawing/2014/main" id="{F1847E84-891B-4F0D-7B37-A8B537E04443}"/>
                </a:ext>
              </a:extLst>
            </p:cNvPr>
            <p:cNvSpPr/>
            <p:nvPr/>
          </p:nvSpPr>
          <p:spPr>
            <a:xfrm>
              <a:off x="9408180" y="3722294"/>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6"/>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383" name="Freeform: Shape 382">
              <a:extLst>
                <a:ext uri="{FF2B5EF4-FFF2-40B4-BE49-F238E27FC236}">
                  <a16:creationId xmlns:a16="http://schemas.microsoft.com/office/drawing/2014/main" id="{6DF9227D-639B-E0EC-6546-6E860A35150B}"/>
                </a:ext>
              </a:extLst>
            </p:cNvPr>
            <p:cNvSpPr/>
            <p:nvPr/>
          </p:nvSpPr>
          <p:spPr>
            <a:xfrm>
              <a:off x="9445976" y="3722294"/>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6"/>
                    <a:pt x="3422" y="0"/>
                  </a:cubicBezTo>
                  <a:close/>
                </a:path>
              </a:pathLst>
            </a:custGeom>
            <a:solidFill>
              <a:srgbClr val="FFFFFF"/>
            </a:solidFill>
            <a:ln w="890" cap="flat">
              <a:noFill/>
              <a:prstDash val="solid"/>
              <a:miter/>
            </a:ln>
          </p:spPr>
          <p:txBody>
            <a:bodyPr rtlCol="0" anchor="ctr"/>
            <a:lstStyle/>
            <a:p>
              <a:endParaRPr lang="en-GB"/>
            </a:p>
          </p:txBody>
        </p:sp>
        <p:sp>
          <p:nvSpPr>
            <p:cNvPr id="384" name="Freeform: Shape 383">
              <a:extLst>
                <a:ext uri="{FF2B5EF4-FFF2-40B4-BE49-F238E27FC236}">
                  <a16:creationId xmlns:a16="http://schemas.microsoft.com/office/drawing/2014/main" id="{3352DF1C-95CF-CA57-1EF4-1FA80E777E72}"/>
                </a:ext>
              </a:extLst>
            </p:cNvPr>
            <p:cNvSpPr/>
            <p:nvPr/>
          </p:nvSpPr>
          <p:spPr>
            <a:xfrm>
              <a:off x="9626910" y="3361595"/>
              <a:ext cx="4518" cy="4790"/>
            </a:xfrm>
            <a:custGeom>
              <a:avLst/>
              <a:gdLst>
                <a:gd name="connsiteX0" fmla="*/ 1097 w 4518"/>
                <a:gd name="connsiteY0" fmla="*/ 0 h 4790"/>
                <a:gd name="connsiteX1" fmla="*/ 4519 w 4518"/>
                <a:gd name="connsiteY1" fmla="*/ 3422 h 4790"/>
                <a:gd name="connsiteX2" fmla="*/ 2676 w 4518"/>
                <a:gd name="connsiteY2" fmla="*/ 4790 h 4790"/>
                <a:gd name="connsiteX3" fmla="*/ 571 w 4518"/>
                <a:gd name="connsiteY3" fmla="*/ 3895 h 4790"/>
                <a:gd name="connsiteX4" fmla="*/ 1044 w 4518"/>
                <a:gd name="connsiteY4" fmla="*/ 0 h 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 h="4790">
                  <a:moveTo>
                    <a:pt x="1097" y="0"/>
                  </a:moveTo>
                  <a:cubicBezTo>
                    <a:pt x="2255" y="1158"/>
                    <a:pt x="3413" y="2316"/>
                    <a:pt x="4519" y="3422"/>
                  </a:cubicBezTo>
                  <a:cubicBezTo>
                    <a:pt x="3887" y="3895"/>
                    <a:pt x="3308" y="4369"/>
                    <a:pt x="2676" y="4790"/>
                  </a:cubicBezTo>
                  <a:cubicBezTo>
                    <a:pt x="1992" y="4475"/>
                    <a:pt x="1255" y="4211"/>
                    <a:pt x="571" y="3895"/>
                  </a:cubicBezTo>
                  <a:cubicBezTo>
                    <a:pt x="-324" y="2474"/>
                    <a:pt x="-166" y="1158"/>
                    <a:pt x="1044" y="0"/>
                  </a:cubicBezTo>
                  <a:close/>
                </a:path>
              </a:pathLst>
            </a:custGeom>
            <a:solidFill>
              <a:srgbClr val="FFFFFF"/>
            </a:solidFill>
            <a:ln w="890" cap="flat">
              <a:noFill/>
              <a:prstDash val="solid"/>
              <a:miter/>
            </a:ln>
          </p:spPr>
          <p:txBody>
            <a:bodyPr rtlCol="0" anchor="ctr"/>
            <a:lstStyle/>
            <a:p>
              <a:endParaRPr lang="en-GB"/>
            </a:p>
          </p:txBody>
        </p:sp>
        <p:sp>
          <p:nvSpPr>
            <p:cNvPr id="385" name="Freeform: Shape 384">
              <a:extLst>
                <a:ext uri="{FF2B5EF4-FFF2-40B4-BE49-F238E27FC236}">
                  <a16:creationId xmlns:a16="http://schemas.microsoft.com/office/drawing/2014/main" id="{FB0C330F-6733-0892-2E95-70B269BCF68F}"/>
                </a:ext>
              </a:extLst>
            </p:cNvPr>
            <p:cNvSpPr/>
            <p:nvPr/>
          </p:nvSpPr>
          <p:spPr>
            <a:xfrm>
              <a:off x="9404706" y="3725716"/>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86" name="Freeform: Shape 385">
              <a:extLst>
                <a:ext uri="{FF2B5EF4-FFF2-40B4-BE49-F238E27FC236}">
                  <a16:creationId xmlns:a16="http://schemas.microsoft.com/office/drawing/2014/main" id="{E9EC01D5-D7B9-8C7A-9B46-7194AB51D892}"/>
                </a:ext>
              </a:extLst>
            </p:cNvPr>
            <p:cNvSpPr/>
            <p:nvPr/>
          </p:nvSpPr>
          <p:spPr>
            <a:xfrm>
              <a:off x="9442502" y="372571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87" name="Freeform: Shape 386">
              <a:extLst>
                <a:ext uri="{FF2B5EF4-FFF2-40B4-BE49-F238E27FC236}">
                  <a16:creationId xmlns:a16="http://schemas.microsoft.com/office/drawing/2014/main" id="{6365D7D5-8388-7274-A091-1F8B24BB5E9E}"/>
                </a:ext>
              </a:extLst>
            </p:cNvPr>
            <p:cNvSpPr/>
            <p:nvPr/>
          </p:nvSpPr>
          <p:spPr>
            <a:xfrm>
              <a:off x="9401284" y="3729190"/>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388" name="Freeform: Shape 387">
              <a:extLst>
                <a:ext uri="{FF2B5EF4-FFF2-40B4-BE49-F238E27FC236}">
                  <a16:creationId xmlns:a16="http://schemas.microsoft.com/office/drawing/2014/main" id="{CFE39593-485B-1471-9E22-3341D190266D}"/>
                </a:ext>
              </a:extLst>
            </p:cNvPr>
            <p:cNvSpPr/>
            <p:nvPr/>
          </p:nvSpPr>
          <p:spPr>
            <a:xfrm>
              <a:off x="9439080" y="3729137"/>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89" name="Freeform: Shape 388">
              <a:extLst>
                <a:ext uri="{FF2B5EF4-FFF2-40B4-BE49-F238E27FC236}">
                  <a16:creationId xmlns:a16="http://schemas.microsoft.com/office/drawing/2014/main" id="{42588E22-20F6-DE11-ED14-32021C4E22AE}"/>
                </a:ext>
              </a:extLst>
            </p:cNvPr>
            <p:cNvSpPr/>
            <p:nvPr/>
          </p:nvSpPr>
          <p:spPr>
            <a:xfrm>
              <a:off x="9435659" y="3732612"/>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90" name="Freeform: Shape 389">
              <a:extLst>
                <a:ext uri="{FF2B5EF4-FFF2-40B4-BE49-F238E27FC236}">
                  <a16:creationId xmlns:a16="http://schemas.microsoft.com/office/drawing/2014/main" id="{666880FC-10D8-C2EB-E90B-694FF2566F87}"/>
                </a:ext>
              </a:extLst>
            </p:cNvPr>
            <p:cNvSpPr/>
            <p:nvPr/>
          </p:nvSpPr>
          <p:spPr>
            <a:xfrm>
              <a:off x="9432237" y="3736033"/>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91" name="Freeform: Shape 390">
              <a:extLst>
                <a:ext uri="{FF2B5EF4-FFF2-40B4-BE49-F238E27FC236}">
                  <a16:creationId xmlns:a16="http://schemas.microsoft.com/office/drawing/2014/main" id="{E84B5A44-7632-A852-8F0F-5A966FE51532}"/>
                </a:ext>
              </a:extLst>
            </p:cNvPr>
            <p:cNvSpPr/>
            <p:nvPr/>
          </p:nvSpPr>
          <p:spPr>
            <a:xfrm>
              <a:off x="9428763" y="373945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92" name="Freeform: Shape 391">
              <a:extLst>
                <a:ext uri="{FF2B5EF4-FFF2-40B4-BE49-F238E27FC236}">
                  <a16:creationId xmlns:a16="http://schemas.microsoft.com/office/drawing/2014/main" id="{DBFD8AAE-C81D-BF68-D46B-21B714F425D3}"/>
                </a:ext>
              </a:extLst>
            </p:cNvPr>
            <p:cNvSpPr/>
            <p:nvPr/>
          </p:nvSpPr>
          <p:spPr>
            <a:xfrm>
              <a:off x="9425341" y="3742877"/>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93" name="Freeform: Shape 392">
              <a:extLst>
                <a:ext uri="{FF2B5EF4-FFF2-40B4-BE49-F238E27FC236}">
                  <a16:creationId xmlns:a16="http://schemas.microsoft.com/office/drawing/2014/main" id="{1FCDB2DB-F12F-0AE7-AB58-A1CF931912AA}"/>
                </a:ext>
              </a:extLst>
            </p:cNvPr>
            <p:cNvSpPr/>
            <p:nvPr/>
          </p:nvSpPr>
          <p:spPr>
            <a:xfrm>
              <a:off x="9421919" y="374635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394" name="Freeform: Shape 393">
              <a:extLst>
                <a:ext uri="{FF2B5EF4-FFF2-40B4-BE49-F238E27FC236}">
                  <a16:creationId xmlns:a16="http://schemas.microsoft.com/office/drawing/2014/main" id="{698D405D-8FDB-C311-30B8-7BAF73C2FFCC}"/>
                </a:ext>
              </a:extLst>
            </p:cNvPr>
            <p:cNvSpPr/>
            <p:nvPr/>
          </p:nvSpPr>
          <p:spPr>
            <a:xfrm>
              <a:off x="9418498" y="3749773"/>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395" name="Freeform: Shape 394">
              <a:extLst>
                <a:ext uri="{FF2B5EF4-FFF2-40B4-BE49-F238E27FC236}">
                  <a16:creationId xmlns:a16="http://schemas.microsoft.com/office/drawing/2014/main" id="{FC587294-479D-981C-C70D-68207B623DEF}"/>
                </a:ext>
              </a:extLst>
            </p:cNvPr>
            <p:cNvSpPr/>
            <p:nvPr/>
          </p:nvSpPr>
          <p:spPr>
            <a:xfrm>
              <a:off x="9415023" y="375319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396" name="Freeform: Shape 395">
              <a:extLst>
                <a:ext uri="{FF2B5EF4-FFF2-40B4-BE49-F238E27FC236}">
                  <a16:creationId xmlns:a16="http://schemas.microsoft.com/office/drawing/2014/main" id="{1B8E10DA-B007-DA0B-B091-C1B518F7F0B2}"/>
                </a:ext>
              </a:extLst>
            </p:cNvPr>
            <p:cNvSpPr/>
            <p:nvPr/>
          </p:nvSpPr>
          <p:spPr>
            <a:xfrm>
              <a:off x="9411602" y="375661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97" name="Freeform: Shape 396">
              <a:extLst>
                <a:ext uri="{FF2B5EF4-FFF2-40B4-BE49-F238E27FC236}">
                  <a16:creationId xmlns:a16="http://schemas.microsoft.com/office/drawing/2014/main" id="{7A16C079-A44A-73A2-01F8-94C6D822EF3C}"/>
                </a:ext>
              </a:extLst>
            </p:cNvPr>
            <p:cNvSpPr/>
            <p:nvPr/>
          </p:nvSpPr>
          <p:spPr>
            <a:xfrm>
              <a:off x="9408180" y="376009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98" name="Freeform: Shape 397">
              <a:extLst>
                <a:ext uri="{FF2B5EF4-FFF2-40B4-BE49-F238E27FC236}">
                  <a16:creationId xmlns:a16="http://schemas.microsoft.com/office/drawing/2014/main" id="{7716D754-929F-20E9-B9A0-4C3335F53576}"/>
                </a:ext>
              </a:extLst>
            </p:cNvPr>
            <p:cNvSpPr/>
            <p:nvPr/>
          </p:nvSpPr>
          <p:spPr>
            <a:xfrm>
              <a:off x="9404758" y="376351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399" name="Freeform: Shape 398">
              <a:extLst>
                <a:ext uri="{FF2B5EF4-FFF2-40B4-BE49-F238E27FC236}">
                  <a16:creationId xmlns:a16="http://schemas.microsoft.com/office/drawing/2014/main" id="{908B2AC8-265D-CEFA-B28D-33093EE73FC2}"/>
                </a:ext>
              </a:extLst>
            </p:cNvPr>
            <p:cNvSpPr/>
            <p:nvPr/>
          </p:nvSpPr>
          <p:spPr>
            <a:xfrm>
              <a:off x="9401284" y="3766934"/>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00" name="Freeform: Shape 399">
              <a:extLst>
                <a:ext uri="{FF2B5EF4-FFF2-40B4-BE49-F238E27FC236}">
                  <a16:creationId xmlns:a16="http://schemas.microsoft.com/office/drawing/2014/main" id="{88A7677D-767C-A84E-815A-30F9A5D9AFF0}"/>
                </a:ext>
              </a:extLst>
            </p:cNvPr>
            <p:cNvSpPr/>
            <p:nvPr/>
          </p:nvSpPr>
          <p:spPr>
            <a:xfrm>
              <a:off x="9397863" y="377035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01" name="Freeform: Shape 400">
              <a:extLst>
                <a:ext uri="{FF2B5EF4-FFF2-40B4-BE49-F238E27FC236}">
                  <a16:creationId xmlns:a16="http://schemas.microsoft.com/office/drawing/2014/main" id="{11F2254E-AD80-875A-AED2-13FD707C9431}"/>
                </a:ext>
              </a:extLst>
            </p:cNvPr>
            <p:cNvSpPr/>
            <p:nvPr/>
          </p:nvSpPr>
          <p:spPr>
            <a:xfrm>
              <a:off x="9394441" y="377383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402" name="Freeform: Shape 401">
              <a:extLst>
                <a:ext uri="{FF2B5EF4-FFF2-40B4-BE49-F238E27FC236}">
                  <a16:creationId xmlns:a16="http://schemas.microsoft.com/office/drawing/2014/main" id="{CBA30D38-BB36-588D-2491-99A1DD4E702B}"/>
                </a:ext>
              </a:extLst>
            </p:cNvPr>
            <p:cNvSpPr/>
            <p:nvPr/>
          </p:nvSpPr>
          <p:spPr>
            <a:xfrm>
              <a:off x="9391019" y="377725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03" name="Freeform: Shape 402">
              <a:extLst>
                <a:ext uri="{FF2B5EF4-FFF2-40B4-BE49-F238E27FC236}">
                  <a16:creationId xmlns:a16="http://schemas.microsoft.com/office/drawing/2014/main" id="{D2DCAC29-65C8-9B1F-D420-6FA8BF9E3ACD}"/>
                </a:ext>
              </a:extLst>
            </p:cNvPr>
            <p:cNvSpPr/>
            <p:nvPr/>
          </p:nvSpPr>
          <p:spPr>
            <a:xfrm>
              <a:off x="9387545" y="3780673"/>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6"/>
                    <a:pt x="3421" y="0"/>
                  </a:cubicBezTo>
                  <a:close/>
                </a:path>
              </a:pathLst>
            </a:custGeom>
            <a:solidFill>
              <a:srgbClr val="FFFFFF"/>
            </a:solidFill>
            <a:ln w="890" cap="flat">
              <a:noFill/>
              <a:prstDash val="solid"/>
              <a:miter/>
            </a:ln>
          </p:spPr>
          <p:txBody>
            <a:bodyPr rtlCol="0" anchor="ctr"/>
            <a:lstStyle/>
            <a:p>
              <a:endParaRPr lang="en-GB"/>
            </a:p>
          </p:txBody>
        </p:sp>
        <p:sp>
          <p:nvSpPr>
            <p:cNvPr id="404" name="Freeform: Shape 403">
              <a:extLst>
                <a:ext uri="{FF2B5EF4-FFF2-40B4-BE49-F238E27FC236}">
                  <a16:creationId xmlns:a16="http://schemas.microsoft.com/office/drawing/2014/main" id="{2DB1340C-C4D7-A8B8-DAA9-586BAFDB1DAF}"/>
                </a:ext>
              </a:extLst>
            </p:cNvPr>
            <p:cNvSpPr/>
            <p:nvPr/>
          </p:nvSpPr>
          <p:spPr>
            <a:xfrm>
              <a:off x="9384123" y="378409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05" name="Freeform: Shape 404">
              <a:extLst>
                <a:ext uri="{FF2B5EF4-FFF2-40B4-BE49-F238E27FC236}">
                  <a16:creationId xmlns:a16="http://schemas.microsoft.com/office/drawing/2014/main" id="{B5935866-55C8-7CC6-E203-2D68982B0F09}"/>
                </a:ext>
              </a:extLst>
            </p:cNvPr>
            <p:cNvSpPr/>
            <p:nvPr/>
          </p:nvSpPr>
          <p:spPr>
            <a:xfrm>
              <a:off x="9380702" y="378756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406" name="Freeform: Shape 405">
              <a:extLst>
                <a:ext uri="{FF2B5EF4-FFF2-40B4-BE49-F238E27FC236}">
                  <a16:creationId xmlns:a16="http://schemas.microsoft.com/office/drawing/2014/main" id="{D2D30683-1DA2-D95F-020A-452A8680F100}"/>
                </a:ext>
              </a:extLst>
            </p:cNvPr>
            <p:cNvSpPr/>
            <p:nvPr/>
          </p:nvSpPr>
          <p:spPr>
            <a:xfrm>
              <a:off x="9377280" y="379099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07" name="Freeform: Shape 406">
              <a:extLst>
                <a:ext uri="{FF2B5EF4-FFF2-40B4-BE49-F238E27FC236}">
                  <a16:creationId xmlns:a16="http://schemas.microsoft.com/office/drawing/2014/main" id="{16B47D34-38EE-0AED-829A-EFCCB37AD99D}"/>
                </a:ext>
              </a:extLst>
            </p:cNvPr>
            <p:cNvSpPr/>
            <p:nvPr/>
          </p:nvSpPr>
          <p:spPr>
            <a:xfrm>
              <a:off x="9373806" y="3794413"/>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6"/>
                    <a:pt x="3421" y="0"/>
                  </a:cubicBezTo>
                  <a:close/>
                </a:path>
              </a:pathLst>
            </a:custGeom>
            <a:solidFill>
              <a:srgbClr val="FFFFFF"/>
            </a:solidFill>
            <a:ln w="890" cap="flat">
              <a:noFill/>
              <a:prstDash val="solid"/>
              <a:miter/>
            </a:ln>
          </p:spPr>
          <p:txBody>
            <a:bodyPr rtlCol="0" anchor="ctr"/>
            <a:lstStyle/>
            <a:p>
              <a:endParaRPr lang="en-GB"/>
            </a:p>
          </p:txBody>
        </p:sp>
        <p:sp>
          <p:nvSpPr>
            <p:cNvPr id="408" name="Freeform: Shape 407">
              <a:extLst>
                <a:ext uri="{FF2B5EF4-FFF2-40B4-BE49-F238E27FC236}">
                  <a16:creationId xmlns:a16="http://schemas.microsoft.com/office/drawing/2014/main" id="{1F16A737-CEDF-19EE-3A6F-5B32E66EE688}"/>
                </a:ext>
              </a:extLst>
            </p:cNvPr>
            <p:cNvSpPr/>
            <p:nvPr/>
          </p:nvSpPr>
          <p:spPr>
            <a:xfrm>
              <a:off x="9370384" y="379783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09" name="Freeform: Shape 408">
              <a:extLst>
                <a:ext uri="{FF2B5EF4-FFF2-40B4-BE49-F238E27FC236}">
                  <a16:creationId xmlns:a16="http://schemas.microsoft.com/office/drawing/2014/main" id="{5D36BE36-F8D4-5389-6213-E00250A8D999}"/>
                </a:ext>
              </a:extLst>
            </p:cNvPr>
            <p:cNvSpPr/>
            <p:nvPr/>
          </p:nvSpPr>
          <p:spPr>
            <a:xfrm>
              <a:off x="9366963" y="380130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10" name="Freeform: Shape 409">
              <a:extLst>
                <a:ext uri="{FF2B5EF4-FFF2-40B4-BE49-F238E27FC236}">
                  <a16:creationId xmlns:a16="http://schemas.microsoft.com/office/drawing/2014/main" id="{4B675FE2-5CDE-5A8A-EE5F-0CF7F3B8F1BB}"/>
                </a:ext>
              </a:extLst>
            </p:cNvPr>
            <p:cNvSpPr/>
            <p:nvPr/>
          </p:nvSpPr>
          <p:spPr>
            <a:xfrm>
              <a:off x="9363541" y="380473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11" name="Freeform: Shape 410">
              <a:extLst>
                <a:ext uri="{FF2B5EF4-FFF2-40B4-BE49-F238E27FC236}">
                  <a16:creationId xmlns:a16="http://schemas.microsoft.com/office/drawing/2014/main" id="{28F84506-547D-79CE-80A3-29A77F6A7163}"/>
                </a:ext>
              </a:extLst>
            </p:cNvPr>
            <p:cNvSpPr/>
            <p:nvPr/>
          </p:nvSpPr>
          <p:spPr>
            <a:xfrm>
              <a:off x="9360066" y="380815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12" name="Freeform: Shape 411">
              <a:extLst>
                <a:ext uri="{FF2B5EF4-FFF2-40B4-BE49-F238E27FC236}">
                  <a16:creationId xmlns:a16="http://schemas.microsoft.com/office/drawing/2014/main" id="{67B0B589-F891-40CE-0B34-839A033BC3B7}"/>
                </a:ext>
              </a:extLst>
            </p:cNvPr>
            <p:cNvSpPr/>
            <p:nvPr/>
          </p:nvSpPr>
          <p:spPr>
            <a:xfrm>
              <a:off x="9356645" y="3811574"/>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413" name="Freeform: Shape 412">
              <a:extLst>
                <a:ext uri="{FF2B5EF4-FFF2-40B4-BE49-F238E27FC236}">
                  <a16:creationId xmlns:a16="http://schemas.microsoft.com/office/drawing/2014/main" id="{38794C9F-05CA-A813-F98C-8C495EBD0720}"/>
                </a:ext>
              </a:extLst>
            </p:cNvPr>
            <p:cNvSpPr/>
            <p:nvPr/>
          </p:nvSpPr>
          <p:spPr>
            <a:xfrm>
              <a:off x="9353224" y="3815048"/>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14" name="Freeform: Shape 413">
              <a:extLst>
                <a:ext uri="{FF2B5EF4-FFF2-40B4-BE49-F238E27FC236}">
                  <a16:creationId xmlns:a16="http://schemas.microsoft.com/office/drawing/2014/main" id="{08E66577-7271-EE9D-0E0D-BE6E832DC63C}"/>
                </a:ext>
              </a:extLst>
            </p:cNvPr>
            <p:cNvSpPr/>
            <p:nvPr/>
          </p:nvSpPr>
          <p:spPr>
            <a:xfrm>
              <a:off x="9349802" y="381847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15" name="Freeform: Shape 414">
              <a:extLst>
                <a:ext uri="{FF2B5EF4-FFF2-40B4-BE49-F238E27FC236}">
                  <a16:creationId xmlns:a16="http://schemas.microsoft.com/office/drawing/2014/main" id="{091BE852-14C5-8EF4-543F-4FDABC4F55F9}"/>
                </a:ext>
              </a:extLst>
            </p:cNvPr>
            <p:cNvSpPr/>
            <p:nvPr/>
          </p:nvSpPr>
          <p:spPr>
            <a:xfrm>
              <a:off x="9346327" y="382189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16" name="Freeform: Shape 415">
              <a:extLst>
                <a:ext uri="{FF2B5EF4-FFF2-40B4-BE49-F238E27FC236}">
                  <a16:creationId xmlns:a16="http://schemas.microsoft.com/office/drawing/2014/main" id="{6AFDF6D1-3C7F-2BA5-8D6C-30F36C9FC0B2}"/>
                </a:ext>
              </a:extLst>
            </p:cNvPr>
            <p:cNvSpPr/>
            <p:nvPr/>
          </p:nvSpPr>
          <p:spPr>
            <a:xfrm>
              <a:off x="9342906" y="382536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17" name="Freeform: Shape 416">
              <a:extLst>
                <a:ext uri="{FF2B5EF4-FFF2-40B4-BE49-F238E27FC236}">
                  <a16:creationId xmlns:a16="http://schemas.microsoft.com/office/drawing/2014/main" id="{C17D2D96-9997-9D44-8356-E303D58DA707}"/>
                </a:ext>
              </a:extLst>
            </p:cNvPr>
            <p:cNvSpPr/>
            <p:nvPr/>
          </p:nvSpPr>
          <p:spPr>
            <a:xfrm>
              <a:off x="9339484" y="3828788"/>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6"/>
                    <a:pt x="3421" y="0"/>
                  </a:cubicBezTo>
                  <a:close/>
                </a:path>
              </a:pathLst>
            </a:custGeom>
            <a:solidFill>
              <a:srgbClr val="FFFFFF"/>
            </a:solidFill>
            <a:ln w="890" cap="flat">
              <a:noFill/>
              <a:prstDash val="solid"/>
              <a:miter/>
            </a:ln>
          </p:spPr>
          <p:txBody>
            <a:bodyPr rtlCol="0" anchor="ctr"/>
            <a:lstStyle/>
            <a:p>
              <a:endParaRPr lang="en-GB"/>
            </a:p>
          </p:txBody>
        </p:sp>
        <p:sp>
          <p:nvSpPr>
            <p:cNvPr id="418" name="Freeform: Shape 417">
              <a:extLst>
                <a:ext uri="{FF2B5EF4-FFF2-40B4-BE49-F238E27FC236}">
                  <a16:creationId xmlns:a16="http://schemas.microsoft.com/office/drawing/2014/main" id="{7D4CAB46-254C-5344-7CE2-5613BAF25BF0}"/>
                </a:ext>
              </a:extLst>
            </p:cNvPr>
            <p:cNvSpPr/>
            <p:nvPr/>
          </p:nvSpPr>
          <p:spPr>
            <a:xfrm>
              <a:off x="9640430" y="3375334"/>
              <a:ext cx="4737" cy="3474"/>
            </a:xfrm>
            <a:custGeom>
              <a:avLst/>
              <a:gdLst>
                <a:gd name="connsiteX0" fmla="*/ 4738 w 4737"/>
                <a:gd name="connsiteY0" fmla="*/ 3474 h 3474"/>
                <a:gd name="connsiteX1" fmla="*/ 1316 w 4737"/>
                <a:gd name="connsiteY1" fmla="*/ 3474 h 3474"/>
                <a:gd name="connsiteX2" fmla="*/ 0 w 4737"/>
                <a:gd name="connsiteY2" fmla="*/ 1737 h 3474"/>
                <a:gd name="connsiteX3" fmla="*/ 1316 w 4737"/>
                <a:gd name="connsiteY3" fmla="*/ 0 h 3474"/>
                <a:gd name="connsiteX4" fmla="*/ 4738 w 4737"/>
                <a:gd name="connsiteY4" fmla="*/ 3422 h 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 h="3474">
                  <a:moveTo>
                    <a:pt x="4738" y="3474"/>
                  </a:moveTo>
                  <a:lnTo>
                    <a:pt x="1316" y="3474"/>
                  </a:lnTo>
                  <a:cubicBezTo>
                    <a:pt x="895" y="2895"/>
                    <a:pt x="422" y="2316"/>
                    <a:pt x="0" y="1737"/>
                  </a:cubicBezTo>
                  <a:cubicBezTo>
                    <a:pt x="422" y="1158"/>
                    <a:pt x="895" y="579"/>
                    <a:pt x="1316" y="0"/>
                  </a:cubicBezTo>
                  <a:cubicBezTo>
                    <a:pt x="2475" y="1158"/>
                    <a:pt x="3633" y="2316"/>
                    <a:pt x="4738" y="3422"/>
                  </a:cubicBezTo>
                  <a:close/>
                </a:path>
              </a:pathLst>
            </a:custGeom>
            <a:solidFill>
              <a:srgbClr val="FFFFFF"/>
            </a:solidFill>
            <a:ln w="890" cap="flat">
              <a:noFill/>
              <a:prstDash val="solid"/>
              <a:miter/>
            </a:ln>
          </p:spPr>
          <p:txBody>
            <a:bodyPr rtlCol="0" anchor="ctr"/>
            <a:lstStyle/>
            <a:p>
              <a:endParaRPr lang="en-GB"/>
            </a:p>
          </p:txBody>
        </p:sp>
        <p:sp>
          <p:nvSpPr>
            <p:cNvPr id="419" name="Freeform: Shape 418">
              <a:extLst>
                <a:ext uri="{FF2B5EF4-FFF2-40B4-BE49-F238E27FC236}">
                  <a16:creationId xmlns:a16="http://schemas.microsoft.com/office/drawing/2014/main" id="{AAB6F1D6-E8AF-32AB-4F6C-B6EE35F06E55}"/>
                </a:ext>
              </a:extLst>
            </p:cNvPr>
            <p:cNvSpPr/>
            <p:nvPr/>
          </p:nvSpPr>
          <p:spPr>
            <a:xfrm>
              <a:off x="9645168" y="3378809"/>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420" name="Freeform: Shape 419">
              <a:extLst>
                <a:ext uri="{FF2B5EF4-FFF2-40B4-BE49-F238E27FC236}">
                  <a16:creationId xmlns:a16="http://schemas.microsoft.com/office/drawing/2014/main" id="{B8D31DC4-9DFB-36E3-E82A-E5ED2E336FAF}"/>
                </a:ext>
              </a:extLst>
            </p:cNvPr>
            <p:cNvSpPr/>
            <p:nvPr/>
          </p:nvSpPr>
          <p:spPr>
            <a:xfrm>
              <a:off x="9741342" y="342687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21" name="Freeform: Shape 420">
              <a:extLst>
                <a:ext uri="{FF2B5EF4-FFF2-40B4-BE49-F238E27FC236}">
                  <a16:creationId xmlns:a16="http://schemas.microsoft.com/office/drawing/2014/main" id="{D318EB83-3ED1-9B03-505E-ABC724FE13BF}"/>
                </a:ext>
              </a:extLst>
            </p:cNvPr>
            <p:cNvSpPr/>
            <p:nvPr/>
          </p:nvSpPr>
          <p:spPr>
            <a:xfrm>
              <a:off x="9336063" y="383220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22" name="Freeform: Shape 421">
              <a:extLst>
                <a:ext uri="{FF2B5EF4-FFF2-40B4-BE49-F238E27FC236}">
                  <a16:creationId xmlns:a16="http://schemas.microsoft.com/office/drawing/2014/main" id="{1AF7CDD9-CA91-3DDA-085C-603D577D4FE4}"/>
                </a:ext>
              </a:extLst>
            </p:cNvPr>
            <p:cNvSpPr/>
            <p:nvPr/>
          </p:nvSpPr>
          <p:spPr>
            <a:xfrm>
              <a:off x="9593685" y="383220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423" name="Freeform: Shape 422">
              <a:extLst>
                <a:ext uri="{FF2B5EF4-FFF2-40B4-BE49-F238E27FC236}">
                  <a16:creationId xmlns:a16="http://schemas.microsoft.com/office/drawing/2014/main" id="{FAA74CD5-8E94-6A93-CF98-0CA739BF9193}"/>
                </a:ext>
              </a:extLst>
            </p:cNvPr>
            <p:cNvSpPr/>
            <p:nvPr/>
          </p:nvSpPr>
          <p:spPr>
            <a:xfrm>
              <a:off x="9789455" y="3426870"/>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424" name="Freeform: Shape 423">
              <a:extLst>
                <a:ext uri="{FF2B5EF4-FFF2-40B4-BE49-F238E27FC236}">
                  <a16:creationId xmlns:a16="http://schemas.microsoft.com/office/drawing/2014/main" id="{B585E785-C9C3-999A-8F4D-5B3317F78401}"/>
                </a:ext>
              </a:extLst>
            </p:cNvPr>
            <p:cNvSpPr/>
            <p:nvPr/>
          </p:nvSpPr>
          <p:spPr>
            <a:xfrm>
              <a:off x="9737920" y="3430292"/>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425" name="Freeform: Shape 424">
              <a:extLst>
                <a:ext uri="{FF2B5EF4-FFF2-40B4-BE49-F238E27FC236}">
                  <a16:creationId xmlns:a16="http://schemas.microsoft.com/office/drawing/2014/main" id="{E27D05DB-9B71-DACF-16AA-CBDEEAE1659B}"/>
                </a:ext>
              </a:extLst>
            </p:cNvPr>
            <p:cNvSpPr/>
            <p:nvPr/>
          </p:nvSpPr>
          <p:spPr>
            <a:xfrm>
              <a:off x="9332588" y="3835631"/>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26" name="Freeform: Shape 425">
              <a:extLst>
                <a:ext uri="{FF2B5EF4-FFF2-40B4-BE49-F238E27FC236}">
                  <a16:creationId xmlns:a16="http://schemas.microsoft.com/office/drawing/2014/main" id="{F5AD4A75-EE7B-0BB5-608F-EED50DF2AC64}"/>
                </a:ext>
              </a:extLst>
            </p:cNvPr>
            <p:cNvSpPr/>
            <p:nvPr/>
          </p:nvSpPr>
          <p:spPr>
            <a:xfrm>
              <a:off x="9554521" y="3835578"/>
              <a:ext cx="4790" cy="3474"/>
            </a:xfrm>
            <a:custGeom>
              <a:avLst/>
              <a:gdLst>
                <a:gd name="connsiteX0" fmla="*/ 1369 w 4790"/>
                <a:gd name="connsiteY0" fmla="*/ 53 h 3474"/>
                <a:gd name="connsiteX1" fmla="*/ 4790 w 4790"/>
                <a:gd name="connsiteY1" fmla="*/ 53 h 3474"/>
                <a:gd name="connsiteX2" fmla="*/ 1369 w 4790"/>
                <a:gd name="connsiteY2" fmla="*/ 3474 h 3474"/>
                <a:gd name="connsiteX3" fmla="*/ 0 w 4790"/>
                <a:gd name="connsiteY3" fmla="*/ 1737 h 3474"/>
                <a:gd name="connsiteX4" fmla="*/ 1369 w 4790"/>
                <a:gd name="connsiteY4" fmla="*/ 0 h 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0" h="3474">
                  <a:moveTo>
                    <a:pt x="1369" y="53"/>
                  </a:moveTo>
                  <a:lnTo>
                    <a:pt x="4790" y="53"/>
                  </a:lnTo>
                  <a:cubicBezTo>
                    <a:pt x="3632" y="1211"/>
                    <a:pt x="2474" y="2369"/>
                    <a:pt x="1369" y="3474"/>
                  </a:cubicBezTo>
                  <a:cubicBezTo>
                    <a:pt x="895" y="2895"/>
                    <a:pt x="421" y="2316"/>
                    <a:pt x="0" y="1737"/>
                  </a:cubicBezTo>
                  <a:cubicBezTo>
                    <a:pt x="474" y="1158"/>
                    <a:pt x="947" y="579"/>
                    <a:pt x="1369" y="0"/>
                  </a:cubicBezTo>
                  <a:close/>
                </a:path>
              </a:pathLst>
            </a:custGeom>
            <a:solidFill>
              <a:srgbClr val="FFFFFF"/>
            </a:solidFill>
            <a:ln w="890" cap="flat">
              <a:noFill/>
              <a:prstDash val="solid"/>
              <a:miter/>
            </a:ln>
          </p:spPr>
          <p:txBody>
            <a:bodyPr rtlCol="0" anchor="ctr"/>
            <a:lstStyle/>
            <a:p>
              <a:endParaRPr lang="en-GB"/>
            </a:p>
          </p:txBody>
        </p:sp>
        <p:sp>
          <p:nvSpPr>
            <p:cNvPr id="427" name="Freeform: Shape 426">
              <a:extLst>
                <a:ext uri="{FF2B5EF4-FFF2-40B4-BE49-F238E27FC236}">
                  <a16:creationId xmlns:a16="http://schemas.microsoft.com/office/drawing/2014/main" id="{8800AB90-5E8E-726E-F070-F0561705252C}"/>
                </a:ext>
              </a:extLst>
            </p:cNvPr>
            <p:cNvSpPr/>
            <p:nvPr/>
          </p:nvSpPr>
          <p:spPr>
            <a:xfrm>
              <a:off x="9590211" y="3835631"/>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6"/>
                    <a:pt x="3421" y="0"/>
                  </a:cubicBezTo>
                  <a:close/>
                </a:path>
              </a:pathLst>
            </a:custGeom>
            <a:solidFill>
              <a:srgbClr val="FFFFFF"/>
            </a:solidFill>
            <a:ln w="890" cap="flat">
              <a:noFill/>
              <a:prstDash val="solid"/>
              <a:miter/>
            </a:ln>
          </p:spPr>
          <p:txBody>
            <a:bodyPr rtlCol="0" anchor="ctr"/>
            <a:lstStyle/>
            <a:p>
              <a:endParaRPr lang="en-GB"/>
            </a:p>
          </p:txBody>
        </p:sp>
        <p:sp>
          <p:nvSpPr>
            <p:cNvPr id="428" name="Freeform: Shape 427">
              <a:extLst>
                <a:ext uri="{FF2B5EF4-FFF2-40B4-BE49-F238E27FC236}">
                  <a16:creationId xmlns:a16="http://schemas.microsoft.com/office/drawing/2014/main" id="{2AA7ECBC-D96B-6F9A-7B6A-ED5F15310E26}"/>
                </a:ext>
              </a:extLst>
            </p:cNvPr>
            <p:cNvSpPr/>
            <p:nvPr/>
          </p:nvSpPr>
          <p:spPr>
            <a:xfrm>
              <a:off x="9329166" y="383910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29" name="Freeform: Shape 428">
              <a:extLst>
                <a:ext uri="{FF2B5EF4-FFF2-40B4-BE49-F238E27FC236}">
                  <a16:creationId xmlns:a16="http://schemas.microsoft.com/office/drawing/2014/main" id="{CD23BAC5-3E6C-ED22-CFB3-82FFECF2AEA9}"/>
                </a:ext>
              </a:extLst>
            </p:cNvPr>
            <p:cNvSpPr/>
            <p:nvPr/>
          </p:nvSpPr>
          <p:spPr>
            <a:xfrm>
              <a:off x="9792877" y="3430345"/>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5"/>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430" name="Freeform: Shape 429">
              <a:extLst>
                <a:ext uri="{FF2B5EF4-FFF2-40B4-BE49-F238E27FC236}">
                  <a16:creationId xmlns:a16="http://schemas.microsoft.com/office/drawing/2014/main" id="{3FBC4996-E1EC-3F5C-D883-81D6E3C1A8A0}"/>
                </a:ext>
              </a:extLst>
            </p:cNvPr>
            <p:cNvSpPr/>
            <p:nvPr/>
          </p:nvSpPr>
          <p:spPr>
            <a:xfrm>
              <a:off x="9552415" y="3838237"/>
              <a:ext cx="3421" cy="4290"/>
            </a:xfrm>
            <a:custGeom>
              <a:avLst/>
              <a:gdLst>
                <a:gd name="connsiteX0" fmla="*/ 0 w 3421"/>
                <a:gd name="connsiteY0" fmla="*/ 4290 h 4290"/>
                <a:gd name="connsiteX1" fmla="*/ 0 w 3421"/>
                <a:gd name="connsiteY1" fmla="*/ 869 h 4290"/>
                <a:gd name="connsiteX2" fmla="*/ 3422 w 3421"/>
                <a:gd name="connsiteY2" fmla="*/ 869 h 4290"/>
                <a:gd name="connsiteX3" fmla="*/ 0 w 3421"/>
                <a:gd name="connsiteY3" fmla="*/ 4290 h 4290"/>
              </a:gdLst>
              <a:ahLst/>
              <a:cxnLst>
                <a:cxn ang="0">
                  <a:pos x="connsiteX0" y="connsiteY0"/>
                </a:cxn>
                <a:cxn ang="0">
                  <a:pos x="connsiteX1" y="connsiteY1"/>
                </a:cxn>
                <a:cxn ang="0">
                  <a:pos x="connsiteX2" y="connsiteY2"/>
                </a:cxn>
                <a:cxn ang="0">
                  <a:pos x="connsiteX3" y="connsiteY3"/>
                </a:cxn>
              </a:cxnLst>
              <a:rect l="l" t="t" r="r" b="b"/>
              <a:pathLst>
                <a:path w="3421" h="4290">
                  <a:moveTo>
                    <a:pt x="0" y="4290"/>
                  </a:moveTo>
                  <a:lnTo>
                    <a:pt x="0" y="869"/>
                  </a:lnTo>
                  <a:cubicBezTo>
                    <a:pt x="1158" y="-290"/>
                    <a:pt x="2317" y="-290"/>
                    <a:pt x="3422" y="869"/>
                  </a:cubicBezTo>
                  <a:cubicBezTo>
                    <a:pt x="2264" y="2027"/>
                    <a:pt x="1105" y="3185"/>
                    <a:pt x="0" y="4290"/>
                  </a:cubicBezTo>
                  <a:close/>
                </a:path>
              </a:pathLst>
            </a:custGeom>
            <a:solidFill>
              <a:srgbClr val="FFFFFF"/>
            </a:solidFill>
            <a:ln w="890" cap="flat">
              <a:noFill/>
              <a:prstDash val="solid"/>
              <a:miter/>
            </a:ln>
          </p:spPr>
          <p:txBody>
            <a:bodyPr rtlCol="0" anchor="ctr"/>
            <a:lstStyle/>
            <a:p>
              <a:endParaRPr lang="en-GB"/>
            </a:p>
          </p:txBody>
        </p:sp>
        <p:sp>
          <p:nvSpPr>
            <p:cNvPr id="431" name="Freeform: Shape 430">
              <a:extLst>
                <a:ext uri="{FF2B5EF4-FFF2-40B4-BE49-F238E27FC236}">
                  <a16:creationId xmlns:a16="http://schemas.microsoft.com/office/drawing/2014/main" id="{73B8638C-02B6-4D45-CA84-A5D747CBFC44}"/>
                </a:ext>
              </a:extLst>
            </p:cNvPr>
            <p:cNvSpPr/>
            <p:nvPr/>
          </p:nvSpPr>
          <p:spPr>
            <a:xfrm>
              <a:off x="9586789" y="383910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6"/>
                    <a:pt x="3422" y="0"/>
                  </a:cubicBezTo>
                  <a:close/>
                </a:path>
              </a:pathLst>
            </a:custGeom>
            <a:solidFill>
              <a:srgbClr val="FFFFFF"/>
            </a:solidFill>
            <a:ln w="890" cap="flat">
              <a:noFill/>
              <a:prstDash val="solid"/>
              <a:miter/>
            </a:ln>
          </p:spPr>
          <p:txBody>
            <a:bodyPr rtlCol="0" anchor="ctr"/>
            <a:lstStyle/>
            <a:p>
              <a:endParaRPr lang="en-GB"/>
            </a:p>
          </p:txBody>
        </p:sp>
        <p:sp>
          <p:nvSpPr>
            <p:cNvPr id="432" name="Freeform: Shape 431">
              <a:extLst>
                <a:ext uri="{FF2B5EF4-FFF2-40B4-BE49-F238E27FC236}">
                  <a16:creationId xmlns:a16="http://schemas.microsoft.com/office/drawing/2014/main" id="{852FD170-C148-B7C1-9DE1-CE8230FC5671}"/>
                </a:ext>
              </a:extLst>
            </p:cNvPr>
            <p:cNvSpPr/>
            <p:nvPr/>
          </p:nvSpPr>
          <p:spPr>
            <a:xfrm>
              <a:off x="9325745" y="3842527"/>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6"/>
                    <a:pt x="3421" y="0"/>
                  </a:cubicBezTo>
                  <a:close/>
                </a:path>
              </a:pathLst>
            </a:custGeom>
            <a:solidFill>
              <a:srgbClr val="FFFFFF"/>
            </a:solidFill>
            <a:ln w="890" cap="flat">
              <a:noFill/>
              <a:prstDash val="solid"/>
              <a:miter/>
            </a:ln>
          </p:spPr>
          <p:txBody>
            <a:bodyPr rtlCol="0" anchor="ctr"/>
            <a:lstStyle/>
            <a:p>
              <a:endParaRPr lang="en-GB"/>
            </a:p>
          </p:txBody>
        </p:sp>
        <p:sp>
          <p:nvSpPr>
            <p:cNvPr id="433" name="Freeform: Shape 432">
              <a:extLst>
                <a:ext uri="{FF2B5EF4-FFF2-40B4-BE49-F238E27FC236}">
                  <a16:creationId xmlns:a16="http://schemas.microsoft.com/office/drawing/2014/main" id="{621DBACC-7EB8-B2FE-F620-C03F21E50484}"/>
                </a:ext>
              </a:extLst>
            </p:cNvPr>
            <p:cNvSpPr/>
            <p:nvPr/>
          </p:nvSpPr>
          <p:spPr>
            <a:xfrm>
              <a:off x="9583368" y="3842527"/>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34" name="Freeform: Shape 433">
              <a:extLst>
                <a:ext uri="{FF2B5EF4-FFF2-40B4-BE49-F238E27FC236}">
                  <a16:creationId xmlns:a16="http://schemas.microsoft.com/office/drawing/2014/main" id="{3CBE302D-2A9F-0486-28AB-372F72C68704}"/>
                </a:ext>
              </a:extLst>
            </p:cNvPr>
            <p:cNvSpPr/>
            <p:nvPr/>
          </p:nvSpPr>
          <p:spPr>
            <a:xfrm>
              <a:off x="9322324" y="384594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35" name="Freeform: Shape 434">
              <a:extLst>
                <a:ext uri="{FF2B5EF4-FFF2-40B4-BE49-F238E27FC236}">
                  <a16:creationId xmlns:a16="http://schemas.microsoft.com/office/drawing/2014/main" id="{117AA9FB-E859-7E00-4F62-76C48080A178}"/>
                </a:ext>
              </a:extLst>
            </p:cNvPr>
            <p:cNvSpPr/>
            <p:nvPr/>
          </p:nvSpPr>
          <p:spPr>
            <a:xfrm>
              <a:off x="9281053" y="3849423"/>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5"/>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436" name="Freeform: Shape 435">
              <a:extLst>
                <a:ext uri="{FF2B5EF4-FFF2-40B4-BE49-F238E27FC236}">
                  <a16:creationId xmlns:a16="http://schemas.microsoft.com/office/drawing/2014/main" id="{88090BCF-0D09-F845-A8CC-BC0BB0CA436F}"/>
                </a:ext>
              </a:extLst>
            </p:cNvPr>
            <p:cNvSpPr/>
            <p:nvPr/>
          </p:nvSpPr>
          <p:spPr>
            <a:xfrm>
              <a:off x="9318849" y="384937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37" name="Freeform: Shape 436">
              <a:extLst>
                <a:ext uri="{FF2B5EF4-FFF2-40B4-BE49-F238E27FC236}">
                  <a16:creationId xmlns:a16="http://schemas.microsoft.com/office/drawing/2014/main" id="{57CF35DE-AA0D-0E23-7FC1-F4C9A7BEE690}"/>
                </a:ext>
              </a:extLst>
            </p:cNvPr>
            <p:cNvSpPr/>
            <p:nvPr/>
          </p:nvSpPr>
          <p:spPr>
            <a:xfrm>
              <a:off x="9277632" y="3852845"/>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6"/>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38" name="Freeform: Shape 437">
              <a:extLst>
                <a:ext uri="{FF2B5EF4-FFF2-40B4-BE49-F238E27FC236}">
                  <a16:creationId xmlns:a16="http://schemas.microsoft.com/office/drawing/2014/main" id="{04F27CAD-CBA2-7F93-4320-1F51B5E99C04}"/>
                </a:ext>
              </a:extLst>
            </p:cNvPr>
            <p:cNvSpPr/>
            <p:nvPr/>
          </p:nvSpPr>
          <p:spPr>
            <a:xfrm>
              <a:off x="9315427" y="385284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39" name="Freeform: Shape 438">
              <a:extLst>
                <a:ext uri="{FF2B5EF4-FFF2-40B4-BE49-F238E27FC236}">
                  <a16:creationId xmlns:a16="http://schemas.microsoft.com/office/drawing/2014/main" id="{4B4376C3-F501-8E40-CAFD-4E74C8F1EDAA}"/>
                </a:ext>
              </a:extLst>
            </p:cNvPr>
            <p:cNvSpPr/>
            <p:nvPr/>
          </p:nvSpPr>
          <p:spPr>
            <a:xfrm>
              <a:off x="9274210" y="3856266"/>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6"/>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40" name="Freeform: Shape 439">
              <a:extLst>
                <a:ext uri="{FF2B5EF4-FFF2-40B4-BE49-F238E27FC236}">
                  <a16:creationId xmlns:a16="http://schemas.microsoft.com/office/drawing/2014/main" id="{BEEE39C2-94D8-9E44-1B87-0E3B60FEDB98}"/>
                </a:ext>
              </a:extLst>
            </p:cNvPr>
            <p:cNvSpPr/>
            <p:nvPr/>
          </p:nvSpPr>
          <p:spPr>
            <a:xfrm>
              <a:off x="9312006" y="385626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41" name="Freeform: Shape 440">
              <a:extLst>
                <a:ext uri="{FF2B5EF4-FFF2-40B4-BE49-F238E27FC236}">
                  <a16:creationId xmlns:a16="http://schemas.microsoft.com/office/drawing/2014/main" id="{082BB06F-B889-F704-7CC8-94691876E732}"/>
                </a:ext>
              </a:extLst>
            </p:cNvPr>
            <p:cNvSpPr/>
            <p:nvPr/>
          </p:nvSpPr>
          <p:spPr>
            <a:xfrm>
              <a:off x="9270788" y="3859688"/>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7" y="1105"/>
                    <a:pt x="3422" y="0"/>
                  </a:cubicBez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42" name="Freeform: Shape 441">
              <a:extLst>
                <a:ext uri="{FF2B5EF4-FFF2-40B4-BE49-F238E27FC236}">
                  <a16:creationId xmlns:a16="http://schemas.microsoft.com/office/drawing/2014/main" id="{E3BE28CC-20BC-ED5A-046E-AE6CF1159F88}"/>
                </a:ext>
              </a:extLst>
            </p:cNvPr>
            <p:cNvSpPr/>
            <p:nvPr/>
          </p:nvSpPr>
          <p:spPr>
            <a:xfrm>
              <a:off x="9308585" y="3859688"/>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443" name="Freeform: Shape 442">
              <a:extLst>
                <a:ext uri="{FF2B5EF4-FFF2-40B4-BE49-F238E27FC236}">
                  <a16:creationId xmlns:a16="http://schemas.microsoft.com/office/drawing/2014/main" id="{D490BF44-BF29-9A97-A005-896DA7BDF5FB}"/>
                </a:ext>
              </a:extLst>
            </p:cNvPr>
            <p:cNvSpPr/>
            <p:nvPr/>
          </p:nvSpPr>
          <p:spPr>
            <a:xfrm>
              <a:off x="9267314" y="3863163"/>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5"/>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444" name="Freeform: Shape 443">
              <a:extLst>
                <a:ext uri="{FF2B5EF4-FFF2-40B4-BE49-F238E27FC236}">
                  <a16:creationId xmlns:a16="http://schemas.microsoft.com/office/drawing/2014/main" id="{0FC20252-69BB-106B-D611-2892CC529522}"/>
                </a:ext>
              </a:extLst>
            </p:cNvPr>
            <p:cNvSpPr/>
            <p:nvPr/>
          </p:nvSpPr>
          <p:spPr>
            <a:xfrm>
              <a:off x="9305110" y="3863110"/>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6"/>
                    <a:pt x="3422" y="0"/>
                  </a:cubicBezTo>
                  <a:close/>
                </a:path>
              </a:pathLst>
            </a:custGeom>
            <a:solidFill>
              <a:srgbClr val="FFFFFF"/>
            </a:solidFill>
            <a:ln w="890" cap="flat">
              <a:noFill/>
              <a:prstDash val="solid"/>
              <a:miter/>
            </a:ln>
          </p:spPr>
          <p:txBody>
            <a:bodyPr rtlCol="0" anchor="ctr"/>
            <a:lstStyle/>
            <a:p>
              <a:endParaRPr lang="en-GB"/>
            </a:p>
          </p:txBody>
        </p:sp>
        <p:sp>
          <p:nvSpPr>
            <p:cNvPr id="445" name="Freeform: Shape 444">
              <a:extLst>
                <a:ext uri="{FF2B5EF4-FFF2-40B4-BE49-F238E27FC236}">
                  <a16:creationId xmlns:a16="http://schemas.microsoft.com/office/drawing/2014/main" id="{77699CB0-B31A-4D80-8BE6-3AF0314CFC5F}"/>
                </a:ext>
              </a:extLst>
            </p:cNvPr>
            <p:cNvSpPr/>
            <p:nvPr/>
          </p:nvSpPr>
          <p:spPr>
            <a:xfrm>
              <a:off x="9263893" y="3866584"/>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6"/>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46" name="Freeform: Shape 445">
              <a:extLst>
                <a:ext uri="{FF2B5EF4-FFF2-40B4-BE49-F238E27FC236}">
                  <a16:creationId xmlns:a16="http://schemas.microsoft.com/office/drawing/2014/main" id="{51B88C33-D58B-7301-7871-010B9A9C6A2E}"/>
                </a:ext>
              </a:extLst>
            </p:cNvPr>
            <p:cNvSpPr/>
            <p:nvPr/>
          </p:nvSpPr>
          <p:spPr>
            <a:xfrm>
              <a:off x="9301688" y="3866584"/>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47" name="Freeform: Shape 446">
              <a:extLst>
                <a:ext uri="{FF2B5EF4-FFF2-40B4-BE49-F238E27FC236}">
                  <a16:creationId xmlns:a16="http://schemas.microsoft.com/office/drawing/2014/main" id="{E0561EDF-14A4-C7A5-390D-D7D39B4373C0}"/>
                </a:ext>
              </a:extLst>
            </p:cNvPr>
            <p:cNvSpPr/>
            <p:nvPr/>
          </p:nvSpPr>
          <p:spPr>
            <a:xfrm>
              <a:off x="9260471" y="3870006"/>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6"/>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48" name="Freeform: Shape 447">
              <a:extLst>
                <a:ext uri="{FF2B5EF4-FFF2-40B4-BE49-F238E27FC236}">
                  <a16:creationId xmlns:a16="http://schemas.microsoft.com/office/drawing/2014/main" id="{D39FA608-7A29-709C-E042-05CAAFDB5D88}"/>
                </a:ext>
              </a:extLst>
            </p:cNvPr>
            <p:cNvSpPr/>
            <p:nvPr/>
          </p:nvSpPr>
          <p:spPr>
            <a:xfrm>
              <a:off x="9298267" y="387000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49" name="Freeform: Shape 448">
              <a:extLst>
                <a:ext uri="{FF2B5EF4-FFF2-40B4-BE49-F238E27FC236}">
                  <a16:creationId xmlns:a16="http://schemas.microsoft.com/office/drawing/2014/main" id="{23BE6104-1ECB-3E2C-129D-19215B8E7D02}"/>
                </a:ext>
              </a:extLst>
            </p:cNvPr>
            <p:cNvSpPr/>
            <p:nvPr/>
          </p:nvSpPr>
          <p:spPr>
            <a:xfrm>
              <a:off x="9257049" y="3873428"/>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50" name="Freeform: Shape 449">
              <a:extLst>
                <a:ext uri="{FF2B5EF4-FFF2-40B4-BE49-F238E27FC236}">
                  <a16:creationId xmlns:a16="http://schemas.microsoft.com/office/drawing/2014/main" id="{0899EB7F-8E38-F494-557B-22BE92832C9F}"/>
                </a:ext>
              </a:extLst>
            </p:cNvPr>
            <p:cNvSpPr/>
            <p:nvPr/>
          </p:nvSpPr>
          <p:spPr>
            <a:xfrm>
              <a:off x="9294845" y="3873428"/>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5"/>
                    <a:pt x="3421" y="0"/>
                  </a:cubicBezTo>
                  <a:close/>
                </a:path>
              </a:pathLst>
            </a:custGeom>
            <a:solidFill>
              <a:srgbClr val="FFFFFF"/>
            </a:solidFill>
            <a:ln w="890" cap="flat">
              <a:noFill/>
              <a:prstDash val="solid"/>
              <a:miter/>
            </a:ln>
          </p:spPr>
          <p:txBody>
            <a:bodyPr rtlCol="0" anchor="ctr"/>
            <a:lstStyle/>
            <a:p>
              <a:endParaRPr lang="en-GB"/>
            </a:p>
          </p:txBody>
        </p:sp>
        <p:sp>
          <p:nvSpPr>
            <p:cNvPr id="451" name="Freeform: Shape 450">
              <a:extLst>
                <a:ext uri="{FF2B5EF4-FFF2-40B4-BE49-F238E27FC236}">
                  <a16:creationId xmlns:a16="http://schemas.microsoft.com/office/drawing/2014/main" id="{2672FB5C-F866-D0DC-B613-0C93040490C8}"/>
                </a:ext>
              </a:extLst>
            </p:cNvPr>
            <p:cNvSpPr/>
            <p:nvPr/>
          </p:nvSpPr>
          <p:spPr>
            <a:xfrm>
              <a:off x="9734498" y="3433766"/>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452" name="Freeform: Shape 451">
              <a:extLst>
                <a:ext uri="{FF2B5EF4-FFF2-40B4-BE49-F238E27FC236}">
                  <a16:creationId xmlns:a16="http://schemas.microsoft.com/office/drawing/2014/main" id="{6928F9C7-28C3-9C31-CF46-0A6809D1250B}"/>
                </a:ext>
              </a:extLst>
            </p:cNvPr>
            <p:cNvSpPr/>
            <p:nvPr/>
          </p:nvSpPr>
          <p:spPr>
            <a:xfrm>
              <a:off x="9253575" y="3876902"/>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7" y="1105"/>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453" name="Freeform: Shape 452">
              <a:extLst>
                <a:ext uri="{FF2B5EF4-FFF2-40B4-BE49-F238E27FC236}">
                  <a16:creationId xmlns:a16="http://schemas.microsoft.com/office/drawing/2014/main" id="{507FC0C0-9163-500C-B8FF-C4CDF3894B86}"/>
                </a:ext>
              </a:extLst>
            </p:cNvPr>
            <p:cNvSpPr/>
            <p:nvPr/>
          </p:nvSpPr>
          <p:spPr>
            <a:xfrm>
              <a:off x="9291371" y="3876849"/>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6"/>
                    <a:pt x="3422" y="0"/>
                  </a:cubicBezTo>
                  <a:close/>
                </a:path>
              </a:pathLst>
            </a:custGeom>
            <a:solidFill>
              <a:srgbClr val="FFFFFF"/>
            </a:solidFill>
            <a:ln w="890" cap="flat">
              <a:noFill/>
              <a:prstDash val="solid"/>
              <a:miter/>
            </a:ln>
          </p:spPr>
          <p:txBody>
            <a:bodyPr rtlCol="0" anchor="ctr"/>
            <a:lstStyle/>
            <a:p>
              <a:endParaRPr lang="en-GB"/>
            </a:p>
          </p:txBody>
        </p:sp>
        <p:sp>
          <p:nvSpPr>
            <p:cNvPr id="454" name="Freeform: Shape 453">
              <a:extLst>
                <a:ext uri="{FF2B5EF4-FFF2-40B4-BE49-F238E27FC236}">
                  <a16:creationId xmlns:a16="http://schemas.microsoft.com/office/drawing/2014/main" id="{97EE4692-E7D8-A9E5-BF87-6026460D5786}"/>
                </a:ext>
              </a:extLst>
            </p:cNvPr>
            <p:cNvSpPr/>
            <p:nvPr/>
          </p:nvSpPr>
          <p:spPr>
            <a:xfrm>
              <a:off x="9250153" y="3880324"/>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5"/>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455" name="Freeform: Shape 454">
              <a:extLst>
                <a:ext uri="{FF2B5EF4-FFF2-40B4-BE49-F238E27FC236}">
                  <a16:creationId xmlns:a16="http://schemas.microsoft.com/office/drawing/2014/main" id="{F6DD9685-6C3D-38D5-4495-91855944A013}"/>
                </a:ext>
              </a:extLst>
            </p:cNvPr>
            <p:cNvSpPr/>
            <p:nvPr/>
          </p:nvSpPr>
          <p:spPr>
            <a:xfrm>
              <a:off x="9287949" y="3880324"/>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56" name="Freeform: Shape 455">
              <a:extLst>
                <a:ext uri="{FF2B5EF4-FFF2-40B4-BE49-F238E27FC236}">
                  <a16:creationId xmlns:a16="http://schemas.microsoft.com/office/drawing/2014/main" id="{67D94C09-B0B7-64E0-F9AF-C13B5D84451A}"/>
                </a:ext>
              </a:extLst>
            </p:cNvPr>
            <p:cNvSpPr/>
            <p:nvPr/>
          </p:nvSpPr>
          <p:spPr>
            <a:xfrm>
              <a:off x="9246732" y="3883745"/>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6"/>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57" name="Freeform: Shape 456">
              <a:extLst>
                <a:ext uri="{FF2B5EF4-FFF2-40B4-BE49-F238E27FC236}">
                  <a16:creationId xmlns:a16="http://schemas.microsoft.com/office/drawing/2014/main" id="{482025CA-3E7B-98B1-1F4A-61A8E6141242}"/>
                </a:ext>
              </a:extLst>
            </p:cNvPr>
            <p:cNvSpPr/>
            <p:nvPr/>
          </p:nvSpPr>
          <p:spPr>
            <a:xfrm>
              <a:off x="9284527" y="3883745"/>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8"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458" name="Freeform: Shape 457">
              <a:extLst>
                <a:ext uri="{FF2B5EF4-FFF2-40B4-BE49-F238E27FC236}">
                  <a16:creationId xmlns:a16="http://schemas.microsoft.com/office/drawing/2014/main" id="{28AD1E24-DEEF-2FBA-7D1E-4C31DF2DCF11}"/>
                </a:ext>
              </a:extLst>
            </p:cNvPr>
            <p:cNvSpPr/>
            <p:nvPr/>
          </p:nvSpPr>
          <p:spPr>
            <a:xfrm>
              <a:off x="9243310" y="3887167"/>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59" name="Freeform: Shape 458">
              <a:extLst>
                <a:ext uri="{FF2B5EF4-FFF2-40B4-BE49-F238E27FC236}">
                  <a16:creationId xmlns:a16="http://schemas.microsoft.com/office/drawing/2014/main" id="{60AB3B0C-E9BD-4100-CD65-A3B36EF8BC6F}"/>
                </a:ext>
              </a:extLst>
            </p:cNvPr>
            <p:cNvSpPr/>
            <p:nvPr/>
          </p:nvSpPr>
          <p:spPr>
            <a:xfrm>
              <a:off x="9281106" y="3887167"/>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5"/>
                    <a:pt x="3422" y="0"/>
                  </a:cubicBezTo>
                  <a:close/>
                </a:path>
              </a:pathLst>
            </a:custGeom>
            <a:solidFill>
              <a:srgbClr val="FFFFFF"/>
            </a:solidFill>
            <a:ln w="890" cap="flat">
              <a:noFill/>
              <a:prstDash val="solid"/>
              <a:miter/>
            </a:ln>
          </p:spPr>
          <p:txBody>
            <a:bodyPr rtlCol="0" anchor="ctr"/>
            <a:lstStyle/>
            <a:p>
              <a:endParaRPr lang="en-GB"/>
            </a:p>
          </p:txBody>
        </p:sp>
        <p:sp>
          <p:nvSpPr>
            <p:cNvPr id="460" name="Freeform: Shape 459">
              <a:extLst>
                <a:ext uri="{FF2B5EF4-FFF2-40B4-BE49-F238E27FC236}">
                  <a16:creationId xmlns:a16="http://schemas.microsoft.com/office/drawing/2014/main" id="{0DA4BE1F-5899-DFAD-A11E-2A1BEC085DF6}"/>
                </a:ext>
              </a:extLst>
            </p:cNvPr>
            <p:cNvSpPr/>
            <p:nvPr/>
          </p:nvSpPr>
          <p:spPr>
            <a:xfrm>
              <a:off x="9796298" y="3433766"/>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461" name="Freeform: Shape 460">
              <a:extLst>
                <a:ext uri="{FF2B5EF4-FFF2-40B4-BE49-F238E27FC236}">
                  <a16:creationId xmlns:a16="http://schemas.microsoft.com/office/drawing/2014/main" id="{4F765F2D-AFE7-9F0C-5863-2CF49781ECAD}"/>
                </a:ext>
              </a:extLst>
            </p:cNvPr>
            <p:cNvSpPr/>
            <p:nvPr/>
          </p:nvSpPr>
          <p:spPr>
            <a:xfrm>
              <a:off x="9239836" y="389064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7" y="1106"/>
                    <a:pt x="3422" y="0"/>
                  </a:cubicBez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62" name="Freeform: Shape 461">
              <a:extLst>
                <a:ext uri="{FF2B5EF4-FFF2-40B4-BE49-F238E27FC236}">
                  <a16:creationId xmlns:a16="http://schemas.microsoft.com/office/drawing/2014/main" id="{B3A425D3-BEF8-5BC5-5FD2-966D0D31E94B}"/>
                </a:ext>
              </a:extLst>
            </p:cNvPr>
            <p:cNvSpPr/>
            <p:nvPr/>
          </p:nvSpPr>
          <p:spPr>
            <a:xfrm>
              <a:off x="9277632" y="3890589"/>
              <a:ext cx="3421" cy="3421"/>
            </a:xfrm>
            <a:custGeom>
              <a:avLst/>
              <a:gdLst>
                <a:gd name="connsiteX0" fmla="*/ 3421 w 3421"/>
                <a:gd name="connsiteY0" fmla="*/ 0 h 3421"/>
                <a:gd name="connsiteX1" fmla="*/ 0 w 3421"/>
                <a:gd name="connsiteY1" fmla="*/ 3422 h 3421"/>
                <a:gd name="connsiteX2" fmla="*/ 3421 w 3421"/>
                <a:gd name="connsiteY2" fmla="*/ 0 h 3421"/>
              </a:gdLst>
              <a:ahLst/>
              <a:cxnLst>
                <a:cxn ang="0">
                  <a:pos x="connsiteX0" y="connsiteY0"/>
                </a:cxn>
                <a:cxn ang="0">
                  <a:pos x="connsiteX1" y="connsiteY1"/>
                </a:cxn>
                <a:cxn ang="0">
                  <a:pos x="connsiteX2" y="connsiteY2"/>
                </a:cxn>
              </a:cxnLst>
              <a:rect l="l" t="t" r="r" b="b"/>
              <a:pathLst>
                <a:path w="3421" h="3421">
                  <a:moveTo>
                    <a:pt x="3421" y="0"/>
                  </a:moveTo>
                  <a:cubicBezTo>
                    <a:pt x="2263" y="1158"/>
                    <a:pt x="1105" y="2316"/>
                    <a:pt x="0" y="3422"/>
                  </a:cubicBezTo>
                  <a:cubicBezTo>
                    <a:pt x="1158" y="2264"/>
                    <a:pt x="2316" y="1106"/>
                    <a:pt x="3421" y="0"/>
                  </a:cubicBezTo>
                  <a:close/>
                </a:path>
              </a:pathLst>
            </a:custGeom>
            <a:solidFill>
              <a:srgbClr val="FFFFFF"/>
            </a:solidFill>
            <a:ln w="890" cap="flat">
              <a:noFill/>
              <a:prstDash val="solid"/>
              <a:miter/>
            </a:ln>
          </p:spPr>
          <p:txBody>
            <a:bodyPr rtlCol="0" anchor="ctr"/>
            <a:lstStyle/>
            <a:p>
              <a:endParaRPr lang="en-GB"/>
            </a:p>
          </p:txBody>
        </p:sp>
        <p:sp>
          <p:nvSpPr>
            <p:cNvPr id="463" name="Freeform: Shape 462">
              <a:extLst>
                <a:ext uri="{FF2B5EF4-FFF2-40B4-BE49-F238E27FC236}">
                  <a16:creationId xmlns:a16="http://schemas.microsoft.com/office/drawing/2014/main" id="{A12C6DD8-9136-8FCA-4CD3-28E99AE84BFF}"/>
                </a:ext>
              </a:extLst>
            </p:cNvPr>
            <p:cNvSpPr/>
            <p:nvPr/>
          </p:nvSpPr>
          <p:spPr>
            <a:xfrm>
              <a:off x="9236414" y="3894063"/>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5"/>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464" name="Freeform: Shape 463">
              <a:extLst>
                <a:ext uri="{FF2B5EF4-FFF2-40B4-BE49-F238E27FC236}">
                  <a16:creationId xmlns:a16="http://schemas.microsoft.com/office/drawing/2014/main" id="{911CDD4A-4BC7-6A5B-1337-641D8A1F7F2E}"/>
                </a:ext>
              </a:extLst>
            </p:cNvPr>
            <p:cNvSpPr/>
            <p:nvPr/>
          </p:nvSpPr>
          <p:spPr>
            <a:xfrm>
              <a:off x="9274210" y="3894063"/>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3" y="1158"/>
                    <a:pt x="1105" y="2316"/>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65" name="Freeform: Shape 464">
              <a:extLst>
                <a:ext uri="{FF2B5EF4-FFF2-40B4-BE49-F238E27FC236}">
                  <a16:creationId xmlns:a16="http://schemas.microsoft.com/office/drawing/2014/main" id="{5AD69347-62C2-8EC9-7A95-37C1A403175D}"/>
                </a:ext>
              </a:extLst>
            </p:cNvPr>
            <p:cNvSpPr/>
            <p:nvPr/>
          </p:nvSpPr>
          <p:spPr>
            <a:xfrm>
              <a:off x="9799773" y="3437188"/>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466" name="Freeform: Shape 465">
              <a:extLst>
                <a:ext uri="{FF2B5EF4-FFF2-40B4-BE49-F238E27FC236}">
                  <a16:creationId xmlns:a16="http://schemas.microsoft.com/office/drawing/2014/main" id="{72540F88-97BB-FDCD-4537-729646A6A337}"/>
                </a:ext>
              </a:extLst>
            </p:cNvPr>
            <p:cNvSpPr/>
            <p:nvPr/>
          </p:nvSpPr>
          <p:spPr>
            <a:xfrm>
              <a:off x="9803194" y="3440610"/>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467" name="Freeform: Shape 466">
              <a:extLst>
                <a:ext uri="{FF2B5EF4-FFF2-40B4-BE49-F238E27FC236}">
                  <a16:creationId xmlns:a16="http://schemas.microsoft.com/office/drawing/2014/main" id="{91B948F6-3EA8-360A-FC03-A9D612783C23}"/>
                </a:ext>
              </a:extLst>
            </p:cNvPr>
            <p:cNvSpPr/>
            <p:nvPr/>
          </p:nvSpPr>
          <p:spPr>
            <a:xfrm>
              <a:off x="9267261" y="3897485"/>
              <a:ext cx="4414" cy="5000"/>
            </a:xfrm>
            <a:custGeom>
              <a:avLst/>
              <a:gdLst>
                <a:gd name="connsiteX0" fmla="*/ 53 w 4414"/>
                <a:gd name="connsiteY0" fmla="*/ 3422 h 5000"/>
                <a:gd name="connsiteX1" fmla="*/ 3474 w 4414"/>
                <a:gd name="connsiteY1" fmla="*/ 0 h 5000"/>
                <a:gd name="connsiteX2" fmla="*/ 4317 w 4414"/>
                <a:gd name="connsiteY2" fmla="*/ 2316 h 5000"/>
                <a:gd name="connsiteX3" fmla="*/ 3474 w 4414"/>
                <a:gd name="connsiteY3" fmla="*/ 3474 h 5000"/>
                <a:gd name="connsiteX4" fmla="*/ 1738 w 4414"/>
                <a:gd name="connsiteY4" fmla="*/ 5001 h 5000"/>
                <a:gd name="connsiteX5" fmla="*/ 0 w 4414"/>
                <a:gd name="connsiteY5" fmla="*/ 3474 h 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4" h="5000">
                  <a:moveTo>
                    <a:pt x="53" y="3422"/>
                  </a:moveTo>
                  <a:lnTo>
                    <a:pt x="3474" y="0"/>
                  </a:lnTo>
                  <a:cubicBezTo>
                    <a:pt x="4317" y="790"/>
                    <a:pt x="4580" y="1527"/>
                    <a:pt x="4317" y="2316"/>
                  </a:cubicBezTo>
                  <a:cubicBezTo>
                    <a:pt x="4053" y="3053"/>
                    <a:pt x="3738" y="3474"/>
                    <a:pt x="3474" y="3474"/>
                  </a:cubicBezTo>
                  <a:cubicBezTo>
                    <a:pt x="2895" y="4001"/>
                    <a:pt x="2317" y="4475"/>
                    <a:pt x="1738" y="5001"/>
                  </a:cubicBezTo>
                  <a:cubicBezTo>
                    <a:pt x="1159" y="4475"/>
                    <a:pt x="580" y="4001"/>
                    <a:pt x="0" y="3474"/>
                  </a:cubicBezTo>
                  <a:close/>
                </a:path>
              </a:pathLst>
            </a:custGeom>
            <a:solidFill>
              <a:srgbClr val="FFFFFF"/>
            </a:solidFill>
            <a:ln w="890" cap="flat">
              <a:noFill/>
              <a:prstDash val="solid"/>
              <a:miter/>
            </a:ln>
          </p:spPr>
          <p:txBody>
            <a:bodyPr rtlCol="0" anchor="ctr"/>
            <a:lstStyle/>
            <a:p>
              <a:endParaRPr lang="en-GB"/>
            </a:p>
          </p:txBody>
        </p:sp>
        <p:sp>
          <p:nvSpPr>
            <p:cNvPr id="468" name="Freeform: Shape 467">
              <a:extLst>
                <a:ext uri="{FF2B5EF4-FFF2-40B4-BE49-F238E27FC236}">
                  <a16:creationId xmlns:a16="http://schemas.microsoft.com/office/drawing/2014/main" id="{32785AB9-F745-4B4F-FF29-D88AC7F42C55}"/>
                </a:ext>
              </a:extLst>
            </p:cNvPr>
            <p:cNvSpPr/>
            <p:nvPr/>
          </p:nvSpPr>
          <p:spPr>
            <a:xfrm>
              <a:off x="9270788" y="3897485"/>
              <a:ext cx="3421" cy="3421"/>
            </a:xfrm>
            <a:custGeom>
              <a:avLst/>
              <a:gdLst>
                <a:gd name="connsiteX0" fmla="*/ 0 w 3421"/>
                <a:gd name="connsiteY0" fmla="*/ 3422 h 3421"/>
                <a:gd name="connsiteX1" fmla="*/ 0 w 3421"/>
                <a:gd name="connsiteY1" fmla="*/ 0 h 3421"/>
                <a:gd name="connsiteX2" fmla="*/ 3422 w 3421"/>
                <a:gd name="connsiteY2" fmla="*/ 0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0" y="0"/>
                  </a:lnTo>
                  <a:lnTo>
                    <a:pt x="3422" y="0"/>
                  </a:ln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69" name="Freeform: Shape 468">
              <a:extLst>
                <a:ext uri="{FF2B5EF4-FFF2-40B4-BE49-F238E27FC236}">
                  <a16:creationId xmlns:a16="http://schemas.microsoft.com/office/drawing/2014/main" id="{887D3EC6-3DB5-FE52-4A90-5989BB33CAB2}"/>
                </a:ext>
              </a:extLst>
            </p:cNvPr>
            <p:cNvSpPr/>
            <p:nvPr/>
          </p:nvSpPr>
          <p:spPr>
            <a:xfrm>
              <a:off x="9806616" y="3444084"/>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470" name="Freeform: Shape 469">
              <a:extLst>
                <a:ext uri="{FF2B5EF4-FFF2-40B4-BE49-F238E27FC236}">
                  <a16:creationId xmlns:a16="http://schemas.microsoft.com/office/drawing/2014/main" id="{F09FEBE9-EC4E-58EE-8AFF-E80ACC5878B4}"/>
                </a:ext>
              </a:extLst>
            </p:cNvPr>
            <p:cNvSpPr/>
            <p:nvPr/>
          </p:nvSpPr>
          <p:spPr>
            <a:xfrm>
              <a:off x="9263893" y="3900906"/>
              <a:ext cx="4613" cy="3474"/>
            </a:xfrm>
            <a:custGeom>
              <a:avLst/>
              <a:gdLst>
                <a:gd name="connsiteX0" fmla="*/ 3421 w 4613"/>
                <a:gd name="connsiteY0" fmla="*/ 3422 h 3474"/>
                <a:gd name="connsiteX1" fmla="*/ 0 w 4613"/>
                <a:gd name="connsiteY1" fmla="*/ 3422 h 3474"/>
                <a:gd name="connsiteX2" fmla="*/ 3421 w 4613"/>
                <a:gd name="connsiteY2" fmla="*/ 0 h 3474"/>
                <a:gd name="connsiteX3" fmla="*/ 4474 w 4613"/>
                <a:gd name="connsiteY3" fmla="*/ 2316 h 3474"/>
                <a:gd name="connsiteX4" fmla="*/ 3421 w 4613"/>
                <a:gd name="connsiteY4" fmla="*/ 3474 h 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 h="3474">
                  <a:moveTo>
                    <a:pt x="3421" y="3422"/>
                  </a:moveTo>
                  <a:lnTo>
                    <a:pt x="0" y="3422"/>
                  </a:lnTo>
                  <a:lnTo>
                    <a:pt x="3421" y="0"/>
                  </a:lnTo>
                  <a:cubicBezTo>
                    <a:pt x="4474" y="790"/>
                    <a:pt x="4843" y="1527"/>
                    <a:pt x="4474" y="2316"/>
                  </a:cubicBezTo>
                  <a:cubicBezTo>
                    <a:pt x="4105" y="3053"/>
                    <a:pt x="3790" y="3474"/>
                    <a:pt x="3421" y="3474"/>
                  </a:cubicBezTo>
                  <a:close/>
                </a:path>
              </a:pathLst>
            </a:custGeom>
            <a:solidFill>
              <a:srgbClr val="FFFFFF"/>
            </a:solidFill>
            <a:ln w="890" cap="flat">
              <a:noFill/>
              <a:prstDash val="solid"/>
              <a:miter/>
            </a:ln>
          </p:spPr>
          <p:txBody>
            <a:bodyPr rtlCol="0" anchor="ctr"/>
            <a:lstStyle/>
            <a:p>
              <a:endParaRPr lang="en-GB"/>
            </a:p>
          </p:txBody>
        </p:sp>
        <p:sp>
          <p:nvSpPr>
            <p:cNvPr id="471" name="Freeform: Shape 470">
              <a:extLst>
                <a:ext uri="{FF2B5EF4-FFF2-40B4-BE49-F238E27FC236}">
                  <a16:creationId xmlns:a16="http://schemas.microsoft.com/office/drawing/2014/main" id="{3BDB52C5-B6F8-D3FA-311D-30A96ED355DF}"/>
                </a:ext>
              </a:extLst>
            </p:cNvPr>
            <p:cNvSpPr/>
            <p:nvPr/>
          </p:nvSpPr>
          <p:spPr>
            <a:xfrm>
              <a:off x="8889461" y="3447506"/>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72" name="Freeform: Shape 471">
              <a:extLst>
                <a:ext uri="{FF2B5EF4-FFF2-40B4-BE49-F238E27FC236}">
                  <a16:creationId xmlns:a16="http://schemas.microsoft.com/office/drawing/2014/main" id="{FF8BF9A6-ABBF-9F44-004D-B92949E6B4E0}"/>
                </a:ext>
              </a:extLst>
            </p:cNvPr>
            <p:cNvSpPr/>
            <p:nvPr/>
          </p:nvSpPr>
          <p:spPr>
            <a:xfrm>
              <a:off x="9263893" y="3911224"/>
              <a:ext cx="3421" cy="3421"/>
            </a:xfrm>
            <a:custGeom>
              <a:avLst/>
              <a:gdLst>
                <a:gd name="connsiteX0" fmla="*/ 0 w 3421"/>
                <a:gd name="connsiteY0" fmla="*/ 0 h 3421"/>
                <a:gd name="connsiteX1" fmla="*/ 3421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1" y="0"/>
                  </a:lnTo>
                  <a:cubicBezTo>
                    <a:pt x="2263" y="1158"/>
                    <a:pt x="1105"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473" name="Freeform: Shape 472">
              <a:extLst>
                <a:ext uri="{FF2B5EF4-FFF2-40B4-BE49-F238E27FC236}">
                  <a16:creationId xmlns:a16="http://schemas.microsoft.com/office/drawing/2014/main" id="{D56684C8-522D-3AA0-FC54-6A812B645DA4}"/>
                </a:ext>
              </a:extLst>
            </p:cNvPr>
            <p:cNvSpPr/>
            <p:nvPr/>
          </p:nvSpPr>
          <p:spPr>
            <a:xfrm>
              <a:off x="9478929" y="3910303"/>
              <a:ext cx="4789" cy="4342"/>
            </a:xfrm>
            <a:custGeom>
              <a:avLst/>
              <a:gdLst>
                <a:gd name="connsiteX0" fmla="*/ 4790 w 4789"/>
                <a:gd name="connsiteY0" fmla="*/ 921 h 4342"/>
                <a:gd name="connsiteX1" fmla="*/ 1369 w 4789"/>
                <a:gd name="connsiteY1" fmla="*/ 4343 h 4342"/>
                <a:gd name="connsiteX2" fmla="*/ 0 w 4789"/>
                <a:gd name="connsiteY2" fmla="*/ 2606 h 4342"/>
                <a:gd name="connsiteX3" fmla="*/ 1369 w 4789"/>
                <a:gd name="connsiteY3" fmla="*/ 869 h 4342"/>
                <a:gd name="connsiteX4" fmla="*/ 4790 w 4789"/>
                <a:gd name="connsiteY4" fmla="*/ 869 h 4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 h="4342">
                  <a:moveTo>
                    <a:pt x="4790" y="921"/>
                  </a:moveTo>
                  <a:cubicBezTo>
                    <a:pt x="3632" y="2079"/>
                    <a:pt x="2474" y="3237"/>
                    <a:pt x="1369" y="4343"/>
                  </a:cubicBezTo>
                  <a:cubicBezTo>
                    <a:pt x="894" y="3764"/>
                    <a:pt x="421" y="3185"/>
                    <a:pt x="0" y="2606"/>
                  </a:cubicBezTo>
                  <a:cubicBezTo>
                    <a:pt x="474" y="2027"/>
                    <a:pt x="947" y="1448"/>
                    <a:pt x="1369" y="869"/>
                  </a:cubicBezTo>
                  <a:cubicBezTo>
                    <a:pt x="2527" y="-290"/>
                    <a:pt x="3685" y="-290"/>
                    <a:pt x="4790" y="869"/>
                  </a:cubicBezTo>
                  <a:close/>
                </a:path>
              </a:pathLst>
            </a:custGeom>
            <a:solidFill>
              <a:srgbClr val="FFFFFF"/>
            </a:solidFill>
            <a:ln w="890" cap="flat">
              <a:noFill/>
              <a:prstDash val="solid"/>
              <a:miter/>
            </a:ln>
          </p:spPr>
          <p:txBody>
            <a:bodyPr rtlCol="0" anchor="ctr"/>
            <a:lstStyle/>
            <a:p>
              <a:endParaRPr lang="en-GB"/>
            </a:p>
          </p:txBody>
        </p:sp>
        <p:sp>
          <p:nvSpPr>
            <p:cNvPr id="474" name="Freeform: Shape 473">
              <a:extLst>
                <a:ext uri="{FF2B5EF4-FFF2-40B4-BE49-F238E27FC236}">
                  <a16:creationId xmlns:a16="http://schemas.microsoft.com/office/drawing/2014/main" id="{74513C46-958B-CB1E-802C-02CC9154601B}"/>
                </a:ext>
              </a:extLst>
            </p:cNvPr>
            <p:cNvSpPr/>
            <p:nvPr/>
          </p:nvSpPr>
          <p:spPr>
            <a:xfrm>
              <a:off x="9260471" y="3914646"/>
              <a:ext cx="3421" cy="4290"/>
            </a:xfrm>
            <a:custGeom>
              <a:avLst/>
              <a:gdLst>
                <a:gd name="connsiteX0" fmla="*/ 3422 w 3421"/>
                <a:gd name="connsiteY0" fmla="*/ 0 h 4290"/>
                <a:gd name="connsiteX1" fmla="*/ 3422 w 3421"/>
                <a:gd name="connsiteY1" fmla="*/ 3422 h 4290"/>
                <a:gd name="connsiteX2" fmla="*/ 0 w 3421"/>
                <a:gd name="connsiteY2" fmla="*/ 3422 h 4290"/>
                <a:gd name="connsiteX3" fmla="*/ 3422 w 3421"/>
                <a:gd name="connsiteY3" fmla="*/ 0 h 4290"/>
              </a:gdLst>
              <a:ahLst/>
              <a:cxnLst>
                <a:cxn ang="0">
                  <a:pos x="connsiteX0" y="connsiteY0"/>
                </a:cxn>
                <a:cxn ang="0">
                  <a:pos x="connsiteX1" y="connsiteY1"/>
                </a:cxn>
                <a:cxn ang="0">
                  <a:pos x="connsiteX2" y="connsiteY2"/>
                </a:cxn>
                <a:cxn ang="0">
                  <a:pos x="connsiteX3" y="connsiteY3"/>
                </a:cxn>
              </a:cxnLst>
              <a:rect l="l" t="t" r="r" b="b"/>
              <a:pathLst>
                <a:path w="3421" h="4290">
                  <a:moveTo>
                    <a:pt x="3422" y="0"/>
                  </a:moveTo>
                  <a:lnTo>
                    <a:pt x="3422" y="3422"/>
                  </a:lnTo>
                  <a:cubicBezTo>
                    <a:pt x="2263" y="4580"/>
                    <a:pt x="1105" y="4580"/>
                    <a:pt x="0" y="3422"/>
                  </a:cubicBezTo>
                  <a:cubicBezTo>
                    <a:pt x="1158" y="2264"/>
                    <a:pt x="2316" y="1105"/>
                    <a:pt x="3422" y="0"/>
                  </a:cubicBezTo>
                  <a:close/>
                </a:path>
              </a:pathLst>
            </a:custGeom>
            <a:solidFill>
              <a:srgbClr val="FFFFFF"/>
            </a:solidFill>
            <a:ln w="890" cap="flat">
              <a:noFill/>
              <a:prstDash val="solid"/>
              <a:miter/>
            </a:ln>
          </p:spPr>
          <p:txBody>
            <a:bodyPr rtlCol="0" anchor="ctr"/>
            <a:lstStyle/>
            <a:p>
              <a:endParaRPr lang="en-GB"/>
            </a:p>
          </p:txBody>
        </p:sp>
        <p:sp>
          <p:nvSpPr>
            <p:cNvPr id="475" name="Freeform: Shape 474">
              <a:extLst>
                <a:ext uri="{FF2B5EF4-FFF2-40B4-BE49-F238E27FC236}">
                  <a16:creationId xmlns:a16="http://schemas.microsoft.com/office/drawing/2014/main" id="{821278B8-2DFE-0D01-2334-0A865B68F02F}"/>
                </a:ext>
              </a:extLst>
            </p:cNvPr>
            <p:cNvSpPr/>
            <p:nvPr/>
          </p:nvSpPr>
          <p:spPr>
            <a:xfrm>
              <a:off x="9473402" y="3914646"/>
              <a:ext cx="4487" cy="3474"/>
            </a:xfrm>
            <a:custGeom>
              <a:avLst/>
              <a:gdLst>
                <a:gd name="connsiteX0" fmla="*/ 0 w 4487"/>
                <a:gd name="connsiteY0" fmla="*/ 3422 h 3474"/>
                <a:gd name="connsiteX1" fmla="*/ 3422 w 4487"/>
                <a:gd name="connsiteY1" fmla="*/ 0 h 3474"/>
                <a:gd name="connsiteX2" fmla="*/ 4370 w 4487"/>
                <a:gd name="connsiteY2" fmla="*/ 2316 h 3474"/>
                <a:gd name="connsiteX3" fmla="*/ 3422 w 4487"/>
                <a:gd name="connsiteY3" fmla="*/ 3474 h 3474"/>
                <a:gd name="connsiteX4" fmla="*/ 0 w 4487"/>
                <a:gd name="connsiteY4" fmla="*/ 3474 h 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 h="3474">
                  <a:moveTo>
                    <a:pt x="0" y="3422"/>
                  </a:moveTo>
                  <a:lnTo>
                    <a:pt x="3422" y="0"/>
                  </a:lnTo>
                  <a:cubicBezTo>
                    <a:pt x="4370" y="790"/>
                    <a:pt x="4685" y="1527"/>
                    <a:pt x="4370" y="2316"/>
                  </a:cubicBezTo>
                  <a:cubicBezTo>
                    <a:pt x="4053" y="3053"/>
                    <a:pt x="3737" y="3474"/>
                    <a:pt x="3422" y="3474"/>
                  </a:cubicBezTo>
                  <a:lnTo>
                    <a:pt x="0" y="3474"/>
                  </a:lnTo>
                  <a:close/>
                </a:path>
              </a:pathLst>
            </a:custGeom>
            <a:solidFill>
              <a:srgbClr val="FEFFFF"/>
            </a:solidFill>
            <a:ln w="890" cap="flat">
              <a:noFill/>
              <a:prstDash val="solid"/>
              <a:miter/>
            </a:ln>
          </p:spPr>
          <p:txBody>
            <a:bodyPr rtlCol="0" anchor="ctr"/>
            <a:lstStyle/>
            <a:p>
              <a:endParaRPr lang="en-GB"/>
            </a:p>
          </p:txBody>
        </p:sp>
        <p:sp>
          <p:nvSpPr>
            <p:cNvPr id="476" name="Freeform: Shape 475">
              <a:extLst>
                <a:ext uri="{FF2B5EF4-FFF2-40B4-BE49-F238E27FC236}">
                  <a16:creationId xmlns:a16="http://schemas.microsoft.com/office/drawing/2014/main" id="{4277E465-04EE-ED75-F972-97E2BB33E4A9}"/>
                </a:ext>
              </a:extLst>
            </p:cNvPr>
            <p:cNvSpPr/>
            <p:nvPr/>
          </p:nvSpPr>
          <p:spPr>
            <a:xfrm>
              <a:off x="9476876" y="3913777"/>
              <a:ext cx="3421" cy="4290"/>
            </a:xfrm>
            <a:custGeom>
              <a:avLst/>
              <a:gdLst>
                <a:gd name="connsiteX0" fmla="*/ 0 w 3421"/>
                <a:gd name="connsiteY0" fmla="*/ 4290 h 4290"/>
                <a:gd name="connsiteX1" fmla="*/ 0 w 3421"/>
                <a:gd name="connsiteY1" fmla="*/ 869 h 4290"/>
                <a:gd name="connsiteX2" fmla="*/ 3422 w 3421"/>
                <a:gd name="connsiteY2" fmla="*/ 869 h 4290"/>
                <a:gd name="connsiteX3" fmla="*/ 0 w 3421"/>
                <a:gd name="connsiteY3" fmla="*/ 4290 h 4290"/>
              </a:gdLst>
              <a:ahLst/>
              <a:cxnLst>
                <a:cxn ang="0">
                  <a:pos x="connsiteX0" y="connsiteY0"/>
                </a:cxn>
                <a:cxn ang="0">
                  <a:pos x="connsiteX1" y="connsiteY1"/>
                </a:cxn>
                <a:cxn ang="0">
                  <a:pos x="connsiteX2" y="connsiteY2"/>
                </a:cxn>
                <a:cxn ang="0">
                  <a:pos x="connsiteX3" y="connsiteY3"/>
                </a:cxn>
              </a:cxnLst>
              <a:rect l="l" t="t" r="r" b="b"/>
              <a:pathLst>
                <a:path w="3421" h="4290">
                  <a:moveTo>
                    <a:pt x="0" y="4290"/>
                  </a:moveTo>
                  <a:lnTo>
                    <a:pt x="0" y="869"/>
                  </a:lnTo>
                  <a:cubicBezTo>
                    <a:pt x="1158" y="-290"/>
                    <a:pt x="2316" y="-290"/>
                    <a:pt x="3422" y="869"/>
                  </a:cubicBezTo>
                  <a:cubicBezTo>
                    <a:pt x="2263" y="2027"/>
                    <a:pt x="1105" y="3185"/>
                    <a:pt x="0" y="4290"/>
                  </a:cubicBezTo>
                  <a:close/>
                </a:path>
              </a:pathLst>
            </a:custGeom>
            <a:solidFill>
              <a:srgbClr val="FFFFFF"/>
            </a:solidFill>
            <a:ln w="890" cap="flat">
              <a:noFill/>
              <a:prstDash val="solid"/>
              <a:miter/>
            </a:ln>
          </p:spPr>
          <p:txBody>
            <a:bodyPr rtlCol="0" anchor="ctr"/>
            <a:lstStyle/>
            <a:p>
              <a:endParaRPr lang="en-GB"/>
            </a:p>
          </p:txBody>
        </p:sp>
        <p:sp>
          <p:nvSpPr>
            <p:cNvPr id="477" name="Freeform: Shape 476">
              <a:extLst>
                <a:ext uri="{FF2B5EF4-FFF2-40B4-BE49-F238E27FC236}">
                  <a16:creationId xmlns:a16="http://schemas.microsoft.com/office/drawing/2014/main" id="{A1D4B9B4-C4A6-2A53-0DCD-56C2F51131C5}"/>
                </a:ext>
              </a:extLst>
            </p:cNvPr>
            <p:cNvSpPr/>
            <p:nvPr/>
          </p:nvSpPr>
          <p:spPr>
            <a:xfrm>
              <a:off x="9260471" y="3918067"/>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lnTo>
                    <a:pt x="0" y="3422"/>
                  </a:lnTo>
                  <a:lnTo>
                    <a:pt x="0" y="0"/>
                  </a:lnTo>
                  <a:close/>
                </a:path>
              </a:pathLst>
            </a:custGeom>
            <a:solidFill>
              <a:srgbClr val="FEFFFF"/>
            </a:solidFill>
            <a:ln w="890" cap="flat">
              <a:noFill/>
              <a:prstDash val="solid"/>
              <a:miter/>
            </a:ln>
          </p:spPr>
          <p:txBody>
            <a:bodyPr rtlCol="0" anchor="ctr"/>
            <a:lstStyle/>
            <a:p>
              <a:endParaRPr lang="en-GB"/>
            </a:p>
          </p:txBody>
        </p:sp>
        <p:sp>
          <p:nvSpPr>
            <p:cNvPr id="478" name="Freeform: Shape 477">
              <a:extLst>
                <a:ext uri="{FF2B5EF4-FFF2-40B4-BE49-F238E27FC236}">
                  <a16:creationId xmlns:a16="http://schemas.microsoft.com/office/drawing/2014/main" id="{A150E2A9-FC54-2529-096E-8C87D5EB4E61}"/>
                </a:ext>
              </a:extLst>
            </p:cNvPr>
            <p:cNvSpPr/>
            <p:nvPr/>
          </p:nvSpPr>
          <p:spPr>
            <a:xfrm>
              <a:off x="9016587" y="3447506"/>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9"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479" name="Freeform: Shape 478">
              <a:extLst>
                <a:ext uri="{FF2B5EF4-FFF2-40B4-BE49-F238E27FC236}">
                  <a16:creationId xmlns:a16="http://schemas.microsoft.com/office/drawing/2014/main" id="{D792787A-4B5E-08BF-CEC8-2B4AC3DBD92A}"/>
                </a:ext>
              </a:extLst>
            </p:cNvPr>
            <p:cNvSpPr/>
            <p:nvPr/>
          </p:nvSpPr>
          <p:spPr>
            <a:xfrm>
              <a:off x="9469980" y="3918120"/>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480" name="Freeform: Shape 479">
              <a:extLst>
                <a:ext uri="{FF2B5EF4-FFF2-40B4-BE49-F238E27FC236}">
                  <a16:creationId xmlns:a16="http://schemas.microsoft.com/office/drawing/2014/main" id="{CD62E2C0-C018-CAC0-1FE1-01BDF8CEFD15}"/>
                </a:ext>
              </a:extLst>
            </p:cNvPr>
            <p:cNvSpPr/>
            <p:nvPr/>
          </p:nvSpPr>
          <p:spPr>
            <a:xfrm>
              <a:off x="9425341" y="3447506"/>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4" y="1158"/>
                    <a:pt x="1106" y="2316"/>
                    <a:pt x="0" y="3422"/>
                  </a:cubicBezTo>
                  <a:lnTo>
                    <a:pt x="0" y="0"/>
                  </a:lnTo>
                  <a:close/>
                </a:path>
              </a:pathLst>
            </a:custGeom>
            <a:solidFill>
              <a:srgbClr val="FFFFFF"/>
            </a:solidFill>
            <a:ln w="890" cap="flat">
              <a:noFill/>
              <a:prstDash val="solid"/>
              <a:miter/>
            </a:ln>
          </p:spPr>
          <p:txBody>
            <a:bodyPr rtlCol="0" anchor="ctr"/>
            <a:lstStyle/>
            <a:p>
              <a:endParaRPr lang="en-GB"/>
            </a:p>
          </p:txBody>
        </p:sp>
        <p:sp>
          <p:nvSpPr>
            <p:cNvPr id="481" name="Freeform: Shape 480">
              <a:extLst>
                <a:ext uri="{FF2B5EF4-FFF2-40B4-BE49-F238E27FC236}">
                  <a16:creationId xmlns:a16="http://schemas.microsoft.com/office/drawing/2014/main" id="{D975A246-24FE-D265-6404-788ACBDA5FEF}"/>
                </a:ext>
              </a:extLst>
            </p:cNvPr>
            <p:cNvSpPr/>
            <p:nvPr/>
          </p:nvSpPr>
          <p:spPr>
            <a:xfrm>
              <a:off x="9466559" y="3921542"/>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1" y="0"/>
                  </a:lnTo>
                  <a:lnTo>
                    <a:pt x="0" y="3422"/>
                  </a:lnTo>
                  <a:close/>
                </a:path>
              </a:pathLst>
            </a:custGeom>
            <a:solidFill>
              <a:srgbClr val="FEFFFF"/>
            </a:solidFill>
            <a:ln w="890" cap="flat">
              <a:noFill/>
              <a:prstDash val="solid"/>
              <a:miter/>
            </a:ln>
          </p:spPr>
          <p:txBody>
            <a:bodyPr rtlCol="0" anchor="ctr"/>
            <a:lstStyle/>
            <a:p>
              <a:endParaRPr lang="en-GB"/>
            </a:p>
          </p:txBody>
        </p:sp>
        <p:sp>
          <p:nvSpPr>
            <p:cNvPr id="482" name="Freeform: Shape 481">
              <a:extLst>
                <a:ext uri="{FF2B5EF4-FFF2-40B4-BE49-F238E27FC236}">
                  <a16:creationId xmlns:a16="http://schemas.microsoft.com/office/drawing/2014/main" id="{782400F7-0C91-7BBE-FE56-8012DDDB8D66}"/>
                </a:ext>
              </a:extLst>
            </p:cNvPr>
            <p:cNvSpPr/>
            <p:nvPr/>
          </p:nvSpPr>
          <p:spPr>
            <a:xfrm>
              <a:off x="9810038" y="3447506"/>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5"/>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483" name="Freeform: Shape 482">
              <a:extLst>
                <a:ext uri="{FF2B5EF4-FFF2-40B4-BE49-F238E27FC236}">
                  <a16:creationId xmlns:a16="http://schemas.microsoft.com/office/drawing/2014/main" id="{9BB0B069-04C1-A0E7-E629-7EA2DB2ACA8C}"/>
                </a:ext>
              </a:extLst>
            </p:cNvPr>
            <p:cNvSpPr/>
            <p:nvPr/>
          </p:nvSpPr>
          <p:spPr>
            <a:xfrm>
              <a:off x="9257049" y="3928385"/>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lnTo>
                    <a:pt x="0" y="3422"/>
                  </a:lnTo>
                  <a:lnTo>
                    <a:pt x="0" y="0"/>
                  </a:lnTo>
                  <a:close/>
                </a:path>
              </a:pathLst>
            </a:custGeom>
            <a:solidFill>
              <a:srgbClr val="FEFFFF"/>
            </a:solidFill>
            <a:ln w="890" cap="flat">
              <a:noFill/>
              <a:prstDash val="solid"/>
              <a:miter/>
            </a:ln>
          </p:spPr>
          <p:txBody>
            <a:bodyPr rtlCol="0" anchor="ctr"/>
            <a:lstStyle/>
            <a:p>
              <a:endParaRPr lang="en-GB"/>
            </a:p>
          </p:txBody>
        </p:sp>
        <p:sp>
          <p:nvSpPr>
            <p:cNvPr id="484" name="Freeform: Shape 483">
              <a:extLst>
                <a:ext uri="{FF2B5EF4-FFF2-40B4-BE49-F238E27FC236}">
                  <a16:creationId xmlns:a16="http://schemas.microsoft.com/office/drawing/2014/main" id="{49B4B674-32C1-CDCC-B146-398598272342}"/>
                </a:ext>
              </a:extLst>
            </p:cNvPr>
            <p:cNvSpPr/>
            <p:nvPr/>
          </p:nvSpPr>
          <p:spPr>
            <a:xfrm>
              <a:off x="9459662" y="3928385"/>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485" name="Freeform: Shape 484">
              <a:extLst>
                <a:ext uri="{FF2B5EF4-FFF2-40B4-BE49-F238E27FC236}">
                  <a16:creationId xmlns:a16="http://schemas.microsoft.com/office/drawing/2014/main" id="{64187CCC-CCF9-37BA-2462-5EFBDF0CB60B}"/>
                </a:ext>
              </a:extLst>
            </p:cNvPr>
            <p:cNvSpPr/>
            <p:nvPr/>
          </p:nvSpPr>
          <p:spPr>
            <a:xfrm>
              <a:off x="8886039" y="3450928"/>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486" name="Freeform: Shape 485">
              <a:extLst>
                <a:ext uri="{FF2B5EF4-FFF2-40B4-BE49-F238E27FC236}">
                  <a16:creationId xmlns:a16="http://schemas.microsoft.com/office/drawing/2014/main" id="{A259DE77-5044-A384-05EE-6FBAAF88CC6E}"/>
                </a:ext>
              </a:extLst>
            </p:cNvPr>
            <p:cNvSpPr/>
            <p:nvPr/>
          </p:nvSpPr>
          <p:spPr>
            <a:xfrm>
              <a:off x="9456241" y="3931860"/>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487" name="Freeform: Shape 486">
              <a:extLst>
                <a:ext uri="{FF2B5EF4-FFF2-40B4-BE49-F238E27FC236}">
                  <a16:creationId xmlns:a16="http://schemas.microsoft.com/office/drawing/2014/main" id="{DD3ABB2D-2F63-8941-3E36-26EFF8CDA14F}"/>
                </a:ext>
              </a:extLst>
            </p:cNvPr>
            <p:cNvSpPr/>
            <p:nvPr/>
          </p:nvSpPr>
          <p:spPr>
            <a:xfrm>
              <a:off x="9452819" y="393528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488" name="Freeform: Shape 487">
              <a:extLst>
                <a:ext uri="{FF2B5EF4-FFF2-40B4-BE49-F238E27FC236}">
                  <a16:creationId xmlns:a16="http://schemas.microsoft.com/office/drawing/2014/main" id="{2C2D7AE4-91FA-CE7A-BCD3-F847E01FEE51}"/>
                </a:ext>
              </a:extLst>
            </p:cNvPr>
            <p:cNvSpPr/>
            <p:nvPr/>
          </p:nvSpPr>
          <p:spPr>
            <a:xfrm>
              <a:off x="9253575" y="3938703"/>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4" y="1158"/>
                    <a:pt x="1106"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489" name="Freeform: Shape 488">
              <a:extLst>
                <a:ext uri="{FF2B5EF4-FFF2-40B4-BE49-F238E27FC236}">
                  <a16:creationId xmlns:a16="http://schemas.microsoft.com/office/drawing/2014/main" id="{5FD82704-0768-586E-C69E-DB457591C4CA}"/>
                </a:ext>
              </a:extLst>
            </p:cNvPr>
            <p:cNvSpPr/>
            <p:nvPr/>
          </p:nvSpPr>
          <p:spPr>
            <a:xfrm>
              <a:off x="9449398" y="3938703"/>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1" y="0"/>
                  </a:lnTo>
                  <a:lnTo>
                    <a:pt x="0" y="3422"/>
                  </a:lnTo>
                  <a:close/>
                </a:path>
              </a:pathLst>
            </a:custGeom>
            <a:solidFill>
              <a:srgbClr val="FEFFFF"/>
            </a:solidFill>
            <a:ln w="890" cap="flat">
              <a:noFill/>
              <a:prstDash val="solid"/>
              <a:miter/>
            </a:ln>
          </p:spPr>
          <p:txBody>
            <a:bodyPr rtlCol="0" anchor="ctr"/>
            <a:lstStyle/>
            <a:p>
              <a:endParaRPr lang="en-GB"/>
            </a:p>
          </p:txBody>
        </p:sp>
        <p:sp>
          <p:nvSpPr>
            <p:cNvPr id="490" name="Freeform: Shape 489">
              <a:extLst>
                <a:ext uri="{FF2B5EF4-FFF2-40B4-BE49-F238E27FC236}">
                  <a16:creationId xmlns:a16="http://schemas.microsoft.com/office/drawing/2014/main" id="{D0DB32F5-DB5E-927B-894E-D317474899D3}"/>
                </a:ext>
              </a:extLst>
            </p:cNvPr>
            <p:cNvSpPr/>
            <p:nvPr/>
          </p:nvSpPr>
          <p:spPr>
            <a:xfrm>
              <a:off x="9020009" y="3450928"/>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491" name="Freeform: Shape 490">
              <a:extLst>
                <a:ext uri="{FF2B5EF4-FFF2-40B4-BE49-F238E27FC236}">
                  <a16:creationId xmlns:a16="http://schemas.microsoft.com/office/drawing/2014/main" id="{C505A69C-E68E-11B4-82EA-31FED5D93161}"/>
                </a:ext>
              </a:extLst>
            </p:cNvPr>
            <p:cNvSpPr/>
            <p:nvPr/>
          </p:nvSpPr>
          <p:spPr>
            <a:xfrm>
              <a:off x="9445923" y="3942125"/>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492" name="Freeform: Shape 491">
              <a:extLst>
                <a:ext uri="{FF2B5EF4-FFF2-40B4-BE49-F238E27FC236}">
                  <a16:creationId xmlns:a16="http://schemas.microsoft.com/office/drawing/2014/main" id="{27E76F17-7285-FF0D-FEC0-D82C6093952A}"/>
                </a:ext>
              </a:extLst>
            </p:cNvPr>
            <p:cNvSpPr/>
            <p:nvPr/>
          </p:nvSpPr>
          <p:spPr>
            <a:xfrm>
              <a:off x="9442502" y="3945599"/>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493" name="Freeform: Shape 492">
              <a:extLst>
                <a:ext uri="{FF2B5EF4-FFF2-40B4-BE49-F238E27FC236}">
                  <a16:creationId xmlns:a16="http://schemas.microsoft.com/office/drawing/2014/main" id="{AA7811ED-9280-56D0-7045-0DB3D1B891ED}"/>
                </a:ext>
              </a:extLst>
            </p:cNvPr>
            <p:cNvSpPr/>
            <p:nvPr/>
          </p:nvSpPr>
          <p:spPr>
            <a:xfrm>
              <a:off x="9250153" y="3949021"/>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4" y="1158"/>
                    <a:pt x="1106"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494" name="Freeform: Shape 493">
              <a:extLst>
                <a:ext uri="{FF2B5EF4-FFF2-40B4-BE49-F238E27FC236}">
                  <a16:creationId xmlns:a16="http://schemas.microsoft.com/office/drawing/2014/main" id="{D0AEB279-6053-AB77-65DB-60C8B798E119}"/>
                </a:ext>
              </a:extLst>
            </p:cNvPr>
            <p:cNvSpPr/>
            <p:nvPr/>
          </p:nvSpPr>
          <p:spPr>
            <a:xfrm>
              <a:off x="9439080" y="394902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495" name="Freeform: Shape 494">
              <a:extLst>
                <a:ext uri="{FF2B5EF4-FFF2-40B4-BE49-F238E27FC236}">
                  <a16:creationId xmlns:a16="http://schemas.microsoft.com/office/drawing/2014/main" id="{B17303C4-4A12-C4F9-D12B-853011CB9679}"/>
                </a:ext>
              </a:extLst>
            </p:cNvPr>
            <p:cNvSpPr/>
            <p:nvPr/>
          </p:nvSpPr>
          <p:spPr>
            <a:xfrm>
              <a:off x="9421919" y="3450928"/>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5"/>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496" name="Freeform: Shape 495">
              <a:extLst>
                <a:ext uri="{FF2B5EF4-FFF2-40B4-BE49-F238E27FC236}">
                  <a16:creationId xmlns:a16="http://schemas.microsoft.com/office/drawing/2014/main" id="{1CB4E865-3568-34E5-DBC2-1FBF88FFE467}"/>
                </a:ext>
              </a:extLst>
            </p:cNvPr>
            <p:cNvSpPr/>
            <p:nvPr/>
          </p:nvSpPr>
          <p:spPr>
            <a:xfrm>
              <a:off x="9435659" y="3952442"/>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1" y="0"/>
                  </a:lnTo>
                  <a:lnTo>
                    <a:pt x="0" y="3422"/>
                  </a:lnTo>
                  <a:close/>
                </a:path>
              </a:pathLst>
            </a:custGeom>
            <a:solidFill>
              <a:srgbClr val="FEFFFF"/>
            </a:solidFill>
            <a:ln w="890" cap="flat">
              <a:noFill/>
              <a:prstDash val="solid"/>
              <a:miter/>
            </a:ln>
          </p:spPr>
          <p:txBody>
            <a:bodyPr rtlCol="0" anchor="ctr"/>
            <a:lstStyle/>
            <a:p>
              <a:endParaRPr lang="en-GB"/>
            </a:p>
          </p:txBody>
        </p:sp>
        <p:sp>
          <p:nvSpPr>
            <p:cNvPr id="497" name="Freeform: Shape 496">
              <a:extLst>
                <a:ext uri="{FF2B5EF4-FFF2-40B4-BE49-F238E27FC236}">
                  <a16:creationId xmlns:a16="http://schemas.microsoft.com/office/drawing/2014/main" id="{C57B1601-4F9C-BE8F-0B8C-475F6A1E5944}"/>
                </a:ext>
              </a:extLst>
            </p:cNvPr>
            <p:cNvSpPr/>
            <p:nvPr/>
          </p:nvSpPr>
          <p:spPr>
            <a:xfrm>
              <a:off x="9432184" y="3955864"/>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498" name="Freeform: Shape 497">
              <a:extLst>
                <a:ext uri="{FF2B5EF4-FFF2-40B4-BE49-F238E27FC236}">
                  <a16:creationId xmlns:a16="http://schemas.microsoft.com/office/drawing/2014/main" id="{48AC2426-F530-4D6F-4D80-820E206D5BBF}"/>
                </a:ext>
              </a:extLst>
            </p:cNvPr>
            <p:cNvSpPr/>
            <p:nvPr/>
          </p:nvSpPr>
          <p:spPr>
            <a:xfrm>
              <a:off x="9246732" y="3959286"/>
              <a:ext cx="3421" cy="3421"/>
            </a:xfrm>
            <a:custGeom>
              <a:avLst/>
              <a:gdLst>
                <a:gd name="connsiteX0" fmla="*/ 0 w 3421"/>
                <a:gd name="connsiteY0" fmla="*/ 0 h 3421"/>
                <a:gd name="connsiteX1" fmla="*/ 3421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1" y="0"/>
                  </a:lnTo>
                  <a:cubicBezTo>
                    <a:pt x="2263" y="1158"/>
                    <a:pt x="1105"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499" name="Freeform: Shape 498">
              <a:extLst>
                <a:ext uri="{FF2B5EF4-FFF2-40B4-BE49-F238E27FC236}">
                  <a16:creationId xmlns:a16="http://schemas.microsoft.com/office/drawing/2014/main" id="{F1306964-D198-FB31-4B48-92C418246418}"/>
                </a:ext>
              </a:extLst>
            </p:cNvPr>
            <p:cNvSpPr/>
            <p:nvPr/>
          </p:nvSpPr>
          <p:spPr>
            <a:xfrm>
              <a:off x="9428763" y="3959338"/>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00" name="Freeform: Shape 499">
              <a:extLst>
                <a:ext uri="{FF2B5EF4-FFF2-40B4-BE49-F238E27FC236}">
                  <a16:creationId xmlns:a16="http://schemas.microsoft.com/office/drawing/2014/main" id="{B938093D-FD6F-B240-8571-B326124A87C2}"/>
                </a:ext>
              </a:extLst>
            </p:cNvPr>
            <p:cNvSpPr/>
            <p:nvPr/>
          </p:nvSpPr>
          <p:spPr>
            <a:xfrm>
              <a:off x="9813512" y="3450928"/>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01" name="Freeform: Shape 500">
              <a:extLst>
                <a:ext uri="{FF2B5EF4-FFF2-40B4-BE49-F238E27FC236}">
                  <a16:creationId xmlns:a16="http://schemas.microsoft.com/office/drawing/2014/main" id="{9C67C7AA-06A9-8200-8527-2FA1535F7B48}"/>
                </a:ext>
              </a:extLst>
            </p:cNvPr>
            <p:cNvSpPr/>
            <p:nvPr/>
          </p:nvSpPr>
          <p:spPr>
            <a:xfrm>
              <a:off x="9425341" y="3962760"/>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02" name="Freeform: Shape 501">
              <a:extLst>
                <a:ext uri="{FF2B5EF4-FFF2-40B4-BE49-F238E27FC236}">
                  <a16:creationId xmlns:a16="http://schemas.microsoft.com/office/drawing/2014/main" id="{D27AFCDB-3BCB-9558-E620-92FDE8644F94}"/>
                </a:ext>
              </a:extLst>
            </p:cNvPr>
            <p:cNvSpPr/>
            <p:nvPr/>
          </p:nvSpPr>
          <p:spPr>
            <a:xfrm>
              <a:off x="9421919" y="3966182"/>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03" name="Freeform: Shape 502">
              <a:extLst>
                <a:ext uri="{FF2B5EF4-FFF2-40B4-BE49-F238E27FC236}">
                  <a16:creationId xmlns:a16="http://schemas.microsoft.com/office/drawing/2014/main" id="{8EFA7178-94F9-B8F6-1A31-F65E139C9198}"/>
                </a:ext>
              </a:extLst>
            </p:cNvPr>
            <p:cNvSpPr/>
            <p:nvPr/>
          </p:nvSpPr>
          <p:spPr>
            <a:xfrm>
              <a:off x="9243310" y="3969603"/>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3" y="1158"/>
                    <a:pt x="1105"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504" name="Freeform: Shape 503">
              <a:extLst>
                <a:ext uri="{FF2B5EF4-FFF2-40B4-BE49-F238E27FC236}">
                  <a16:creationId xmlns:a16="http://schemas.microsoft.com/office/drawing/2014/main" id="{B75ABCBE-D403-14FE-B702-F384073EDE0E}"/>
                </a:ext>
              </a:extLst>
            </p:cNvPr>
            <p:cNvSpPr/>
            <p:nvPr/>
          </p:nvSpPr>
          <p:spPr>
            <a:xfrm>
              <a:off x="9418445" y="3969603"/>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1" y="0"/>
                  </a:lnTo>
                  <a:lnTo>
                    <a:pt x="0" y="3422"/>
                  </a:lnTo>
                  <a:close/>
                </a:path>
              </a:pathLst>
            </a:custGeom>
            <a:solidFill>
              <a:srgbClr val="FEFFFF"/>
            </a:solidFill>
            <a:ln w="890" cap="flat">
              <a:noFill/>
              <a:prstDash val="solid"/>
              <a:miter/>
            </a:ln>
          </p:spPr>
          <p:txBody>
            <a:bodyPr rtlCol="0" anchor="ctr"/>
            <a:lstStyle/>
            <a:p>
              <a:endParaRPr lang="en-GB"/>
            </a:p>
          </p:txBody>
        </p:sp>
        <p:sp>
          <p:nvSpPr>
            <p:cNvPr id="505" name="Freeform: Shape 504">
              <a:extLst>
                <a:ext uri="{FF2B5EF4-FFF2-40B4-BE49-F238E27FC236}">
                  <a16:creationId xmlns:a16="http://schemas.microsoft.com/office/drawing/2014/main" id="{235DC521-AD7E-C106-E8CB-462B9B026983}"/>
                </a:ext>
              </a:extLst>
            </p:cNvPr>
            <p:cNvSpPr/>
            <p:nvPr/>
          </p:nvSpPr>
          <p:spPr>
            <a:xfrm>
              <a:off x="9816933" y="3454349"/>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06" name="Freeform: Shape 505">
              <a:extLst>
                <a:ext uri="{FF2B5EF4-FFF2-40B4-BE49-F238E27FC236}">
                  <a16:creationId xmlns:a16="http://schemas.microsoft.com/office/drawing/2014/main" id="{84708A4C-6CDB-9BE3-446A-D96A06119A2A}"/>
                </a:ext>
              </a:extLst>
            </p:cNvPr>
            <p:cNvSpPr/>
            <p:nvPr/>
          </p:nvSpPr>
          <p:spPr>
            <a:xfrm>
              <a:off x="9415023" y="3973078"/>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07" name="Freeform: Shape 506">
              <a:extLst>
                <a:ext uri="{FF2B5EF4-FFF2-40B4-BE49-F238E27FC236}">
                  <a16:creationId xmlns:a16="http://schemas.microsoft.com/office/drawing/2014/main" id="{3DF5501A-D203-883B-2FA2-A858A013DB87}"/>
                </a:ext>
              </a:extLst>
            </p:cNvPr>
            <p:cNvSpPr/>
            <p:nvPr/>
          </p:nvSpPr>
          <p:spPr>
            <a:xfrm>
              <a:off x="9411602" y="3976500"/>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08" name="Freeform: Shape 507">
              <a:extLst>
                <a:ext uri="{FF2B5EF4-FFF2-40B4-BE49-F238E27FC236}">
                  <a16:creationId xmlns:a16="http://schemas.microsoft.com/office/drawing/2014/main" id="{7BB271FE-652A-732C-55E9-DEB4CE001BC9}"/>
                </a:ext>
              </a:extLst>
            </p:cNvPr>
            <p:cNvSpPr/>
            <p:nvPr/>
          </p:nvSpPr>
          <p:spPr>
            <a:xfrm>
              <a:off x="9239836" y="3979921"/>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4" y="1158"/>
                    <a:pt x="1105"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509" name="Freeform: Shape 508">
              <a:extLst>
                <a:ext uri="{FF2B5EF4-FFF2-40B4-BE49-F238E27FC236}">
                  <a16:creationId xmlns:a16="http://schemas.microsoft.com/office/drawing/2014/main" id="{BA17EED1-684B-ADD6-5300-15EFEF257943}"/>
                </a:ext>
              </a:extLst>
            </p:cNvPr>
            <p:cNvSpPr/>
            <p:nvPr/>
          </p:nvSpPr>
          <p:spPr>
            <a:xfrm>
              <a:off x="9408180" y="397992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10" name="Freeform: Shape 509">
              <a:extLst>
                <a:ext uri="{FF2B5EF4-FFF2-40B4-BE49-F238E27FC236}">
                  <a16:creationId xmlns:a16="http://schemas.microsoft.com/office/drawing/2014/main" id="{BB500E9A-D96D-F3A8-0044-51587F167598}"/>
                </a:ext>
              </a:extLst>
            </p:cNvPr>
            <p:cNvSpPr/>
            <p:nvPr/>
          </p:nvSpPr>
          <p:spPr>
            <a:xfrm>
              <a:off x="9820355" y="3457824"/>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511" name="Freeform: Shape 510">
              <a:extLst>
                <a:ext uri="{FF2B5EF4-FFF2-40B4-BE49-F238E27FC236}">
                  <a16:creationId xmlns:a16="http://schemas.microsoft.com/office/drawing/2014/main" id="{CEDCAF21-FF54-F887-E493-DD4E6AE19ABC}"/>
                </a:ext>
              </a:extLst>
            </p:cNvPr>
            <p:cNvSpPr/>
            <p:nvPr/>
          </p:nvSpPr>
          <p:spPr>
            <a:xfrm>
              <a:off x="9404706" y="3983343"/>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1" y="0"/>
                  </a:lnTo>
                  <a:lnTo>
                    <a:pt x="0" y="3422"/>
                  </a:lnTo>
                  <a:close/>
                </a:path>
              </a:pathLst>
            </a:custGeom>
            <a:solidFill>
              <a:srgbClr val="FEFFFF"/>
            </a:solidFill>
            <a:ln w="890" cap="flat">
              <a:noFill/>
              <a:prstDash val="solid"/>
              <a:miter/>
            </a:ln>
          </p:spPr>
          <p:txBody>
            <a:bodyPr rtlCol="0" anchor="ctr"/>
            <a:lstStyle/>
            <a:p>
              <a:endParaRPr lang="en-GB"/>
            </a:p>
          </p:txBody>
        </p:sp>
        <p:sp>
          <p:nvSpPr>
            <p:cNvPr id="512" name="Freeform: Shape 511">
              <a:extLst>
                <a:ext uri="{FF2B5EF4-FFF2-40B4-BE49-F238E27FC236}">
                  <a16:creationId xmlns:a16="http://schemas.microsoft.com/office/drawing/2014/main" id="{F486233D-7906-59F6-C3F2-524AFBC6A844}"/>
                </a:ext>
              </a:extLst>
            </p:cNvPr>
            <p:cNvSpPr/>
            <p:nvPr/>
          </p:nvSpPr>
          <p:spPr>
            <a:xfrm>
              <a:off x="9401284" y="3986817"/>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13" name="Freeform: Shape 512">
              <a:extLst>
                <a:ext uri="{FF2B5EF4-FFF2-40B4-BE49-F238E27FC236}">
                  <a16:creationId xmlns:a16="http://schemas.microsoft.com/office/drawing/2014/main" id="{3AE3DC8C-34C8-E60E-CA27-88D2D0B5B28D}"/>
                </a:ext>
              </a:extLst>
            </p:cNvPr>
            <p:cNvSpPr/>
            <p:nvPr/>
          </p:nvSpPr>
          <p:spPr>
            <a:xfrm>
              <a:off x="9236414" y="3990239"/>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4" y="1158"/>
                    <a:pt x="1106"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514" name="Freeform: Shape 513">
              <a:extLst>
                <a:ext uri="{FF2B5EF4-FFF2-40B4-BE49-F238E27FC236}">
                  <a16:creationId xmlns:a16="http://schemas.microsoft.com/office/drawing/2014/main" id="{D0E59C2D-7F08-9164-D3BF-2EEAC6F8CCA1}"/>
                </a:ext>
              </a:extLst>
            </p:cNvPr>
            <p:cNvSpPr/>
            <p:nvPr/>
          </p:nvSpPr>
          <p:spPr>
            <a:xfrm>
              <a:off x="9397863" y="3990239"/>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15" name="Freeform: Shape 514">
              <a:extLst>
                <a:ext uri="{FF2B5EF4-FFF2-40B4-BE49-F238E27FC236}">
                  <a16:creationId xmlns:a16="http://schemas.microsoft.com/office/drawing/2014/main" id="{31C62211-C9A7-3E93-525B-B281A825F004}"/>
                </a:ext>
              </a:extLst>
            </p:cNvPr>
            <p:cNvSpPr/>
            <p:nvPr/>
          </p:nvSpPr>
          <p:spPr>
            <a:xfrm>
              <a:off x="9823777" y="3461245"/>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5"/>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516" name="Freeform: Shape 515">
              <a:extLst>
                <a:ext uri="{FF2B5EF4-FFF2-40B4-BE49-F238E27FC236}">
                  <a16:creationId xmlns:a16="http://schemas.microsoft.com/office/drawing/2014/main" id="{5229EAF0-6F2F-123D-7644-2A085314E444}"/>
                </a:ext>
              </a:extLst>
            </p:cNvPr>
            <p:cNvSpPr/>
            <p:nvPr/>
          </p:nvSpPr>
          <p:spPr>
            <a:xfrm>
              <a:off x="9394441" y="399366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17" name="Freeform: Shape 516">
              <a:extLst>
                <a:ext uri="{FF2B5EF4-FFF2-40B4-BE49-F238E27FC236}">
                  <a16:creationId xmlns:a16="http://schemas.microsoft.com/office/drawing/2014/main" id="{41228407-94C7-8CB3-99FF-94E0249392A6}"/>
                </a:ext>
              </a:extLst>
            </p:cNvPr>
            <p:cNvSpPr/>
            <p:nvPr/>
          </p:nvSpPr>
          <p:spPr>
            <a:xfrm>
              <a:off x="9827251" y="3464667"/>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18" name="Freeform: Shape 517">
              <a:extLst>
                <a:ext uri="{FF2B5EF4-FFF2-40B4-BE49-F238E27FC236}">
                  <a16:creationId xmlns:a16="http://schemas.microsoft.com/office/drawing/2014/main" id="{E69C1236-DE71-C1A0-3D44-10F8FBF1A90C}"/>
                </a:ext>
              </a:extLst>
            </p:cNvPr>
            <p:cNvSpPr/>
            <p:nvPr/>
          </p:nvSpPr>
          <p:spPr>
            <a:xfrm>
              <a:off x="9830673" y="3468089"/>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19" name="Freeform: Shape 518">
              <a:extLst>
                <a:ext uri="{FF2B5EF4-FFF2-40B4-BE49-F238E27FC236}">
                  <a16:creationId xmlns:a16="http://schemas.microsoft.com/office/drawing/2014/main" id="{9FED2303-6E64-C8F6-BC3B-F1C3A8465D24}"/>
                </a:ext>
              </a:extLst>
            </p:cNvPr>
            <p:cNvSpPr/>
            <p:nvPr/>
          </p:nvSpPr>
          <p:spPr>
            <a:xfrm>
              <a:off x="9837516" y="3474985"/>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520" name="Freeform: Shape 519">
              <a:extLst>
                <a:ext uri="{FF2B5EF4-FFF2-40B4-BE49-F238E27FC236}">
                  <a16:creationId xmlns:a16="http://schemas.microsoft.com/office/drawing/2014/main" id="{2DA51EDE-D289-607B-894F-4E4766955883}"/>
                </a:ext>
              </a:extLst>
            </p:cNvPr>
            <p:cNvSpPr/>
            <p:nvPr/>
          </p:nvSpPr>
          <p:spPr>
            <a:xfrm>
              <a:off x="9390966" y="3997082"/>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21" name="Freeform: Shape 520">
              <a:extLst>
                <a:ext uri="{FF2B5EF4-FFF2-40B4-BE49-F238E27FC236}">
                  <a16:creationId xmlns:a16="http://schemas.microsoft.com/office/drawing/2014/main" id="{80A4744A-63E2-0831-13AC-3D254D3972F0}"/>
                </a:ext>
              </a:extLst>
            </p:cNvPr>
            <p:cNvSpPr/>
            <p:nvPr/>
          </p:nvSpPr>
          <p:spPr>
            <a:xfrm>
              <a:off x="9840991" y="3478406"/>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5"/>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522" name="Freeform: Shape 521">
              <a:extLst>
                <a:ext uri="{FF2B5EF4-FFF2-40B4-BE49-F238E27FC236}">
                  <a16:creationId xmlns:a16="http://schemas.microsoft.com/office/drawing/2014/main" id="{4D31DF27-18F0-EA48-BD77-C3326016466B}"/>
                </a:ext>
              </a:extLst>
            </p:cNvPr>
            <p:cNvSpPr/>
            <p:nvPr/>
          </p:nvSpPr>
          <p:spPr>
            <a:xfrm>
              <a:off x="9198618" y="4000557"/>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6"/>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523" name="Freeform: Shape 522">
              <a:extLst>
                <a:ext uri="{FF2B5EF4-FFF2-40B4-BE49-F238E27FC236}">
                  <a16:creationId xmlns:a16="http://schemas.microsoft.com/office/drawing/2014/main" id="{1AA21686-C9B6-6C51-03A2-EBEBEE4B1210}"/>
                </a:ext>
              </a:extLst>
            </p:cNvPr>
            <p:cNvSpPr/>
            <p:nvPr/>
          </p:nvSpPr>
          <p:spPr>
            <a:xfrm>
              <a:off x="9232993" y="4000504"/>
              <a:ext cx="3421" cy="3421"/>
            </a:xfrm>
            <a:custGeom>
              <a:avLst/>
              <a:gdLst>
                <a:gd name="connsiteX0" fmla="*/ 0 w 3421"/>
                <a:gd name="connsiteY0" fmla="*/ 0 h 3421"/>
                <a:gd name="connsiteX1" fmla="*/ 3421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1" y="0"/>
                  </a:lnTo>
                  <a:cubicBezTo>
                    <a:pt x="2263" y="1158"/>
                    <a:pt x="1105"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524" name="Freeform: Shape 523">
              <a:extLst>
                <a:ext uri="{FF2B5EF4-FFF2-40B4-BE49-F238E27FC236}">
                  <a16:creationId xmlns:a16="http://schemas.microsoft.com/office/drawing/2014/main" id="{32AD3EDE-0088-478B-124A-8AEEDD047B01}"/>
                </a:ext>
              </a:extLst>
            </p:cNvPr>
            <p:cNvSpPr/>
            <p:nvPr/>
          </p:nvSpPr>
          <p:spPr>
            <a:xfrm>
              <a:off x="9387545" y="4000557"/>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1" y="0"/>
                  </a:lnTo>
                  <a:lnTo>
                    <a:pt x="0" y="3422"/>
                  </a:lnTo>
                  <a:close/>
                </a:path>
              </a:pathLst>
            </a:custGeom>
            <a:solidFill>
              <a:srgbClr val="FEFFFF"/>
            </a:solidFill>
            <a:ln w="890" cap="flat">
              <a:noFill/>
              <a:prstDash val="solid"/>
              <a:miter/>
            </a:ln>
          </p:spPr>
          <p:txBody>
            <a:bodyPr rtlCol="0" anchor="ctr"/>
            <a:lstStyle/>
            <a:p>
              <a:endParaRPr lang="en-GB"/>
            </a:p>
          </p:txBody>
        </p:sp>
        <p:sp>
          <p:nvSpPr>
            <p:cNvPr id="525" name="Freeform: Shape 524">
              <a:extLst>
                <a:ext uri="{FF2B5EF4-FFF2-40B4-BE49-F238E27FC236}">
                  <a16:creationId xmlns:a16="http://schemas.microsoft.com/office/drawing/2014/main" id="{5AF04F82-F970-74D2-B5C6-CEC6CD182098}"/>
                </a:ext>
              </a:extLst>
            </p:cNvPr>
            <p:cNvSpPr/>
            <p:nvPr/>
          </p:nvSpPr>
          <p:spPr>
            <a:xfrm>
              <a:off x="9644747" y="3481541"/>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6" y="2603"/>
                    <a:pt x="421" y="3709"/>
                  </a:cubicBezTo>
                  <a:cubicBezTo>
                    <a:pt x="263" y="2972"/>
                    <a:pt x="158" y="2182"/>
                    <a:pt x="0" y="1445"/>
                  </a:cubicBezTo>
                  <a:cubicBezTo>
                    <a:pt x="1000" y="77"/>
                    <a:pt x="2263" y="-345"/>
                    <a:pt x="3843" y="287"/>
                  </a:cubicBezTo>
                  <a:close/>
                </a:path>
              </a:pathLst>
            </a:custGeom>
            <a:solidFill>
              <a:srgbClr val="FEFFFF"/>
            </a:solidFill>
            <a:ln w="890" cap="flat">
              <a:noFill/>
              <a:prstDash val="solid"/>
              <a:miter/>
            </a:ln>
          </p:spPr>
          <p:txBody>
            <a:bodyPr rtlCol="0" anchor="ctr"/>
            <a:lstStyle/>
            <a:p>
              <a:endParaRPr lang="en-GB"/>
            </a:p>
          </p:txBody>
        </p:sp>
        <p:sp>
          <p:nvSpPr>
            <p:cNvPr id="526" name="Freeform: Shape 525">
              <a:extLst>
                <a:ext uri="{FF2B5EF4-FFF2-40B4-BE49-F238E27FC236}">
                  <a16:creationId xmlns:a16="http://schemas.microsoft.com/office/drawing/2014/main" id="{E23B6DED-0663-88A5-5C58-92A214D30A72}"/>
                </a:ext>
              </a:extLst>
            </p:cNvPr>
            <p:cNvSpPr/>
            <p:nvPr/>
          </p:nvSpPr>
          <p:spPr>
            <a:xfrm>
              <a:off x="9384123" y="4003978"/>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27" name="Freeform: Shape 526">
              <a:extLst>
                <a:ext uri="{FF2B5EF4-FFF2-40B4-BE49-F238E27FC236}">
                  <a16:creationId xmlns:a16="http://schemas.microsoft.com/office/drawing/2014/main" id="{B31BAD76-361F-9FBF-D709-5D87348FCAEE}"/>
                </a:ext>
              </a:extLst>
            </p:cNvPr>
            <p:cNvSpPr/>
            <p:nvPr/>
          </p:nvSpPr>
          <p:spPr>
            <a:xfrm>
              <a:off x="9380702" y="4007400"/>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28" name="Freeform: Shape 527">
              <a:extLst>
                <a:ext uri="{FF2B5EF4-FFF2-40B4-BE49-F238E27FC236}">
                  <a16:creationId xmlns:a16="http://schemas.microsoft.com/office/drawing/2014/main" id="{EE5F3080-CC1F-336D-5DC5-7A6E83557904}"/>
                </a:ext>
              </a:extLst>
            </p:cNvPr>
            <p:cNvSpPr/>
            <p:nvPr/>
          </p:nvSpPr>
          <p:spPr>
            <a:xfrm>
              <a:off x="9229518" y="4010822"/>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3" y="1158"/>
                    <a:pt x="1105"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529" name="Freeform: Shape 528">
              <a:extLst>
                <a:ext uri="{FF2B5EF4-FFF2-40B4-BE49-F238E27FC236}">
                  <a16:creationId xmlns:a16="http://schemas.microsoft.com/office/drawing/2014/main" id="{402FBC9C-9ABD-BEE0-AF2F-E63113B0BE2B}"/>
                </a:ext>
              </a:extLst>
            </p:cNvPr>
            <p:cNvSpPr/>
            <p:nvPr/>
          </p:nvSpPr>
          <p:spPr>
            <a:xfrm>
              <a:off x="9377227" y="4010822"/>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30" name="Freeform: Shape 529">
              <a:extLst>
                <a:ext uri="{FF2B5EF4-FFF2-40B4-BE49-F238E27FC236}">
                  <a16:creationId xmlns:a16="http://schemas.microsoft.com/office/drawing/2014/main" id="{563173F5-1B6E-62D1-24CD-0F886EFAD87D}"/>
                </a:ext>
              </a:extLst>
            </p:cNvPr>
            <p:cNvSpPr/>
            <p:nvPr/>
          </p:nvSpPr>
          <p:spPr>
            <a:xfrm>
              <a:off x="9686385" y="3481828"/>
              <a:ext cx="3421" cy="3421"/>
            </a:xfrm>
            <a:custGeom>
              <a:avLst/>
              <a:gdLst>
                <a:gd name="connsiteX0" fmla="*/ 3422 w 3421"/>
                <a:gd name="connsiteY0" fmla="*/ 0 h 3421"/>
                <a:gd name="connsiteX1" fmla="*/ 0 w 3421"/>
                <a:gd name="connsiteY1" fmla="*/ 3422 h 3421"/>
                <a:gd name="connsiteX2" fmla="*/ 3422 w 3421"/>
                <a:gd name="connsiteY2" fmla="*/ 0 h 3421"/>
              </a:gdLst>
              <a:ahLst/>
              <a:cxnLst>
                <a:cxn ang="0">
                  <a:pos x="connsiteX0" y="connsiteY0"/>
                </a:cxn>
                <a:cxn ang="0">
                  <a:pos x="connsiteX1" y="connsiteY1"/>
                </a:cxn>
                <a:cxn ang="0">
                  <a:pos x="connsiteX2" y="connsiteY2"/>
                </a:cxn>
              </a:cxnLst>
              <a:rect l="l" t="t" r="r" b="b"/>
              <a:pathLst>
                <a:path w="3421" h="3421">
                  <a:moveTo>
                    <a:pt x="3422" y="0"/>
                  </a:moveTo>
                  <a:cubicBezTo>
                    <a:pt x="2264" y="1158"/>
                    <a:pt x="1106" y="2316"/>
                    <a:pt x="0" y="3422"/>
                  </a:cubicBezTo>
                  <a:cubicBezTo>
                    <a:pt x="1159" y="2264"/>
                    <a:pt x="2317" y="1106"/>
                    <a:pt x="3422" y="0"/>
                  </a:cubicBezTo>
                  <a:close/>
                </a:path>
              </a:pathLst>
            </a:custGeom>
            <a:solidFill>
              <a:srgbClr val="FFFFFF"/>
            </a:solidFill>
            <a:ln w="890" cap="flat">
              <a:noFill/>
              <a:prstDash val="solid"/>
              <a:miter/>
            </a:ln>
          </p:spPr>
          <p:txBody>
            <a:bodyPr rtlCol="0" anchor="ctr"/>
            <a:lstStyle/>
            <a:p>
              <a:endParaRPr lang="en-GB"/>
            </a:p>
          </p:txBody>
        </p:sp>
        <p:sp>
          <p:nvSpPr>
            <p:cNvPr id="531" name="Freeform: Shape 530">
              <a:extLst>
                <a:ext uri="{FF2B5EF4-FFF2-40B4-BE49-F238E27FC236}">
                  <a16:creationId xmlns:a16="http://schemas.microsoft.com/office/drawing/2014/main" id="{5D22C4BE-5EF0-2D42-D46C-A17C7684E3E3}"/>
                </a:ext>
              </a:extLst>
            </p:cNvPr>
            <p:cNvSpPr/>
            <p:nvPr/>
          </p:nvSpPr>
          <p:spPr>
            <a:xfrm>
              <a:off x="9844412" y="3481828"/>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6"/>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32" name="Freeform: Shape 531">
              <a:extLst>
                <a:ext uri="{FF2B5EF4-FFF2-40B4-BE49-F238E27FC236}">
                  <a16:creationId xmlns:a16="http://schemas.microsoft.com/office/drawing/2014/main" id="{4053CE39-A273-8525-3C7C-0F70D63E1F72}"/>
                </a:ext>
              </a:extLst>
            </p:cNvPr>
            <p:cNvSpPr/>
            <p:nvPr/>
          </p:nvSpPr>
          <p:spPr>
            <a:xfrm>
              <a:off x="9641325" y="3484963"/>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7" y="2603"/>
                    <a:pt x="421" y="3709"/>
                  </a:cubicBezTo>
                  <a:cubicBezTo>
                    <a:pt x="263" y="2972"/>
                    <a:pt x="158" y="2182"/>
                    <a:pt x="0" y="1445"/>
                  </a:cubicBezTo>
                  <a:cubicBezTo>
                    <a:pt x="1000" y="77"/>
                    <a:pt x="2264" y="-345"/>
                    <a:pt x="3843" y="287"/>
                  </a:cubicBezTo>
                  <a:close/>
                </a:path>
              </a:pathLst>
            </a:custGeom>
            <a:solidFill>
              <a:srgbClr val="FEFFFF"/>
            </a:solidFill>
            <a:ln w="890" cap="flat">
              <a:noFill/>
              <a:prstDash val="solid"/>
              <a:miter/>
            </a:ln>
          </p:spPr>
          <p:txBody>
            <a:bodyPr rtlCol="0" anchor="ctr"/>
            <a:lstStyle/>
            <a:p>
              <a:endParaRPr lang="en-GB"/>
            </a:p>
          </p:txBody>
        </p:sp>
        <p:sp>
          <p:nvSpPr>
            <p:cNvPr id="533" name="Freeform: Shape 532">
              <a:extLst>
                <a:ext uri="{FF2B5EF4-FFF2-40B4-BE49-F238E27FC236}">
                  <a16:creationId xmlns:a16="http://schemas.microsoft.com/office/drawing/2014/main" id="{7812C91D-90F4-1066-F787-84F4A71AF3C6}"/>
                </a:ext>
              </a:extLst>
            </p:cNvPr>
            <p:cNvSpPr/>
            <p:nvPr/>
          </p:nvSpPr>
          <p:spPr>
            <a:xfrm>
              <a:off x="9847833" y="3485302"/>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34" name="Freeform: Shape 533">
              <a:extLst>
                <a:ext uri="{FF2B5EF4-FFF2-40B4-BE49-F238E27FC236}">
                  <a16:creationId xmlns:a16="http://schemas.microsoft.com/office/drawing/2014/main" id="{6913BE91-03D8-2B44-2DFD-33B15801617E}"/>
                </a:ext>
              </a:extLst>
            </p:cNvPr>
            <p:cNvSpPr/>
            <p:nvPr/>
          </p:nvSpPr>
          <p:spPr>
            <a:xfrm>
              <a:off x="9226097" y="4021139"/>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4" y="1158"/>
                    <a:pt x="1105"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535" name="Freeform: Shape 534">
              <a:extLst>
                <a:ext uri="{FF2B5EF4-FFF2-40B4-BE49-F238E27FC236}">
                  <a16:creationId xmlns:a16="http://schemas.microsoft.com/office/drawing/2014/main" id="{82A824D8-510C-8681-3909-0ABE3366E161}"/>
                </a:ext>
              </a:extLst>
            </p:cNvPr>
            <p:cNvSpPr/>
            <p:nvPr/>
          </p:nvSpPr>
          <p:spPr>
            <a:xfrm>
              <a:off x="9637903" y="3488437"/>
              <a:ext cx="3842" cy="3708"/>
            </a:xfrm>
            <a:custGeom>
              <a:avLst/>
              <a:gdLst>
                <a:gd name="connsiteX0" fmla="*/ 3843 w 3842"/>
                <a:gd name="connsiteY0" fmla="*/ 287 h 3708"/>
                <a:gd name="connsiteX1" fmla="*/ 422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7" y="2603"/>
                    <a:pt x="422" y="3709"/>
                  </a:cubicBezTo>
                  <a:cubicBezTo>
                    <a:pt x="263" y="2972"/>
                    <a:pt x="158" y="2182"/>
                    <a:pt x="0" y="1445"/>
                  </a:cubicBezTo>
                  <a:cubicBezTo>
                    <a:pt x="1001" y="77"/>
                    <a:pt x="2264" y="-345"/>
                    <a:pt x="3843" y="287"/>
                  </a:cubicBezTo>
                  <a:close/>
                </a:path>
              </a:pathLst>
            </a:custGeom>
            <a:solidFill>
              <a:srgbClr val="FEFFFF"/>
            </a:solidFill>
            <a:ln w="890" cap="flat">
              <a:noFill/>
              <a:prstDash val="solid"/>
              <a:miter/>
            </a:ln>
          </p:spPr>
          <p:txBody>
            <a:bodyPr rtlCol="0" anchor="ctr"/>
            <a:lstStyle/>
            <a:p>
              <a:endParaRPr lang="en-GB"/>
            </a:p>
          </p:txBody>
        </p:sp>
        <p:sp>
          <p:nvSpPr>
            <p:cNvPr id="536" name="Freeform: Shape 535">
              <a:extLst>
                <a:ext uri="{FF2B5EF4-FFF2-40B4-BE49-F238E27FC236}">
                  <a16:creationId xmlns:a16="http://schemas.microsoft.com/office/drawing/2014/main" id="{68B68724-8DBA-95AD-9BE9-B47296E1D42B}"/>
                </a:ext>
              </a:extLst>
            </p:cNvPr>
            <p:cNvSpPr/>
            <p:nvPr/>
          </p:nvSpPr>
          <p:spPr>
            <a:xfrm>
              <a:off x="9634481" y="3491859"/>
              <a:ext cx="3843" cy="3708"/>
            </a:xfrm>
            <a:custGeom>
              <a:avLst/>
              <a:gdLst>
                <a:gd name="connsiteX0" fmla="*/ 3843 w 3843"/>
                <a:gd name="connsiteY0" fmla="*/ 287 h 3708"/>
                <a:gd name="connsiteX1" fmla="*/ 422 w 3843"/>
                <a:gd name="connsiteY1" fmla="*/ 3709 h 3708"/>
                <a:gd name="connsiteX2" fmla="*/ 0 w 3843"/>
                <a:gd name="connsiteY2" fmla="*/ 1445 h 3708"/>
                <a:gd name="connsiteX3" fmla="*/ 3843 w 3843"/>
                <a:gd name="connsiteY3" fmla="*/ 287 h 3708"/>
              </a:gdLst>
              <a:ahLst/>
              <a:cxnLst>
                <a:cxn ang="0">
                  <a:pos x="connsiteX0" y="connsiteY0"/>
                </a:cxn>
                <a:cxn ang="0">
                  <a:pos x="connsiteX1" y="connsiteY1"/>
                </a:cxn>
                <a:cxn ang="0">
                  <a:pos x="connsiteX2" y="connsiteY2"/>
                </a:cxn>
                <a:cxn ang="0">
                  <a:pos x="connsiteX3" y="connsiteY3"/>
                </a:cxn>
              </a:cxnLst>
              <a:rect l="l" t="t" r="r" b="b"/>
              <a:pathLst>
                <a:path w="3843" h="3708">
                  <a:moveTo>
                    <a:pt x="3843" y="287"/>
                  </a:moveTo>
                  <a:cubicBezTo>
                    <a:pt x="2685" y="1445"/>
                    <a:pt x="1527" y="2603"/>
                    <a:pt x="422" y="3709"/>
                  </a:cubicBezTo>
                  <a:cubicBezTo>
                    <a:pt x="263" y="2972"/>
                    <a:pt x="158" y="2182"/>
                    <a:pt x="0" y="1445"/>
                  </a:cubicBezTo>
                  <a:cubicBezTo>
                    <a:pt x="1001" y="77"/>
                    <a:pt x="2264" y="-345"/>
                    <a:pt x="3843" y="287"/>
                  </a:cubicBezTo>
                  <a:close/>
                </a:path>
              </a:pathLst>
            </a:custGeom>
            <a:solidFill>
              <a:srgbClr val="FEFFFF"/>
            </a:solidFill>
            <a:ln w="890" cap="flat">
              <a:noFill/>
              <a:prstDash val="solid"/>
              <a:miter/>
            </a:ln>
          </p:spPr>
          <p:txBody>
            <a:bodyPr rtlCol="0" anchor="ctr"/>
            <a:lstStyle/>
            <a:p>
              <a:endParaRPr lang="en-GB"/>
            </a:p>
          </p:txBody>
        </p:sp>
        <p:sp>
          <p:nvSpPr>
            <p:cNvPr id="537" name="Freeform: Shape 536">
              <a:extLst>
                <a:ext uri="{FF2B5EF4-FFF2-40B4-BE49-F238E27FC236}">
                  <a16:creationId xmlns:a16="http://schemas.microsoft.com/office/drawing/2014/main" id="{8DB02082-7ACF-06F9-5466-5AF0FFB41E98}"/>
                </a:ext>
              </a:extLst>
            </p:cNvPr>
            <p:cNvSpPr/>
            <p:nvPr/>
          </p:nvSpPr>
          <p:spPr>
            <a:xfrm>
              <a:off x="9631008" y="3495280"/>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6" y="2603"/>
                    <a:pt x="421" y="3709"/>
                  </a:cubicBezTo>
                  <a:cubicBezTo>
                    <a:pt x="263" y="2972"/>
                    <a:pt x="157" y="2182"/>
                    <a:pt x="0" y="1445"/>
                  </a:cubicBezTo>
                  <a:cubicBezTo>
                    <a:pt x="1000" y="77"/>
                    <a:pt x="2263" y="-345"/>
                    <a:pt x="3843" y="287"/>
                  </a:cubicBezTo>
                  <a:close/>
                </a:path>
              </a:pathLst>
            </a:custGeom>
            <a:solidFill>
              <a:srgbClr val="FEFFFF"/>
            </a:solidFill>
            <a:ln w="890" cap="flat">
              <a:noFill/>
              <a:prstDash val="solid"/>
              <a:miter/>
            </a:ln>
          </p:spPr>
          <p:txBody>
            <a:bodyPr rtlCol="0" anchor="ctr"/>
            <a:lstStyle/>
            <a:p>
              <a:endParaRPr lang="en-GB"/>
            </a:p>
          </p:txBody>
        </p:sp>
        <p:sp>
          <p:nvSpPr>
            <p:cNvPr id="538" name="Freeform: Shape 537">
              <a:extLst>
                <a:ext uri="{FF2B5EF4-FFF2-40B4-BE49-F238E27FC236}">
                  <a16:creationId xmlns:a16="http://schemas.microsoft.com/office/drawing/2014/main" id="{70362F24-84EC-736F-56A9-2AF9D5F5C601}"/>
                </a:ext>
              </a:extLst>
            </p:cNvPr>
            <p:cNvSpPr/>
            <p:nvPr/>
          </p:nvSpPr>
          <p:spPr>
            <a:xfrm>
              <a:off x="9854730" y="3495567"/>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5"/>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539" name="Freeform: Shape 538">
              <a:extLst>
                <a:ext uri="{FF2B5EF4-FFF2-40B4-BE49-F238E27FC236}">
                  <a16:creationId xmlns:a16="http://schemas.microsoft.com/office/drawing/2014/main" id="{DE373AE1-2DEC-35D4-3B90-130C85740879}"/>
                </a:ext>
              </a:extLst>
            </p:cNvPr>
            <p:cNvSpPr/>
            <p:nvPr/>
          </p:nvSpPr>
          <p:spPr>
            <a:xfrm>
              <a:off x="9222675" y="4031457"/>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4" y="1158"/>
                    <a:pt x="1106" y="2316"/>
                    <a:pt x="0" y="3422"/>
                  </a:cubicBezTo>
                  <a:lnTo>
                    <a:pt x="0" y="0"/>
                  </a:lnTo>
                  <a:close/>
                </a:path>
              </a:pathLst>
            </a:custGeom>
            <a:solidFill>
              <a:srgbClr val="FEFFFF"/>
            </a:solidFill>
            <a:ln w="890" cap="flat">
              <a:noFill/>
              <a:prstDash val="solid"/>
              <a:miter/>
            </a:ln>
          </p:spPr>
          <p:txBody>
            <a:bodyPr rtlCol="0" anchor="ctr"/>
            <a:lstStyle/>
            <a:p>
              <a:endParaRPr lang="en-GB"/>
            </a:p>
          </p:txBody>
        </p:sp>
        <p:sp>
          <p:nvSpPr>
            <p:cNvPr id="540" name="Freeform: Shape 539">
              <a:extLst>
                <a:ext uri="{FF2B5EF4-FFF2-40B4-BE49-F238E27FC236}">
                  <a16:creationId xmlns:a16="http://schemas.microsoft.com/office/drawing/2014/main" id="{6D2A26C3-7FA7-BE61-2C90-E897882DDB71}"/>
                </a:ext>
              </a:extLst>
            </p:cNvPr>
            <p:cNvSpPr/>
            <p:nvPr/>
          </p:nvSpPr>
          <p:spPr>
            <a:xfrm>
              <a:off x="9421919" y="3708555"/>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6"/>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541" name="Freeform: Shape 540">
              <a:extLst>
                <a:ext uri="{FF2B5EF4-FFF2-40B4-BE49-F238E27FC236}">
                  <a16:creationId xmlns:a16="http://schemas.microsoft.com/office/drawing/2014/main" id="{CD68D6FF-C0DE-FAD1-EFF2-EE93969C95C6}"/>
                </a:ext>
              </a:extLst>
            </p:cNvPr>
            <p:cNvSpPr/>
            <p:nvPr/>
          </p:nvSpPr>
          <p:spPr>
            <a:xfrm>
              <a:off x="9627586" y="3498702"/>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7" y="2603"/>
                    <a:pt x="421" y="3709"/>
                  </a:cubicBezTo>
                  <a:cubicBezTo>
                    <a:pt x="263" y="2972"/>
                    <a:pt x="158" y="2182"/>
                    <a:pt x="0" y="1445"/>
                  </a:cubicBezTo>
                  <a:cubicBezTo>
                    <a:pt x="1000" y="77"/>
                    <a:pt x="2263" y="-345"/>
                    <a:pt x="3843" y="287"/>
                  </a:cubicBezTo>
                  <a:close/>
                </a:path>
              </a:pathLst>
            </a:custGeom>
            <a:solidFill>
              <a:srgbClr val="FEFFFF"/>
            </a:solidFill>
            <a:ln w="890" cap="flat">
              <a:noFill/>
              <a:prstDash val="solid"/>
              <a:miter/>
            </a:ln>
          </p:spPr>
          <p:txBody>
            <a:bodyPr rtlCol="0" anchor="ctr"/>
            <a:lstStyle/>
            <a:p>
              <a:endParaRPr lang="en-GB"/>
            </a:p>
          </p:txBody>
        </p:sp>
        <p:sp>
          <p:nvSpPr>
            <p:cNvPr id="542" name="Freeform: Shape 541">
              <a:extLst>
                <a:ext uri="{FF2B5EF4-FFF2-40B4-BE49-F238E27FC236}">
                  <a16:creationId xmlns:a16="http://schemas.microsoft.com/office/drawing/2014/main" id="{A0936749-61E0-D6F0-1D4C-AAEF7CB34A98}"/>
                </a:ext>
              </a:extLst>
            </p:cNvPr>
            <p:cNvSpPr/>
            <p:nvPr/>
          </p:nvSpPr>
          <p:spPr>
            <a:xfrm>
              <a:off x="9624164" y="3502176"/>
              <a:ext cx="3842" cy="3708"/>
            </a:xfrm>
            <a:custGeom>
              <a:avLst/>
              <a:gdLst>
                <a:gd name="connsiteX0" fmla="*/ 3843 w 3842"/>
                <a:gd name="connsiteY0" fmla="*/ 287 h 3708"/>
                <a:gd name="connsiteX1" fmla="*/ 421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7" y="2603"/>
                    <a:pt x="421" y="3709"/>
                  </a:cubicBezTo>
                  <a:cubicBezTo>
                    <a:pt x="263" y="2972"/>
                    <a:pt x="158" y="2182"/>
                    <a:pt x="0" y="1445"/>
                  </a:cubicBezTo>
                  <a:cubicBezTo>
                    <a:pt x="1001" y="77"/>
                    <a:pt x="2264" y="-345"/>
                    <a:pt x="3843" y="287"/>
                  </a:cubicBezTo>
                  <a:close/>
                </a:path>
              </a:pathLst>
            </a:custGeom>
            <a:solidFill>
              <a:srgbClr val="FEFFFF"/>
            </a:solidFill>
            <a:ln w="890" cap="flat">
              <a:noFill/>
              <a:prstDash val="solid"/>
              <a:miter/>
            </a:ln>
          </p:spPr>
          <p:txBody>
            <a:bodyPr rtlCol="0" anchor="ctr"/>
            <a:lstStyle/>
            <a:p>
              <a:endParaRPr lang="en-GB"/>
            </a:p>
          </p:txBody>
        </p:sp>
        <p:sp>
          <p:nvSpPr>
            <p:cNvPr id="543" name="Freeform: Shape 542">
              <a:extLst>
                <a:ext uri="{FF2B5EF4-FFF2-40B4-BE49-F238E27FC236}">
                  <a16:creationId xmlns:a16="http://schemas.microsoft.com/office/drawing/2014/main" id="{C16C0A44-3698-0C3C-EF98-A59E5243F0A1}"/>
                </a:ext>
              </a:extLst>
            </p:cNvPr>
            <p:cNvSpPr/>
            <p:nvPr/>
          </p:nvSpPr>
          <p:spPr>
            <a:xfrm>
              <a:off x="9689807" y="3502464"/>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9"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544" name="Freeform: Shape 543">
              <a:extLst>
                <a:ext uri="{FF2B5EF4-FFF2-40B4-BE49-F238E27FC236}">
                  <a16:creationId xmlns:a16="http://schemas.microsoft.com/office/drawing/2014/main" id="{3679BB68-485D-CBC7-CB02-7A3025D33091}"/>
                </a:ext>
              </a:extLst>
            </p:cNvPr>
            <p:cNvSpPr/>
            <p:nvPr/>
          </p:nvSpPr>
          <p:spPr>
            <a:xfrm>
              <a:off x="9620742" y="3505598"/>
              <a:ext cx="3842" cy="3708"/>
            </a:xfrm>
            <a:custGeom>
              <a:avLst/>
              <a:gdLst>
                <a:gd name="connsiteX0" fmla="*/ 3843 w 3842"/>
                <a:gd name="connsiteY0" fmla="*/ 287 h 3708"/>
                <a:gd name="connsiteX1" fmla="*/ 422 w 3842"/>
                <a:gd name="connsiteY1" fmla="*/ 3709 h 3708"/>
                <a:gd name="connsiteX2" fmla="*/ 0 w 3842"/>
                <a:gd name="connsiteY2" fmla="*/ 1445 h 3708"/>
                <a:gd name="connsiteX3" fmla="*/ 3843 w 3842"/>
                <a:gd name="connsiteY3" fmla="*/ 287 h 3708"/>
              </a:gdLst>
              <a:ahLst/>
              <a:cxnLst>
                <a:cxn ang="0">
                  <a:pos x="connsiteX0" y="connsiteY0"/>
                </a:cxn>
                <a:cxn ang="0">
                  <a:pos x="connsiteX1" y="connsiteY1"/>
                </a:cxn>
                <a:cxn ang="0">
                  <a:pos x="connsiteX2" y="connsiteY2"/>
                </a:cxn>
                <a:cxn ang="0">
                  <a:pos x="connsiteX3" y="connsiteY3"/>
                </a:cxn>
              </a:cxnLst>
              <a:rect l="l" t="t" r="r" b="b"/>
              <a:pathLst>
                <a:path w="3842" h="3708">
                  <a:moveTo>
                    <a:pt x="3843" y="287"/>
                  </a:moveTo>
                  <a:cubicBezTo>
                    <a:pt x="2685" y="1445"/>
                    <a:pt x="1527" y="2603"/>
                    <a:pt x="422" y="3709"/>
                  </a:cubicBezTo>
                  <a:cubicBezTo>
                    <a:pt x="263" y="2972"/>
                    <a:pt x="158" y="2182"/>
                    <a:pt x="0" y="1445"/>
                  </a:cubicBezTo>
                  <a:cubicBezTo>
                    <a:pt x="1001" y="77"/>
                    <a:pt x="2264" y="-345"/>
                    <a:pt x="3843" y="287"/>
                  </a:cubicBezTo>
                  <a:close/>
                </a:path>
              </a:pathLst>
            </a:custGeom>
            <a:solidFill>
              <a:srgbClr val="FEFFFF"/>
            </a:solidFill>
            <a:ln w="890" cap="flat">
              <a:noFill/>
              <a:prstDash val="solid"/>
              <a:miter/>
            </a:ln>
          </p:spPr>
          <p:txBody>
            <a:bodyPr rtlCol="0" anchor="ctr"/>
            <a:lstStyle/>
            <a:p>
              <a:endParaRPr lang="en-GB"/>
            </a:p>
          </p:txBody>
        </p:sp>
        <p:sp>
          <p:nvSpPr>
            <p:cNvPr id="545" name="Freeform: Shape 544">
              <a:extLst>
                <a:ext uri="{FF2B5EF4-FFF2-40B4-BE49-F238E27FC236}">
                  <a16:creationId xmlns:a16="http://schemas.microsoft.com/office/drawing/2014/main" id="{9A448B3C-BA0B-A960-3AC6-3DA9A83039E4}"/>
                </a:ext>
              </a:extLst>
            </p:cNvPr>
            <p:cNvSpPr/>
            <p:nvPr/>
          </p:nvSpPr>
          <p:spPr>
            <a:xfrm>
              <a:off x="9693281" y="3505885"/>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4" y="2264"/>
                    <a:pt x="1105" y="1106"/>
                    <a:pt x="0" y="0"/>
                  </a:cubicBezTo>
                  <a:close/>
                </a:path>
              </a:pathLst>
            </a:custGeom>
            <a:solidFill>
              <a:srgbClr val="FFFFFF"/>
            </a:solidFill>
            <a:ln w="890" cap="flat">
              <a:noFill/>
              <a:prstDash val="solid"/>
              <a:miter/>
            </a:ln>
          </p:spPr>
          <p:txBody>
            <a:bodyPr rtlCol="0" anchor="ctr"/>
            <a:lstStyle/>
            <a:p>
              <a:endParaRPr lang="en-GB"/>
            </a:p>
          </p:txBody>
        </p:sp>
        <p:sp>
          <p:nvSpPr>
            <p:cNvPr id="546" name="Freeform: Shape 545">
              <a:extLst>
                <a:ext uri="{FF2B5EF4-FFF2-40B4-BE49-F238E27FC236}">
                  <a16:creationId xmlns:a16="http://schemas.microsoft.com/office/drawing/2014/main" id="{E0DCB48A-C2AE-6A5D-03CB-1421B70CD1D8}"/>
                </a:ext>
              </a:extLst>
            </p:cNvPr>
            <p:cNvSpPr/>
            <p:nvPr/>
          </p:nvSpPr>
          <p:spPr>
            <a:xfrm>
              <a:off x="9617669" y="3508910"/>
              <a:ext cx="3441" cy="4365"/>
            </a:xfrm>
            <a:custGeom>
              <a:avLst/>
              <a:gdLst>
                <a:gd name="connsiteX0" fmla="*/ 3442 w 3441"/>
                <a:gd name="connsiteY0" fmla="*/ 397 h 4365"/>
                <a:gd name="connsiteX1" fmla="*/ 3442 w 3441"/>
                <a:gd name="connsiteY1" fmla="*/ 3819 h 4365"/>
                <a:gd name="connsiteX2" fmla="*/ 20 w 3441"/>
                <a:gd name="connsiteY2" fmla="*/ 3240 h 4365"/>
                <a:gd name="connsiteX3" fmla="*/ 3442 w 3441"/>
                <a:gd name="connsiteY3" fmla="*/ 344 h 4365"/>
              </a:gdLst>
              <a:ahLst/>
              <a:cxnLst>
                <a:cxn ang="0">
                  <a:pos x="connsiteX0" y="connsiteY0"/>
                </a:cxn>
                <a:cxn ang="0">
                  <a:pos x="connsiteX1" y="connsiteY1"/>
                </a:cxn>
                <a:cxn ang="0">
                  <a:pos x="connsiteX2" y="connsiteY2"/>
                </a:cxn>
                <a:cxn ang="0">
                  <a:pos x="connsiteX3" y="connsiteY3"/>
                </a:cxn>
              </a:cxnLst>
              <a:rect l="l" t="t" r="r" b="b"/>
              <a:pathLst>
                <a:path w="3441" h="4365">
                  <a:moveTo>
                    <a:pt x="3442" y="397"/>
                  </a:moveTo>
                  <a:lnTo>
                    <a:pt x="3442" y="3819"/>
                  </a:lnTo>
                  <a:cubicBezTo>
                    <a:pt x="2126" y="4714"/>
                    <a:pt x="967" y="4503"/>
                    <a:pt x="20" y="3240"/>
                  </a:cubicBezTo>
                  <a:cubicBezTo>
                    <a:pt x="-138" y="765"/>
                    <a:pt x="599" y="-709"/>
                    <a:pt x="3442" y="344"/>
                  </a:cubicBezTo>
                  <a:close/>
                </a:path>
              </a:pathLst>
            </a:custGeom>
            <a:solidFill>
              <a:srgbClr val="FEFFFF"/>
            </a:solidFill>
            <a:ln w="890" cap="flat">
              <a:noFill/>
              <a:prstDash val="solid"/>
              <a:miter/>
            </a:ln>
          </p:spPr>
          <p:txBody>
            <a:bodyPr rtlCol="0" anchor="ctr"/>
            <a:lstStyle/>
            <a:p>
              <a:endParaRPr lang="en-GB"/>
            </a:p>
          </p:txBody>
        </p:sp>
        <p:sp>
          <p:nvSpPr>
            <p:cNvPr id="547" name="Freeform: Shape 546">
              <a:extLst>
                <a:ext uri="{FF2B5EF4-FFF2-40B4-BE49-F238E27FC236}">
                  <a16:creationId xmlns:a16="http://schemas.microsoft.com/office/drawing/2014/main" id="{EE330385-E1AE-EE23-55FF-BEBF7146C3CB}"/>
                </a:ext>
              </a:extLst>
            </p:cNvPr>
            <p:cNvSpPr/>
            <p:nvPr/>
          </p:nvSpPr>
          <p:spPr>
            <a:xfrm>
              <a:off x="9696703" y="3509307"/>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548" name="Freeform: Shape 547">
              <a:extLst>
                <a:ext uri="{FF2B5EF4-FFF2-40B4-BE49-F238E27FC236}">
                  <a16:creationId xmlns:a16="http://schemas.microsoft.com/office/drawing/2014/main" id="{E6D9FE9A-C5B5-8211-F656-6B70C5E9A033}"/>
                </a:ext>
              </a:extLst>
            </p:cNvPr>
            <p:cNvSpPr/>
            <p:nvPr/>
          </p:nvSpPr>
          <p:spPr>
            <a:xfrm>
              <a:off x="9616689" y="3512729"/>
              <a:ext cx="4422" cy="3421"/>
            </a:xfrm>
            <a:custGeom>
              <a:avLst/>
              <a:gdLst>
                <a:gd name="connsiteX0" fmla="*/ 1001 w 4422"/>
                <a:gd name="connsiteY0" fmla="*/ 0 h 3421"/>
                <a:gd name="connsiteX1" fmla="*/ 4422 w 4422"/>
                <a:gd name="connsiteY1" fmla="*/ 0 h 3421"/>
                <a:gd name="connsiteX2" fmla="*/ 1001 w 4422"/>
                <a:gd name="connsiteY2" fmla="*/ 3422 h 3421"/>
                <a:gd name="connsiteX3" fmla="*/ 0 w 4422"/>
                <a:gd name="connsiteY3" fmla="*/ 2422 h 3421"/>
                <a:gd name="connsiteX4" fmla="*/ 0 w 4422"/>
                <a:gd name="connsiteY4" fmla="*/ 1000 h 3421"/>
                <a:gd name="connsiteX5" fmla="*/ 1001 w 4422"/>
                <a:gd name="connsiteY5" fmla="*/ 0 h 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2" h="3421">
                  <a:moveTo>
                    <a:pt x="1001" y="0"/>
                  </a:moveTo>
                  <a:lnTo>
                    <a:pt x="4422" y="0"/>
                  </a:lnTo>
                  <a:cubicBezTo>
                    <a:pt x="3264" y="1158"/>
                    <a:pt x="2106" y="2316"/>
                    <a:pt x="1001" y="3422"/>
                  </a:cubicBezTo>
                  <a:cubicBezTo>
                    <a:pt x="1001" y="3422"/>
                    <a:pt x="0" y="2422"/>
                    <a:pt x="0" y="2422"/>
                  </a:cubicBezTo>
                  <a:cubicBezTo>
                    <a:pt x="0" y="2422"/>
                    <a:pt x="0" y="1000"/>
                    <a:pt x="0" y="1000"/>
                  </a:cubicBezTo>
                  <a:cubicBezTo>
                    <a:pt x="0" y="1000"/>
                    <a:pt x="1001" y="0"/>
                    <a:pt x="1001" y="0"/>
                  </a:cubicBezTo>
                  <a:close/>
                </a:path>
              </a:pathLst>
            </a:custGeom>
            <a:solidFill>
              <a:srgbClr val="FFFFFF"/>
            </a:solidFill>
            <a:ln w="890" cap="flat">
              <a:noFill/>
              <a:prstDash val="solid"/>
              <a:miter/>
            </a:ln>
          </p:spPr>
          <p:txBody>
            <a:bodyPr rtlCol="0" anchor="ctr"/>
            <a:lstStyle/>
            <a:p>
              <a:endParaRPr lang="en-GB"/>
            </a:p>
          </p:txBody>
        </p:sp>
        <p:sp>
          <p:nvSpPr>
            <p:cNvPr id="549" name="Freeform: Shape 548">
              <a:extLst>
                <a:ext uri="{FF2B5EF4-FFF2-40B4-BE49-F238E27FC236}">
                  <a16:creationId xmlns:a16="http://schemas.microsoft.com/office/drawing/2014/main" id="{97FBB4D2-5929-3473-1C06-D99AA01D59B3}"/>
                </a:ext>
              </a:extLst>
            </p:cNvPr>
            <p:cNvSpPr/>
            <p:nvPr/>
          </p:nvSpPr>
          <p:spPr>
            <a:xfrm>
              <a:off x="9700125" y="3512729"/>
              <a:ext cx="3421" cy="3421"/>
            </a:xfrm>
            <a:custGeom>
              <a:avLst/>
              <a:gdLst>
                <a:gd name="connsiteX0" fmla="*/ 0 w 3421"/>
                <a:gd name="connsiteY0" fmla="*/ 0 h 3421"/>
                <a:gd name="connsiteX1" fmla="*/ 3421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1"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550" name="Freeform: Shape 549">
              <a:extLst>
                <a:ext uri="{FF2B5EF4-FFF2-40B4-BE49-F238E27FC236}">
                  <a16:creationId xmlns:a16="http://schemas.microsoft.com/office/drawing/2014/main" id="{21F01FD8-E79E-97B9-C3B6-71BEEAD5E1A2}"/>
                </a:ext>
              </a:extLst>
            </p:cNvPr>
            <p:cNvSpPr/>
            <p:nvPr/>
          </p:nvSpPr>
          <p:spPr>
            <a:xfrm>
              <a:off x="9613268" y="3514782"/>
              <a:ext cx="4421" cy="4843"/>
            </a:xfrm>
            <a:custGeom>
              <a:avLst/>
              <a:gdLst>
                <a:gd name="connsiteX0" fmla="*/ 4422 w 4421"/>
                <a:gd name="connsiteY0" fmla="*/ 1421 h 4843"/>
                <a:gd name="connsiteX1" fmla="*/ 1000 w 4421"/>
                <a:gd name="connsiteY1" fmla="*/ 4843 h 4843"/>
                <a:gd name="connsiteX2" fmla="*/ 0 w 4421"/>
                <a:gd name="connsiteY2" fmla="*/ 2895 h 4843"/>
                <a:gd name="connsiteX3" fmla="*/ 736 w 4421"/>
                <a:gd name="connsiteY3" fmla="*/ 842 h 4843"/>
                <a:gd name="connsiteX4" fmla="*/ 2737 w 4421"/>
                <a:gd name="connsiteY4" fmla="*/ 0 h 4843"/>
                <a:gd name="connsiteX5" fmla="*/ 4422 w 4421"/>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 h="4843">
                  <a:moveTo>
                    <a:pt x="4422" y="1421"/>
                  </a:moveTo>
                  <a:cubicBezTo>
                    <a:pt x="3264" y="2579"/>
                    <a:pt x="2105" y="3738"/>
                    <a:pt x="1000" y="4843"/>
                  </a:cubicBezTo>
                  <a:cubicBezTo>
                    <a:pt x="684" y="4211"/>
                    <a:pt x="368" y="3527"/>
                    <a:pt x="0" y="2895"/>
                  </a:cubicBezTo>
                  <a:cubicBezTo>
                    <a:pt x="263" y="2211"/>
                    <a:pt x="474" y="1527"/>
                    <a:pt x="736" y="842"/>
                  </a:cubicBezTo>
                  <a:cubicBezTo>
                    <a:pt x="1421" y="579"/>
                    <a:pt x="2105"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551" name="Freeform: Shape 550">
              <a:extLst>
                <a:ext uri="{FF2B5EF4-FFF2-40B4-BE49-F238E27FC236}">
                  <a16:creationId xmlns:a16="http://schemas.microsoft.com/office/drawing/2014/main" id="{32FDA766-5860-3101-BCBE-33914DC27CC4}"/>
                </a:ext>
              </a:extLst>
            </p:cNvPr>
            <p:cNvSpPr/>
            <p:nvPr/>
          </p:nvSpPr>
          <p:spPr>
            <a:xfrm>
              <a:off x="9703546" y="3516203"/>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9"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552" name="Freeform: Shape 551">
              <a:extLst>
                <a:ext uri="{FF2B5EF4-FFF2-40B4-BE49-F238E27FC236}">
                  <a16:creationId xmlns:a16="http://schemas.microsoft.com/office/drawing/2014/main" id="{E7DBC417-3277-1FB0-7A3D-0273D7FD5C4D}"/>
                </a:ext>
              </a:extLst>
            </p:cNvPr>
            <p:cNvSpPr/>
            <p:nvPr/>
          </p:nvSpPr>
          <p:spPr>
            <a:xfrm>
              <a:off x="9609846" y="3518203"/>
              <a:ext cx="4421" cy="4843"/>
            </a:xfrm>
            <a:custGeom>
              <a:avLst/>
              <a:gdLst>
                <a:gd name="connsiteX0" fmla="*/ 4422 w 4421"/>
                <a:gd name="connsiteY0" fmla="*/ 1421 h 4843"/>
                <a:gd name="connsiteX1" fmla="*/ 1000 w 4421"/>
                <a:gd name="connsiteY1" fmla="*/ 4843 h 4843"/>
                <a:gd name="connsiteX2" fmla="*/ 0 w 4421"/>
                <a:gd name="connsiteY2" fmla="*/ 2895 h 4843"/>
                <a:gd name="connsiteX3" fmla="*/ 737 w 4421"/>
                <a:gd name="connsiteY3" fmla="*/ 842 h 4843"/>
                <a:gd name="connsiteX4" fmla="*/ 2737 w 4421"/>
                <a:gd name="connsiteY4" fmla="*/ 0 h 4843"/>
                <a:gd name="connsiteX5" fmla="*/ 4422 w 4421"/>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 h="4843">
                  <a:moveTo>
                    <a:pt x="4422" y="1421"/>
                  </a:moveTo>
                  <a:cubicBezTo>
                    <a:pt x="3264" y="2579"/>
                    <a:pt x="2106" y="3738"/>
                    <a:pt x="1000" y="4843"/>
                  </a:cubicBezTo>
                  <a:cubicBezTo>
                    <a:pt x="684" y="4211"/>
                    <a:pt x="368" y="3527"/>
                    <a:pt x="0" y="2895"/>
                  </a:cubicBezTo>
                  <a:cubicBezTo>
                    <a:pt x="263" y="2211"/>
                    <a:pt x="474" y="1527"/>
                    <a:pt x="737" y="842"/>
                  </a:cubicBezTo>
                  <a:cubicBezTo>
                    <a:pt x="1421" y="579"/>
                    <a:pt x="2106"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553" name="Freeform: Shape 552">
              <a:extLst>
                <a:ext uri="{FF2B5EF4-FFF2-40B4-BE49-F238E27FC236}">
                  <a16:creationId xmlns:a16="http://schemas.microsoft.com/office/drawing/2014/main" id="{F99240E2-A4CF-952B-43F3-F8CA6BF97E33}"/>
                </a:ext>
              </a:extLst>
            </p:cNvPr>
            <p:cNvSpPr/>
            <p:nvPr/>
          </p:nvSpPr>
          <p:spPr>
            <a:xfrm>
              <a:off x="9669225" y="3519625"/>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6"/>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554" name="Freeform: Shape 553">
              <a:extLst>
                <a:ext uri="{FF2B5EF4-FFF2-40B4-BE49-F238E27FC236}">
                  <a16:creationId xmlns:a16="http://schemas.microsoft.com/office/drawing/2014/main" id="{2EFC8DB6-D80B-6223-C2C9-1F5C43C31EDD}"/>
                </a:ext>
              </a:extLst>
            </p:cNvPr>
            <p:cNvSpPr/>
            <p:nvPr/>
          </p:nvSpPr>
          <p:spPr>
            <a:xfrm>
              <a:off x="9707020" y="3519625"/>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7" y="2316"/>
                    <a:pt x="3422" y="3422"/>
                  </a:cubicBezTo>
                  <a:cubicBezTo>
                    <a:pt x="2264" y="2264"/>
                    <a:pt x="1105" y="1106"/>
                    <a:pt x="0" y="0"/>
                  </a:cubicBezTo>
                  <a:close/>
                </a:path>
              </a:pathLst>
            </a:custGeom>
            <a:solidFill>
              <a:srgbClr val="FFFFFF"/>
            </a:solidFill>
            <a:ln w="890" cap="flat">
              <a:noFill/>
              <a:prstDash val="solid"/>
              <a:miter/>
            </a:ln>
          </p:spPr>
          <p:txBody>
            <a:bodyPr rtlCol="0" anchor="ctr"/>
            <a:lstStyle/>
            <a:p>
              <a:endParaRPr lang="en-GB"/>
            </a:p>
          </p:txBody>
        </p:sp>
        <p:sp>
          <p:nvSpPr>
            <p:cNvPr id="555" name="Freeform: Shape 554">
              <a:extLst>
                <a:ext uri="{FF2B5EF4-FFF2-40B4-BE49-F238E27FC236}">
                  <a16:creationId xmlns:a16="http://schemas.microsoft.com/office/drawing/2014/main" id="{25CF7FC2-0138-AD21-12D7-EED6D7E6C545}"/>
                </a:ext>
              </a:extLst>
            </p:cNvPr>
            <p:cNvSpPr/>
            <p:nvPr/>
          </p:nvSpPr>
          <p:spPr>
            <a:xfrm>
              <a:off x="9023431" y="3523046"/>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lnTo>
                    <a:pt x="3422" y="3422"/>
                  </a:lnTo>
                  <a:lnTo>
                    <a:pt x="0" y="0"/>
                  </a:lnTo>
                  <a:close/>
                </a:path>
              </a:pathLst>
            </a:custGeom>
            <a:solidFill>
              <a:srgbClr val="FFFFFF"/>
            </a:solidFill>
            <a:ln w="890" cap="flat">
              <a:noFill/>
              <a:prstDash val="solid"/>
              <a:miter/>
            </a:ln>
          </p:spPr>
          <p:txBody>
            <a:bodyPr rtlCol="0" anchor="ctr"/>
            <a:lstStyle/>
            <a:p>
              <a:endParaRPr lang="en-GB"/>
            </a:p>
          </p:txBody>
        </p:sp>
        <p:sp>
          <p:nvSpPr>
            <p:cNvPr id="556" name="Freeform: Shape 555">
              <a:extLst>
                <a:ext uri="{FF2B5EF4-FFF2-40B4-BE49-F238E27FC236}">
                  <a16:creationId xmlns:a16="http://schemas.microsoft.com/office/drawing/2014/main" id="{35264FE4-BA15-9CC8-5CAF-304E4348DCA0}"/>
                </a:ext>
              </a:extLst>
            </p:cNvPr>
            <p:cNvSpPr/>
            <p:nvPr/>
          </p:nvSpPr>
          <p:spPr>
            <a:xfrm>
              <a:off x="9418445" y="3523046"/>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557" name="Freeform: Shape 556">
              <a:extLst>
                <a:ext uri="{FF2B5EF4-FFF2-40B4-BE49-F238E27FC236}">
                  <a16:creationId xmlns:a16="http://schemas.microsoft.com/office/drawing/2014/main" id="{5116CCB2-9231-CA64-431E-61ECD6FE1693}"/>
                </a:ext>
              </a:extLst>
            </p:cNvPr>
            <p:cNvSpPr/>
            <p:nvPr/>
          </p:nvSpPr>
          <p:spPr>
            <a:xfrm>
              <a:off x="9184879" y="4058936"/>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6"/>
                    <a:pt x="3421"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558" name="Freeform: Shape 557">
              <a:extLst>
                <a:ext uri="{FF2B5EF4-FFF2-40B4-BE49-F238E27FC236}">
                  <a16:creationId xmlns:a16="http://schemas.microsoft.com/office/drawing/2014/main" id="{8A1C22CE-B070-E0BB-C8A9-67231A01DC92}"/>
                </a:ext>
              </a:extLst>
            </p:cNvPr>
            <p:cNvSpPr/>
            <p:nvPr/>
          </p:nvSpPr>
          <p:spPr>
            <a:xfrm>
              <a:off x="9219253" y="4057633"/>
              <a:ext cx="4843" cy="4777"/>
            </a:xfrm>
            <a:custGeom>
              <a:avLst/>
              <a:gdLst>
                <a:gd name="connsiteX0" fmla="*/ 3422 w 4843"/>
                <a:gd name="connsiteY0" fmla="*/ 4725 h 4777"/>
                <a:gd name="connsiteX1" fmla="*/ 0 w 4843"/>
                <a:gd name="connsiteY1" fmla="*/ 1303 h 4777"/>
                <a:gd name="connsiteX2" fmla="*/ 3422 w 4843"/>
                <a:gd name="connsiteY2" fmla="*/ 1303 h 4777"/>
                <a:gd name="connsiteX3" fmla="*/ 4685 w 4843"/>
                <a:gd name="connsiteY3" fmla="*/ 3619 h 4777"/>
                <a:gd name="connsiteX4" fmla="*/ 3422 w 4843"/>
                <a:gd name="connsiteY4" fmla="*/ 4777 h 4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 h="4777">
                  <a:moveTo>
                    <a:pt x="3422" y="4725"/>
                  </a:moveTo>
                  <a:cubicBezTo>
                    <a:pt x="2264" y="3566"/>
                    <a:pt x="1106" y="2408"/>
                    <a:pt x="0" y="1303"/>
                  </a:cubicBezTo>
                  <a:cubicBezTo>
                    <a:pt x="1159" y="-434"/>
                    <a:pt x="2317" y="-434"/>
                    <a:pt x="3422" y="1303"/>
                  </a:cubicBezTo>
                  <a:cubicBezTo>
                    <a:pt x="4685" y="2092"/>
                    <a:pt x="5107" y="2829"/>
                    <a:pt x="4685" y="3619"/>
                  </a:cubicBezTo>
                  <a:cubicBezTo>
                    <a:pt x="4264" y="4356"/>
                    <a:pt x="3843" y="4777"/>
                    <a:pt x="3422" y="4777"/>
                  </a:cubicBezTo>
                  <a:close/>
                </a:path>
              </a:pathLst>
            </a:custGeom>
            <a:solidFill>
              <a:srgbClr val="FFFFFF"/>
            </a:solidFill>
            <a:ln w="890" cap="flat">
              <a:noFill/>
              <a:prstDash val="solid"/>
              <a:miter/>
            </a:ln>
          </p:spPr>
          <p:txBody>
            <a:bodyPr rtlCol="0" anchor="ctr"/>
            <a:lstStyle/>
            <a:p>
              <a:endParaRPr lang="en-GB"/>
            </a:p>
          </p:txBody>
        </p:sp>
        <p:sp>
          <p:nvSpPr>
            <p:cNvPr id="559" name="Freeform: Shape 558">
              <a:extLst>
                <a:ext uri="{FF2B5EF4-FFF2-40B4-BE49-F238E27FC236}">
                  <a16:creationId xmlns:a16="http://schemas.microsoft.com/office/drawing/2014/main" id="{6E569C9B-28D5-1398-AB2C-D998D7FDD60B}"/>
                </a:ext>
              </a:extLst>
            </p:cNvPr>
            <p:cNvSpPr/>
            <p:nvPr/>
          </p:nvSpPr>
          <p:spPr>
            <a:xfrm>
              <a:off x="9606424" y="3521625"/>
              <a:ext cx="4421" cy="4843"/>
            </a:xfrm>
            <a:custGeom>
              <a:avLst/>
              <a:gdLst>
                <a:gd name="connsiteX0" fmla="*/ 4422 w 4421"/>
                <a:gd name="connsiteY0" fmla="*/ 1421 h 4843"/>
                <a:gd name="connsiteX1" fmla="*/ 1000 w 4421"/>
                <a:gd name="connsiteY1" fmla="*/ 4843 h 4843"/>
                <a:gd name="connsiteX2" fmla="*/ 0 w 4421"/>
                <a:gd name="connsiteY2" fmla="*/ 2895 h 4843"/>
                <a:gd name="connsiteX3" fmla="*/ 737 w 4421"/>
                <a:gd name="connsiteY3" fmla="*/ 842 h 4843"/>
                <a:gd name="connsiteX4" fmla="*/ 2737 w 4421"/>
                <a:gd name="connsiteY4" fmla="*/ 0 h 4843"/>
                <a:gd name="connsiteX5" fmla="*/ 4422 w 4421"/>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 h="4843">
                  <a:moveTo>
                    <a:pt x="4422" y="1421"/>
                  </a:moveTo>
                  <a:cubicBezTo>
                    <a:pt x="3264" y="2579"/>
                    <a:pt x="2106" y="3738"/>
                    <a:pt x="1000" y="4843"/>
                  </a:cubicBezTo>
                  <a:cubicBezTo>
                    <a:pt x="684" y="4211"/>
                    <a:pt x="368" y="3527"/>
                    <a:pt x="0" y="2895"/>
                  </a:cubicBezTo>
                  <a:cubicBezTo>
                    <a:pt x="263" y="2211"/>
                    <a:pt x="474" y="1527"/>
                    <a:pt x="737" y="842"/>
                  </a:cubicBezTo>
                  <a:cubicBezTo>
                    <a:pt x="1421" y="579"/>
                    <a:pt x="2106"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560" name="Freeform: Shape 559">
              <a:extLst>
                <a:ext uri="{FF2B5EF4-FFF2-40B4-BE49-F238E27FC236}">
                  <a16:creationId xmlns:a16="http://schemas.microsoft.com/office/drawing/2014/main" id="{CDFEF537-0777-9642-82E2-D1FC796DF90E}"/>
                </a:ext>
              </a:extLst>
            </p:cNvPr>
            <p:cNvSpPr/>
            <p:nvPr/>
          </p:nvSpPr>
          <p:spPr>
            <a:xfrm>
              <a:off x="9672646" y="3523046"/>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61" name="Freeform: Shape 560">
              <a:extLst>
                <a:ext uri="{FF2B5EF4-FFF2-40B4-BE49-F238E27FC236}">
                  <a16:creationId xmlns:a16="http://schemas.microsoft.com/office/drawing/2014/main" id="{E7D32174-AD05-9FE4-48EF-58BD82AB0848}"/>
                </a:ext>
              </a:extLst>
            </p:cNvPr>
            <p:cNvSpPr/>
            <p:nvPr/>
          </p:nvSpPr>
          <p:spPr>
            <a:xfrm>
              <a:off x="9710442" y="3523046"/>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562" name="Freeform: Shape 561">
              <a:extLst>
                <a:ext uri="{FF2B5EF4-FFF2-40B4-BE49-F238E27FC236}">
                  <a16:creationId xmlns:a16="http://schemas.microsoft.com/office/drawing/2014/main" id="{5E102779-D642-3974-1094-20975D755B31}"/>
                </a:ext>
              </a:extLst>
            </p:cNvPr>
            <p:cNvSpPr/>
            <p:nvPr/>
          </p:nvSpPr>
          <p:spPr>
            <a:xfrm>
              <a:off x="9026905" y="3526468"/>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lnTo>
                    <a:pt x="3422" y="3422"/>
                  </a:lnTo>
                  <a:lnTo>
                    <a:pt x="0" y="0"/>
                  </a:lnTo>
                  <a:close/>
                </a:path>
              </a:pathLst>
            </a:custGeom>
            <a:solidFill>
              <a:srgbClr val="FFFFFF"/>
            </a:solidFill>
            <a:ln w="890" cap="flat">
              <a:noFill/>
              <a:prstDash val="solid"/>
              <a:miter/>
            </a:ln>
          </p:spPr>
          <p:txBody>
            <a:bodyPr rtlCol="0" anchor="ctr"/>
            <a:lstStyle/>
            <a:p>
              <a:endParaRPr lang="en-GB"/>
            </a:p>
          </p:txBody>
        </p:sp>
        <p:sp>
          <p:nvSpPr>
            <p:cNvPr id="563" name="Freeform: Shape 562">
              <a:extLst>
                <a:ext uri="{FF2B5EF4-FFF2-40B4-BE49-F238E27FC236}">
                  <a16:creationId xmlns:a16="http://schemas.microsoft.com/office/drawing/2014/main" id="{58E30BC3-2C4A-4DDC-463E-AAA22DA089A6}"/>
                </a:ext>
              </a:extLst>
            </p:cNvPr>
            <p:cNvSpPr/>
            <p:nvPr/>
          </p:nvSpPr>
          <p:spPr>
            <a:xfrm>
              <a:off x="9415023" y="352652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564" name="Freeform: Shape 563">
              <a:extLst>
                <a:ext uri="{FF2B5EF4-FFF2-40B4-BE49-F238E27FC236}">
                  <a16:creationId xmlns:a16="http://schemas.microsoft.com/office/drawing/2014/main" id="{05FAE638-2026-09EA-2FE2-CCCB59E707EC}"/>
                </a:ext>
              </a:extLst>
            </p:cNvPr>
            <p:cNvSpPr/>
            <p:nvPr/>
          </p:nvSpPr>
          <p:spPr>
            <a:xfrm>
              <a:off x="9602950" y="3525047"/>
              <a:ext cx="4422" cy="4843"/>
            </a:xfrm>
            <a:custGeom>
              <a:avLst/>
              <a:gdLst>
                <a:gd name="connsiteX0" fmla="*/ 4422 w 4422"/>
                <a:gd name="connsiteY0" fmla="*/ 1421 h 4843"/>
                <a:gd name="connsiteX1" fmla="*/ 1001 w 4422"/>
                <a:gd name="connsiteY1" fmla="*/ 4843 h 4843"/>
                <a:gd name="connsiteX2" fmla="*/ 0 w 4422"/>
                <a:gd name="connsiteY2" fmla="*/ 2895 h 4843"/>
                <a:gd name="connsiteX3" fmla="*/ 737 w 4422"/>
                <a:gd name="connsiteY3" fmla="*/ 842 h 4843"/>
                <a:gd name="connsiteX4" fmla="*/ 2737 w 4422"/>
                <a:gd name="connsiteY4" fmla="*/ 0 h 4843"/>
                <a:gd name="connsiteX5" fmla="*/ 4422 w 4422"/>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2" h="4843">
                  <a:moveTo>
                    <a:pt x="4422" y="1421"/>
                  </a:moveTo>
                  <a:cubicBezTo>
                    <a:pt x="3264" y="2579"/>
                    <a:pt x="2106" y="3738"/>
                    <a:pt x="1001" y="4843"/>
                  </a:cubicBezTo>
                  <a:cubicBezTo>
                    <a:pt x="684" y="4211"/>
                    <a:pt x="369" y="3527"/>
                    <a:pt x="0" y="2895"/>
                  </a:cubicBezTo>
                  <a:cubicBezTo>
                    <a:pt x="263" y="2211"/>
                    <a:pt x="474" y="1527"/>
                    <a:pt x="737" y="842"/>
                  </a:cubicBezTo>
                  <a:cubicBezTo>
                    <a:pt x="1421" y="579"/>
                    <a:pt x="2106"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565" name="Freeform: Shape 564">
              <a:extLst>
                <a:ext uri="{FF2B5EF4-FFF2-40B4-BE49-F238E27FC236}">
                  <a16:creationId xmlns:a16="http://schemas.microsoft.com/office/drawing/2014/main" id="{C2FA7114-D18D-9D05-EDB2-EA21CA04DCD3}"/>
                </a:ext>
              </a:extLst>
            </p:cNvPr>
            <p:cNvSpPr/>
            <p:nvPr/>
          </p:nvSpPr>
          <p:spPr>
            <a:xfrm>
              <a:off x="8886039" y="4278767"/>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566" name="Freeform: Shape 565">
              <a:extLst>
                <a:ext uri="{FF2B5EF4-FFF2-40B4-BE49-F238E27FC236}">
                  <a16:creationId xmlns:a16="http://schemas.microsoft.com/office/drawing/2014/main" id="{D2226839-892B-6674-3AC3-EB9355F98837}"/>
                </a:ext>
              </a:extLst>
            </p:cNvPr>
            <p:cNvSpPr/>
            <p:nvPr/>
          </p:nvSpPr>
          <p:spPr>
            <a:xfrm>
              <a:off x="9555889" y="4278767"/>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cubicBezTo>
                    <a:pt x="2263" y="1158"/>
                    <a:pt x="1105" y="2316"/>
                    <a:pt x="0" y="3422"/>
                  </a:cubicBezTo>
                  <a:lnTo>
                    <a:pt x="0" y="0"/>
                  </a:lnTo>
                  <a:close/>
                </a:path>
              </a:pathLst>
            </a:custGeom>
            <a:solidFill>
              <a:srgbClr val="FFFFFF"/>
            </a:solidFill>
            <a:ln w="890" cap="flat">
              <a:noFill/>
              <a:prstDash val="solid"/>
              <a:miter/>
            </a:ln>
          </p:spPr>
          <p:txBody>
            <a:bodyPr rtlCol="0" anchor="ctr"/>
            <a:lstStyle/>
            <a:p>
              <a:endParaRPr lang="en-GB"/>
            </a:p>
          </p:txBody>
        </p:sp>
        <p:sp>
          <p:nvSpPr>
            <p:cNvPr id="567" name="Freeform: Shape 566">
              <a:extLst>
                <a:ext uri="{FF2B5EF4-FFF2-40B4-BE49-F238E27FC236}">
                  <a16:creationId xmlns:a16="http://schemas.microsoft.com/office/drawing/2014/main" id="{23D30A2D-44F0-4B22-0148-312A366D1BDF}"/>
                </a:ext>
              </a:extLst>
            </p:cNvPr>
            <p:cNvSpPr/>
            <p:nvPr/>
          </p:nvSpPr>
          <p:spPr>
            <a:xfrm>
              <a:off x="9676120" y="3526521"/>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68" name="Freeform: Shape 567">
              <a:extLst>
                <a:ext uri="{FF2B5EF4-FFF2-40B4-BE49-F238E27FC236}">
                  <a16:creationId xmlns:a16="http://schemas.microsoft.com/office/drawing/2014/main" id="{5E810786-981F-800C-68F2-B726308AEA36}"/>
                </a:ext>
              </a:extLst>
            </p:cNvPr>
            <p:cNvSpPr/>
            <p:nvPr/>
          </p:nvSpPr>
          <p:spPr>
            <a:xfrm>
              <a:off x="9552415" y="4282188"/>
              <a:ext cx="3421" cy="3421"/>
            </a:xfrm>
            <a:custGeom>
              <a:avLst/>
              <a:gdLst>
                <a:gd name="connsiteX0" fmla="*/ 0 w 3421"/>
                <a:gd name="connsiteY0" fmla="*/ 3422 h 3421"/>
                <a:gd name="connsiteX1" fmla="*/ 0 w 3421"/>
                <a:gd name="connsiteY1" fmla="*/ 0 h 3421"/>
                <a:gd name="connsiteX2" fmla="*/ 3422 w 3421"/>
                <a:gd name="connsiteY2" fmla="*/ 0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0" y="0"/>
                  </a:lnTo>
                  <a:lnTo>
                    <a:pt x="3422" y="0"/>
                  </a:ln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569" name="Freeform: Shape 568">
              <a:extLst>
                <a:ext uri="{FF2B5EF4-FFF2-40B4-BE49-F238E27FC236}">
                  <a16:creationId xmlns:a16="http://schemas.microsoft.com/office/drawing/2014/main" id="{B39B6C43-FB26-CD94-971F-296AED6040DD}"/>
                </a:ext>
              </a:extLst>
            </p:cNvPr>
            <p:cNvSpPr/>
            <p:nvPr/>
          </p:nvSpPr>
          <p:spPr>
            <a:xfrm>
              <a:off x="9713864" y="3526468"/>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2"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570" name="Freeform: Shape 569">
              <a:extLst>
                <a:ext uri="{FF2B5EF4-FFF2-40B4-BE49-F238E27FC236}">
                  <a16:creationId xmlns:a16="http://schemas.microsoft.com/office/drawing/2014/main" id="{816104EF-DAB4-0416-EC16-4B5C8080670E}"/>
                </a:ext>
              </a:extLst>
            </p:cNvPr>
            <p:cNvSpPr/>
            <p:nvPr/>
          </p:nvSpPr>
          <p:spPr>
            <a:xfrm>
              <a:off x="9599528" y="3528521"/>
              <a:ext cx="4422" cy="4843"/>
            </a:xfrm>
            <a:custGeom>
              <a:avLst/>
              <a:gdLst>
                <a:gd name="connsiteX0" fmla="*/ 4422 w 4422"/>
                <a:gd name="connsiteY0" fmla="*/ 1421 h 4843"/>
                <a:gd name="connsiteX1" fmla="*/ 1001 w 4422"/>
                <a:gd name="connsiteY1" fmla="*/ 4843 h 4843"/>
                <a:gd name="connsiteX2" fmla="*/ 0 w 4422"/>
                <a:gd name="connsiteY2" fmla="*/ 2895 h 4843"/>
                <a:gd name="connsiteX3" fmla="*/ 737 w 4422"/>
                <a:gd name="connsiteY3" fmla="*/ 842 h 4843"/>
                <a:gd name="connsiteX4" fmla="*/ 2737 w 4422"/>
                <a:gd name="connsiteY4" fmla="*/ 0 h 4843"/>
                <a:gd name="connsiteX5" fmla="*/ 4422 w 4422"/>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2" h="4843">
                  <a:moveTo>
                    <a:pt x="4422" y="1421"/>
                  </a:moveTo>
                  <a:cubicBezTo>
                    <a:pt x="3264" y="2579"/>
                    <a:pt x="2106" y="3738"/>
                    <a:pt x="1001" y="4843"/>
                  </a:cubicBezTo>
                  <a:cubicBezTo>
                    <a:pt x="684" y="4211"/>
                    <a:pt x="369" y="3527"/>
                    <a:pt x="0" y="2895"/>
                  </a:cubicBezTo>
                  <a:cubicBezTo>
                    <a:pt x="263" y="2211"/>
                    <a:pt x="474" y="1527"/>
                    <a:pt x="737" y="842"/>
                  </a:cubicBezTo>
                  <a:cubicBezTo>
                    <a:pt x="1421" y="579"/>
                    <a:pt x="2106"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571" name="Freeform: Shape 570">
              <a:extLst>
                <a:ext uri="{FF2B5EF4-FFF2-40B4-BE49-F238E27FC236}">
                  <a16:creationId xmlns:a16="http://schemas.microsoft.com/office/drawing/2014/main" id="{3124CBEA-4FD0-92F0-17C8-029375716A43}"/>
                </a:ext>
              </a:extLst>
            </p:cNvPr>
            <p:cNvSpPr/>
            <p:nvPr/>
          </p:nvSpPr>
          <p:spPr>
            <a:xfrm>
              <a:off x="9679542" y="3529942"/>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FFFFF"/>
            </a:solidFill>
            <a:ln w="890" cap="flat">
              <a:noFill/>
              <a:prstDash val="solid"/>
              <a:miter/>
            </a:ln>
          </p:spPr>
          <p:txBody>
            <a:bodyPr rtlCol="0" anchor="ctr"/>
            <a:lstStyle/>
            <a:p>
              <a:endParaRPr lang="en-GB"/>
            </a:p>
          </p:txBody>
        </p:sp>
        <p:sp>
          <p:nvSpPr>
            <p:cNvPr id="572" name="Freeform: Shape 571">
              <a:extLst>
                <a:ext uri="{FF2B5EF4-FFF2-40B4-BE49-F238E27FC236}">
                  <a16:creationId xmlns:a16="http://schemas.microsoft.com/office/drawing/2014/main" id="{948D6C00-BF7C-C13C-EEB3-0FAECC4A011C}"/>
                </a:ext>
              </a:extLst>
            </p:cNvPr>
            <p:cNvSpPr/>
            <p:nvPr/>
          </p:nvSpPr>
          <p:spPr>
            <a:xfrm>
              <a:off x="8793339" y="4344042"/>
              <a:ext cx="3421" cy="3421"/>
            </a:xfrm>
            <a:custGeom>
              <a:avLst/>
              <a:gdLst>
                <a:gd name="connsiteX0" fmla="*/ 3421 w 3421"/>
                <a:gd name="connsiteY0" fmla="*/ 0 h 3421"/>
                <a:gd name="connsiteX1" fmla="*/ 3421 w 3421"/>
                <a:gd name="connsiteY1" fmla="*/ 3422 h 3421"/>
                <a:gd name="connsiteX2" fmla="*/ 0 w 3421"/>
                <a:gd name="connsiteY2" fmla="*/ 0 h 3421"/>
                <a:gd name="connsiteX3" fmla="*/ 3421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3421" y="0"/>
                  </a:moveTo>
                  <a:lnTo>
                    <a:pt x="3421" y="3422"/>
                  </a:lnTo>
                  <a:cubicBezTo>
                    <a:pt x="2263" y="2264"/>
                    <a:pt x="1105" y="1106"/>
                    <a:pt x="0" y="0"/>
                  </a:cubicBezTo>
                  <a:lnTo>
                    <a:pt x="3421" y="0"/>
                  </a:lnTo>
                  <a:close/>
                </a:path>
              </a:pathLst>
            </a:custGeom>
            <a:solidFill>
              <a:srgbClr val="FFFFFF"/>
            </a:solidFill>
            <a:ln w="890" cap="flat">
              <a:noFill/>
              <a:prstDash val="solid"/>
              <a:miter/>
            </a:ln>
          </p:spPr>
          <p:txBody>
            <a:bodyPr rtlCol="0" anchor="ctr"/>
            <a:lstStyle/>
            <a:p>
              <a:endParaRPr lang="en-GB"/>
            </a:p>
          </p:txBody>
        </p:sp>
        <p:sp>
          <p:nvSpPr>
            <p:cNvPr id="573" name="Freeform: Shape 572">
              <a:extLst>
                <a:ext uri="{FF2B5EF4-FFF2-40B4-BE49-F238E27FC236}">
                  <a16:creationId xmlns:a16="http://schemas.microsoft.com/office/drawing/2014/main" id="{3A84CFD0-16BD-5099-F532-CF16E74F166D}"/>
                </a:ext>
              </a:extLst>
            </p:cNvPr>
            <p:cNvSpPr/>
            <p:nvPr/>
          </p:nvSpPr>
          <p:spPr>
            <a:xfrm>
              <a:off x="9717285" y="3529942"/>
              <a:ext cx="3421" cy="3421"/>
            </a:xfrm>
            <a:custGeom>
              <a:avLst/>
              <a:gdLst>
                <a:gd name="connsiteX0" fmla="*/ 0 w 3421"/>
                <a:gd name="connsiteY0" fmla="*/ 0 h 3421"/>
                <a:gd name="connsiteX1" fmla="*/ 3421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6" y="2316"/>
                    <a:pt x="3421" y="3422"/>
                  </a:cubicBezTo>
                  <a:cubicBezTo>
                    <a:pt x="2263" y="2264"/>
                    <a:pt x="1105" y="1105"/>
                    <a:pt x="0" y="0"/>
                  </a:cubicBezTo>
                  <a:close/>
                </a:path>
              </a:pathLst>
            </a:custGeom>
            <a:solidFill>
              <a:srgbClr val="FFFFFF"/>
            </a:solidFill>
            <a:ln w="890" cap="flat">
              <a:noFill/>
              <a:prstDash val="solid"/>
              <a:miter/>
            </a:ln>
          </p:spPr>
          <p:txBody>
            <a:bodyPr rtlCol="0" anchor="ctr"/>
            <a:lstStyle/>
            <a:p>
              <a:endParaRPr lang="en-GB"/>
            </a:p>
          </p:txBody>
        </p:sp>
        <p:sp>
          <p:nvSpPr>
            <p:cNvPr id="574" name="Freeform: Shape 573">
              <a:extLst>
                <a:ext uri="{FF2B5EF4-FFF2-40B4-BE49-F238E27FC236}">
                  <a16:creationId xmlns:a16="http://schemas.microsoft.com/office/drawing/2014/main" id="{4D4C2453-588C-9E16-1933-084D3B414FE4}"/>
                </a:ext>
              </a:extLst>
            </p:cNvPr>
            <p:cNvSpPr/>
            <p:nvPr/>
          </p:nvSpPr>
          <p:spPr>
            <a:xfrm>
              <a:off x="9648589" y="4344042"/>
              <a:ext cx="3421" cy="3421"/>
            </a:xfrm>
            <a:custGeom>
              <a:avLst/>
              <a:gdLst>
                <a:gd name="connsiteX0" fmla="*/ 0 w 3421"/>
                <a:gd name="connsiteY0" fmla="*/ 3422 h 3421"/>
                <a:gd name="connsiteX1" fmla="*/ 0 w 3421"/>
                <a:gd name="connsiteY1" fmla="*/ 0 h 3421"/>
                <a:gd name="connsiteX2" fmla="*/ 3422 w 3421"/>
                <a:gd name="connsiteY2" fmla="*/ 0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0" y="0"/>
                  </a:lnTo>
                  <a:lnTo>
                    <a:pt x="3422" y="0"/>
                  </a:lnTo>
                  <a:cubicBezTo>
                    <a:pt x="2263"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575" name="Freeform: Shape 574">
              <a:extLst>
                <a:ext uri="{FF2B5EF4-FFF2-40B4-BE49-F238E27FC236}">
                  <a16:creationId xmlns:a16="http://schemas.microsoft.com/office/drawing/2014/main" id="{6A335FCE-3EC4-B793-86FE-F95BFE5A41F8}"/>
                </a:ext>
              </a:extLst>
            </p:cNvPr>
            <p:cNvSpPr/>
            <p:nvPr/>
          </p:nvSpPr>
          <p:spPr>
            <a:xfrm>
              <a:off x="8796760" y="4350885"/>
              <a:ext cx="3421" cy="3421"/>
            </a:xfrm>
            <a:custGeom>
              <a:avLst/>
              <a:gdLst>
                <a:gd name="connsiteX0" fmla="*/ 0 w 3421"/>
                <a:gd name="connsiteY0" fmla="*/ 0 h 3421"/>
                <a:gd name="connsiteX1" fmla="*/ 3422 w 3421"/>
                <a:gd name="connsiteY1" fmla="*/ 0 h 3421"/>
                <a:gd name="connsiteX2" fmla="*/ 3422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lnTo>
                    <a:pt x="3422" y="3422"/>
                  </a:lnTo>
                  <a:cubicBezTo>
                    <a:pt x="2264" y="2264"/>
                    <a:pt x="1106" y="1106"/>
                    <a:pt x="0" y="0"/>
                  </a:cubicBezTo>
                  <a:close/>
                </a:path>
              </a:pathLst>
            </a:custGeom>
            <a:solidFill>
              <a:srgbClr val="FFFFFF"/>
            </a:solidFill>
            <a:ln w="890" cap="flat">
              <a:noFill/>
              <a:prstDash val="solid"/>
              <a:miter/>
            </a:ln>
          </p:spPr>
          <p:txBody>
            <a:bodyPr rtlCol="0" anchor="ctr"/>
            <a:lstStyle/>
            <a:p>
              <a:endParaRPr lang="en-GB"/>
            </a:p>
          </p:txBody>
        </p:sp>
        <p:sp>
          <p:nvSpPr>
            <p:cNvPr id="576" name="Freeform: Shape 575">
              <a:extLst>
                <a:ext uri="{FF2B5EF4-FFF2-40B4-BE49-F238E27FC236}">
                  <a16:creationId xmlns:a16="http://schemas.microsoft.com/office/drawing/2014/main" id="{A318F441-CAEF-D8A7-FE3B-D8FF4B94FD4E}"/>
                </a:ext>
              </a:extLst>
            </p:cNvPr>
            <p:cNvSpPr/>
            <p:nvPr/>
          </p:nvSpPr>
          <p:spPr>
            <a:xfrm>
              <a:off x="9596107" y="3531943"/>
              <a:ext cx="4421" cy="4843"/>
            </a:xfrm>
            <a:custGeom>
              <a:avLst/>
              <a:gdLst>
                <a:gd name="connsiteX0" fmla="*/ 4422 w 4421"/>
                <a:gd name="connsiteY0" fmla="*/ 1421 h 4843"/>
                <a:gd name="connsiteX1" fmla="*/ 1000 w 4421"/>
                <a:gd name="connsiteY1" fmla="*/ 4843 h 4843"/>
                <a:gd name="connsiteX2" fmla="*/ 0 w 4421"/>
                <a:gd name="connsiteY2" fmla="*/ 2895 h 4843"/>
                <a:gd name="connsiteX3" fmla="*/ 737 w 4421"/>
                <a:gd name="connsiteY3" fmla="*/ 842 h 4843"/>
                <a:gd name="connsiteX4" fmla="*/ 2737 w 4421"/>
                <a:gd name="connsiteY4" fmla="*/ 0 h 4843"/>
                <a:gd name="connsiteX5" fmla="*/ 4422 w 4421"/>
                <a:gd name="connsiteY5" fmla="*/ 1421 h 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 h="4843">
                  <a:moveTo>
                    <a:pt x="4422" y="1421"/>
                  </a:moveTo>
                  <a:cubicBezTo>
                    <a:pt x="3264" y="2579"/>
                    <a:pt x="2105" y="3738"/>
                    <a:pt x="1000" y="4843"/>
                  </a:cubicBezTo>
                  <a:cubicBezTo>
                    <a:pt x="684" y="4211"/>
                    <a:pt x="368" y="3527"/>
                    <a:pt x="0" y="2895"/>
                  </a:cubicBezTo>
                  <a:cubicBezTo>
                    <a:pt x="263" y="2211"/>
                    <a:pt x="474" y="1527"/>
                    <a:pt x="737" y="842"/>
                  </a:cubicBezTo>
                  <a:cubicBezTo>
                    <a:pt x="1421" y="579"/>
                    <a:pt x="2105" y="263"/>
                    <a:pt x="2737" y="0"/>
                  </a:cubicBezTo>
                  <a:cubicBezTo>
                    <a:pt x="3316" y="474"/>
                    <a:pt x="3843" y="948"/>
                    <a:pt x="4422" y="1421"/>
                  </a:cubicBezTo>
                  <a:close/>
                </a:path>
              </a:pathLst>
            </a:custGeom>
            <a:solidFill>
              <a:srgbClr val="FFFFFF"/>
            </a:solidFill>
            <a:ln w="890" cap="flat">
              <a:noFill/>
              <a:prstDash val="solid"/>
              <a:miter/>
            </a:ln>
          </p:spPr>
          <p:txBody>
            <a:bodyPr rtlCol="0" anchor="ctr"/>
            <a:lstStyle/>
            <a:p>
              <a:endParaRPr lang="en-GB"/>
            </a:p>
          </p:txBody>
        </p:sp>
        <p:sp>
          <p:nvSpPr>
            <p:cNvPr id="577" name="Freeform: Shape 576">
              <a:extLst>
                <a:ext uri="{FF2B5EF4-FFF2-40B4-BE49-F238E27FC236}">
                  <a16:creationId xmlns:a16="http://schemas.microsoft.com/office/drawing/2014/main" id="{947AB4CF-6CE5-74FE-A848-0EA080939545}"/>
                </a:ext>
              </a:extLst>
            </p:cNvPr>
            <p:cNvSpPr/>
            <p:nvPr/>
          </p:nvSpPr>
          <p:spPr>
            <a:xfrm>
              <a:off x="9682964" y="3533364"/>
              <a:ext cx="3421" cy="3421"/>
            </a:xfrm>
            <a:custGeom>
              <a:avLst/>
              <a:gdLst>
                <a:gd name="connsiteX0" fmla="*/ 3421 w 3421"/>
                <a:gd name="connsiteY0" fmla="*/ 3422 h 3421"/>
                <a:gd name="connsiteX1" fmla="*/ 0 w 3421"/>
                <a:gd name="connsiteY1" fmla="*/ 0 h 3421"/>
                <a:gd name="connsiteX2" fmla="*/ 3421 w 3421"/>
                <a:gd name="connsiteY2" fmla="*/ 3422 h 3421"/>
              </a:gdLst>
              <a:ahLst/>
              <a:cxnLst>
                <a:cxn ang="0">
                  <a:pos x="connsiteX0" y="connsiteY0"/>
                </a:cxn>
                <a:cxn ang="0">
                  <a:pos x="connsiteX1" y="connsiteY1"/>
                </a:cxn>
                <a:cxn ang="0">
                  <a:pos x="connsiteX2" y="connsiteY2"/>
                </a:cxn>
              </a:cxnLst>
              <a:rect l="l" t="t" r="r" b="b"/>
              <a:pathLst>
                <a:path w="3421" h="3421">
                  <a:moveTo>
                    <a:pt x="3421" y="3422"/>
                  </a:moveTo>
                  <a:cubicBezTo>
                    <a:pt x="2263" y="2264"/>
                    <a:pt x="1105" y="1105"/>
                    <a:pt x="0" y="0"/>
                  </a:cubicBezTo>
                  <a:cubicBezTo>
                    <a:pt x="1158" y="1158"/>
                    <a:pt x="2316" y="2316"/>
                    <a:pt x="3421" y="3422"/>
                  </a:cubicBezTo>
                  <a:close/>
                </a:path>
              </a:pathLst>
            </a:custGeom>
            <a:solidFill>
              <a:srgbClr val="FFFFFF"/>
            </a:solidFill>
            <a:ln w="890" cap="flat">
              <a:noFill/>
              <a:prstDash val="solid"/>
              <a:miter/>
            </a:ln>
          </p:spPr>
          <p:txBody>
            <a:bodyPr rtlCol="0" anchor="ctr"/>
            <a:lstStyle/>
            <a:p>
              <a:endParaRPr lang="en-GB"/>
            </a:p>
          </p:txBody>
        </p:sp>
        <p:sp>
          <p:nvSpPr>
            <p:cNvPr id="578" name="Freeform: Shape 577">
              <a:extLst>
                <a:ext uri="{FF2B5EF4-FFF2-40B4-BE49-F238E27FC236}">
                  <a16:creationId xmlns:a16="http://schemas.microsoft.com/office/drawing/2014/main" id="{761453CE-EFFB-B8D1-5A34-CAF354E4D224}"/>
                </a:ext>
              </a:extLst>
            </p:cNvPr>
            <p:cNvSpPr/>
            <p:nvPr/>
          </p:nvSpPr>
          <p:spPr>
            <a:xfrm>
              <a:off x="9645168" y="4350885"/>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lnTo>
                    <a:pt x="0" y="3422"/>
                  </a:lnTo>
                  <a:lnTo>
                    <a:pt x="0" y="0"/>
                  </a:lnTo>
                  <a:close/>
                </a:path>
              </a:pathLst>
            </a:custGeom>
            <a:solidFill>
              <a:srgbClr val="FFFFFF"/>
            </a:solidFill>
            <a:ln w="890" cap="flat">
              <a:noFill/>
              <a:prstDash val="solid"/>
              <a:miter/>
            </a:ln>
          </p:spPr>
          <p:txBody>
            <a:bodyPr rtlCol="0" anchor="ctr"/>
            <a:lstStyle/>
            <a:p>
              <a:endParaRPr lang="en-GB"/>
            </a:p>
          </p:txBody>
        </p:sp>
        <p:sp>
          <p:nvSpPr>
            <p:cNvPr id="579" name="Freeform: Shape 578">
              <a:extLst>
                <a:ext uri="{FF2B5EF4-FFF2-40B4-BE49-F238E27FC236}">
                  <a16:creationId xmlns:a16="http://schemas.microsoft.com/office/drawing/2014/main" id="{5825C1DE-856B-2560-43A8-F7AF5DEEB180}"/>
                </a:ext>
              </a:extLst>
            </p:cNvPr>
            <p:cNvSpPr/>
            <p:nvPr/>
          </p:nvSpPr>
          <p:spPr>
            <a:xfrm>
              <a:off x="9641746" y="4357781"/>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9" y="2264"/>
                    <a:pt x="2317" y="1106"/>
                    <a:pt x="3422" y="0"/>
                  </a:cubicBezTo>
                  <a:cubicBezTo>
                    <a:pt x="2264" y="1158"/>
                    <a:pt x="1106" y="2316"/>
                    <a:pt x="0" y="3422"/>
                  </a:cubicBezTo>
                  <a:close/>
                </a:path>
              </a:pathLst>
            </a:custGeom>
            <a:solidFill>
              <a:srgbClr val="FFFFFF"/>
            </a:solidFill>
            <a:ln w="890" cap="flat">
              <a:noFill/>
              <a:prstDash val="solid"/>
              <a:miter/>
            </a:ln>
          </p:spPr>
          <p:txBody>
            <a:bodyPr rtlCol="0" anchor="ctr"/>
            <a:lstStyle/>
            <a:p>
              <a:endParaRPr lang="en-GB"/>
            </a:p>
          </p:txBody>
        </p:sp>
        <p:sp>
          <p:nvSpPr>
            <p:cNvPr id="580" name="Freeform: Shape 579">
              <a:extLst>
                <a:ext uri="{FF2B5EF4-FFF2-40B4-BE49-F238E27FC236}">
                  <a16:creationId xmlns:a16="http://schemas.microsoft.com/office/drawing/2014/main" id="{1961145F-2307-E34C-7A82-911C7259EDA0}"/>
                </a:ext>
              </a:extLst>
            </p:cNvPr>
            <p:cNvSpPr/>
            <p:nvPr/>
          </p:nvSpPr>
          <p:spPr>
            <a:xfrm>
              <a:off x="9637113" y="4361203"/>
              <a:ext cx="4632" cy="3421"/>
            </a:xfrm>
            <a:custGeom>
              <a:avLst/>
              <a:gdLst>
                <a:gd name="connsiteX0" fmla="*/ 1211 w 4632"/>
                <a:gd name="connsiteY0" fmla="*/ 0 h 3421"/>
                <a:gd name="connsiteX1" fmla="*/ 4632 w 4632"/>
                <a:gd name="connsiteY1" fmla="*/ 0 h 3421"/>
                <a:gd name="connsiteX2" fmla="*/ 1211 w 4632"/>
                <a:gd name="connsiteY2" fmla="*/ 3422 h 3421"/>
                <a:gd name="connsiteX3" fmla="*/ 0 w 4632"/>
                <a:gd name="connsiteY3" fmla="*/ 2527 h 3421"/>
                <a:gd name="connsiteX4" fmla="*/ 53 w 4632"/>
                <a:gd name="connsiteY4" fmla="*/ 1000 h 3421"/>
                <a:gd name="connsiteX5" fmla="*/ 1211 w 4632"/>
                <a:gd name="connsiteY5" fmla="*/ 0 h 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2" h="3421">
                  <a:moveTo>
                    <a:pt x="1211" y="0"/>
                  </a:moveTo>
                  <a:lnTo>
                    <a:pt x="4632" y="0"/>
                  </a:lnTo>
                  <a:cubicBezTo>
                    <a:pt x="3474" y="1158"/>
                    <a:pt x="2317" y="2316"/>
                    <a:pt x="1211" y="3422"/>
                  </a:cubicBezTo>
                  <a:cubicBezTo>
                    <a:pt x="1211" y="3422"/>
                    <a:pt x="0" y="2527"/>
                    <a:pt x="0" y="2527"/>
                  </a:cubicBezTo>
                  <a:cubicBezTo>
                    <a:pt x="0" y="2527"/>
                    <a:pt x="53" y="1000"/>
                    <a:pt x="53" y="1000"/>
                  </a:cubicBezTo>
                  <a:cubicBezTo>
                    <a:pt x="53" y="1000"/>
                    <a:pt x="1211" y="0"/>
                    <a:pt x="1211" y="0"/>
                  </a:cubicBezTo>
                  <a:close/>
                </a:path>
              </a:pathLst>
            </a:custGeom>
            <a:solidFill>
              <a:srgbClr val="FFFFFF"/>
            </a:solidFill>
            <a:ln w="890" cap="flat">
              <a:noFill/>
              <a:prstDash val="solid"/>
              <a:miter/>
            </a:ln>
          </p:spPr>
          <p:txBody>
            <a:bodyPr rtlCol="0" anchor="ctr"/>
            <a:lstStyle/>
            <a:p>
              <a:endParaRPr lang="en-GB"/>
            </a:p>
          </p:txBody>
        </p:sp>
        <p:sp>
          <p:nvSpPr>
            <p:cNvPr id="581" name="Freeform: Shape 580">
              <a:extLst>
                <a:ext uri="{FF2B5EF4-FFF2-40B4-BE49-F238E27FC236}">
                  <a16:creationId xmlns:a16="http://schemas.microsoft.com/office/drawing/2014/main" id="{8A09937A-6D5B-1FC7-92D0-170FA3261FE5}"/>
                </a:ext>
              </a:extLst>
            </p:cNvPr>
            <p:cNvSpPr/>
            <p:nvPr/>
          </p:nvSpPr>
          <p:spPr>
            <a:xfrm>
              <a:off x="9720759" y="3533364"/>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7" y="2316"/>
                    <a:pt x="3422" y="3422"/>
                  </a:cubicBezTo>
                  <a:cubicBezTo>
                    <a:pt x="2264" y="2264"/>
                    <a:pt x="1106" y="1105"/>
                    <a:pt x="0" y="0"/>
                  </a:cubicBezTo>
                  <a:close/>
                </a:path>
              </a:pathLst>
            </a:custGeom>
            <a:solidFill>
              <a:srgbClr val="FFFFFF"/>
            </a:solidFill>
            <a:ln w="890" cap="flat">
              <a:noFill/>
              <a:prstDash val="solid"/>
              <a:miter/>
            </a:ln>
          </p:spPr>
          <p:txBody>
            <a:bodyPr rtlCol="0" anchor="ctr"/>
            <a:lstStyle/>
            <a:p>
              <a:endParaRPr lang="en-GB"/>
            </a:p>
          </p:txBody>
        </p:sp>
        <p:sp>
          <p:nvSpPr>
            <p:cNvPr id="582" name="Freeform: Shape 581">
              <a:extLst>
                <a:ext uri="{FF2B5EF4-FFF2-40B4-BE49-F238E27FC236}">
                  <a16:creationId xmlns:a16="http://schemas.microsoft.com/office/drawing/2014/main" id="{C5EC2976-30F9-A2F9-6748-687823CCB6EA}"/>
                </a:ext>
              </a:extLst>
            </p:cNvPr>
            <p:cNvSpPr/>
            <p:nvPr/>
          </p:nvSpPr>
          <p:spPr>
            <a:xfrm>
              <a:off x="9634850" y="4363309"/>
              <a:ext cx="3474" cy="4737"/>
            </a:xfrm>
            <a:custGeom>
              <a:avLst/>
              <a:gdLst>
                <a:gd name="connsiteX0" fmla="*/ 0 w 3474"/>
                <a:gd name="connsiteY0" fmla="*/ 4738 h 4737"/>
                <a:gd name="connsiteX1" fmla="*/ 0 w 3474"/>
                <a:gd name="connsiteY1" fmla="*/ 1316 h 4737"/>
                <a:gd name="connsiteX2" fmla="*/ 1737 w 3474"/>
                <a:gd name="connsiteY2" fmla="*/ 0 h 4737"/>
                <a:gd name="connsiteX3" fmla="*/ 3474 w 3474"/>
                <a:gd name="connsiteY3" fmla="*/ 1316 h 4737"/>
                <a:gd name="connsiteX4" fmla="*/ 53 w 3474"/>
                <a:gd name="connsiteY4" fmla="*/ 4738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 h="4737">
                  <a:moveTo>
                    <a:pt x="0" y="4738"/>
                  </a:moveTo>
                  <a:lnTo>
                    <a:pt x="0" y="1316"/>
                  </a:lnTo>
                  <a:cubicBezTo>
                    <a:pt x="579" y="895"/>
                    <a:pt x="1158" y="421"/>
                    <a:pt x="1737" y="0"/>
                  </a:cubicBezTo>
                  <a:cubicBezTo>
                    <a:pt x="2316" y="421"/>
                    <a:pt x="2895" y="895"/>
                    <a:pt x="3474" y="1316"/>
                  </a:cubicBezTo>
                  <a:cubicBezTo>
                    <a:pt x="2316" y="2474"/>
                    <a:pt x="1158" y="3632"/>
                    <a:pt x="53" y="4738"/>
                  </a:cubicBezTo>
                  <a:close/>
                </a:path>
              </a:pathLst>
            </a:custGeom>
            <a:solidFill>
              <a:srgbClr val="FFFFFF"/>
            </a:solidFill>
            <a:ln w="890" cap="flat">
              <a:noFill/>
              <a:prstDash val="solid"/>
              <a:miter/>
            </a:ln>
          </p:spPr>
          <p:txBody>
            <a:bodyPr rtlCol="0" anchor="ctr"/>
            <a:lstStyle/>
            <a:p>
              <a:endParaRPr lang="en-GB"/>
            </a:p>
          </p:txBody>
        </p:sp>
        <p:sp>
          <p:nvSpPr>
            <p:cNvPr id="583" name="Freeform: Shape 582">
              <a:extLst>
                <a:ext uri="{FF2B5EF4-FFF2-40B4-BE49-F238E27FC236}">
                  <a16:creationId xmlns:a16="http://schemas.microsoft.com/office/drawing/2014/main" id="{EC0287DB-8452-F3A8-5951-853F291D5BA2}"/>
                </a:ext>
              </a:extLst>
            </p:cNvPr>
            <p:cNvSpPr/>
            <p:nvPr/>
          </p:nvSpPr>
          <p:spPr>
            <a:xfrm>
              <a:off x="9631428" y="4368099"/>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cubicBezTo>
                    <a:pt x="1158" y="2264"/>
                    <a:pt x="2316" y="1105"/>
                    <a:pt x="3422" y="0"/>
                  </a:cubicBezTo>
                  <a:cubicBezTo>
                    <a:pt x="2264" y="1158"/>
                    <a:pt x="1105" y="2316"/>
                    <a:pt x="0" y="3422"/>
                  </a:cubicBezTo>
                  <a:close/>
                </a:path>
              </a:pathLst>
            </a:custGeom>
            <a:solidFill>
              <a:srgbClr val="FFFFFF"/>
            </a:solidFill>
            <a:ln w="890" cap="flat">
              <a:noFill/>
              <a:prstDash val="solid"/>
              <a:miter/>
            </a:ln>
          </p:spPr>
          <p:txBody>
            <a:bodyPr rtlCol="0" anchor="ctr"/>
            <a:lstStyle/>
            <a:p>
              <a:endParaRPr lang="en-GB"/>
            </a:p>
          </p:txBody>
        </p:sp>
        <p:sp>
          <p:nvSpPr>
            <p:cNvPr id="584" name="Freeform: Shape 583">
              <a:extLst>
                <a:ext uri="{FF2B5EF4-FFF2-40B4-BE49-F238E27FC236}">
                  <a16:creationId xmlns:a16="http://schemas.microsoft.com/office/drawing/2014/main" id="{23D2A324-8F34-9F47-839E-DCDEB2AE3DDC}"/>
                </a:ext>
              </a:extLst>
            </p:cNvPr>
            <p:cNvSpPr/>
            <p:nvPr/>
          </p:nvSpPr>
          <p:spPr>
            <a:xfrm>
              <a:off x="8817343" y="4371521"/>
              <a:ext cx="3421" cy="3421"/>
            </a:xfrm>
            <a:custGeom>
              <a:avLst/>
              <a:gdLst>
                <a:gd name="connsiteX0" fmla="*/ 0 w 3421"/>
                <a:gd name="connsiteY0" fmla="*/ 0 h 3421"/>
                <a:gd name="connsiteX1" fmla="*/ 3422 w 3421"/>
                <a:gd name="connsiteY1" fmla="*/ 3422 h 3421"/>
                <a:gd name="connsiteX2" fmla="*/ 0 w 3421"/>
                <a:gd name="connsiteY2" fmla="*/ 0 h 3421"/>
              </a:gdLst>
              <a:ahLst/>
              <a:cxnLst>
                <a:cxn ang="0">
                  <a:pos x="connsiteX0" y="connsiteY0"/>
                </a:cxn>
                <a:cxn ang="0">
                  <a:pos x="connsiteX1" y="connsiteY1"/>
                </a:cxn>
                <a:cxn ang="0">
                  <a:pos x="connsiteX2" y="connsiteY2"/>
                </a:cxn>
              </a:cxnLst>
              <a:rect l="l" t="t" r="r" b="b"/>
              <a:pathLst>
                <a:path w="3421" h="3421">
                  <a:moveTo>
                    <a:pt x="0" y="0"/>
                  </a:moveTo>
                  <a:cubicBezTo>
                    <a:pt x="1158" y="1158"/>
                    <a:pt x="2317" y="2316"/>
                    <a:pt x="3422" y="3422"/>
                  </a:cubicBezTo>
                  <a:cubicBezTo>
                    <a:pt x="2264" y="2264"/>
                    <a:pt x="1106" y="1106"/>
                    <a:pt x="0" y="0"/>
                  </a:cubicBezTo>
                  <a:close/>
                </a:path>
              </a:pathLst>
            </a:custGeom>
            <a:solidFill>
              <a:srgbClr val="FFFFFF"/>
            </a:solidFill>
            <a:ln w="890" cap="flat">
              <a:noFill/>
              <a:prstDash val="solid"/>
              <a:miter/>
            </a:ln>
          </p:spPr>
          <p:txBody>
            <a:bodyPr rtlCol="0" anchor="ctr"/>
            <a:lstStyle/>
            <a:p>
              <a:endParaRPr lang="en-GB"/>
            </a:p>
          </p:txBody>
        </p:sp>
        <p:sp>
          <p:nvSpPr>
            <p:cNvPr id="585" name="Freeform: Shape 584">
              <a:extLst>
                <a:ext uri="{FF2B5EF4-FFF2-40B4-BE49-F238E27FC236}">
                  <a16:creationId xmlns:a16="http://schemas.microsoft.com/office/drawing/2014/main" id="{4A561B2E-9EB7-D452-55AB-B9296CC56C16}"/>
                </a:ext>
              </a:extLst>
            </p:cNvPr>
            <p:cNvSpPr/>
            <p:nvPr/>
          </p:nvSpPr>
          <p:spPr>
            <a:xfrm>
              <a:off x="8824239" y="4374942"/>
              <a:ext cx="3421" cy="3421"/>
            </a:xfrm>
            <a:custGeom>
              <a:avLst/>
              <a:gdLst>
                <a:gd name="connsiteX0" fmla="*/ 3422 w 3421"/>
                <a:gd name="connsiteY0" fmla="*/ 0 h 3421"/>
                <a:gd name="connsiteX1" fmla="*/ 3422 w 3421"/>
                <a:gd name="connsiteY1" fmla="*/ 3422 h 3421"/>
                <a:gd name="connsiteX2" fmla="*/ 0 w 3421"/>
                <a:gd name="connsiteY2" fmla="*/ 0 h 3421"/>
                <a:gd name="connsiteX3" fmla="*/ 3422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3422" y="0"/>
                  </a:moveTo>
                  <a:lnTo>
                    <a:pt x="3422" y="3422"/>
                  </a:lnTo>
                  <a:cubicBezTo>
                    <a:pt x="2263" y="2264"/>
                    <a:pt x="1105" y="1106"/>
                    <a:pt x="0" y="0"/>
                  </a:cubicBezTo>
                  <a:lnTo>
                    <a:pt x="3422" y="0"/>
                  </a:lnTo>
                  <a:close/>
                </a:path>
              </a:pathLst>
            </a:custGeom>
            <a:solidFill>
              <a:srgbClr val="FFFFFF"/>
            </a:solidFill>
            <a:ln w="890" cap="flat">
              <a:noFill/>
              <a:prstDash val="solid"/>
              <a:miter/>
            </a:ln>
          </p:spPr>
          <p:txBody>
            <a:bodyPr rtlCol="0" anchor="ctr"/>
            <a:lstStyle/>
            <a:p>
              <a:endParaRPr lang="en-GB"/>
            </a:p>
          </p:txBody>
        </p:sp>
        <p:sp>
          <p:nvSpPr>
            <p:cNvPr id="586" name="Freeform: Shape 585">
              <a:extLst>
                <a:ext uri="{FF2B5EF4-FFF2-40B4-BE49-F238E27FC236}">
                  <a16:creationId xmlns:a16="http://schemas.microsoft.com/office/drawing/2014/main" id="{CE9DF113-48A3-D427-5904-415232E805CD}"/>
                </a:ext>
              </a:extLst>
            </p:cNvPr>
            <p:cNvSpPr/>
            <p:nvPr/>
          </p:nvSpPr>
          <p:spPr>
            <a:xfrm>
              <a:off x="9621111" y="4374942"/>
              <a:ext cx="3421" cy="3421"/>
            </a:xfrm>
            <a:custGeom>
              <a:avLst/>
              <a:gdLst>
                <a:gd name="connsiteX0" fmla="*/ 0 w 3421"/>
                <a:gd name="connsiteY0" fmla="*/ 3422 h 3421"/>
                <a:gd name="connsiteX1" fmla="*/ 3421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1" y="0"/>
                  </a:lnTo>
                  <a:lnTo>
                    <a:pt x="0" y="3422"/>
                  </a:lnTo>
                  <a:close/>
                </a:path>
              </a:pathLst>
            </a:custGeom>
            <a:solidFill>
              <a:srgbClr val="FFFFFF"/>
            </a:solidFill>
            <a:ln w="890" cap="flat">
              <a:noFill/>
              <a:prstDash val="solid"/>
              <a:miter/>
            </a:ln>
          </p:spPr>
          <p:txBody>
            <a:bodyPr rtlCol="0" anchor="ctr"/>
            <a:lstStyle/>
            <a:p>
              <a:endParaRPr lang="en-GB"/>
            </a:p>
          </p:txBody>
        </p:sp>
        <p:sp>
          <p:nvSpPr>
            <p:cNvPr id="587" name="Freeform: Shape 586">
              <a:extLst>
                <a:ext uri="{FF2B5EF4-FFF2-40B4-BE49-F238E27FC236}">
                  <a16:creationId xmlns:a16="http://schemas.microsoft.com/office/drawing/2014/main" id="{E696242C-7B6E-9D1D-18E3-68DA83D45370}"/>
                </a:ext>
              </a:extLst>
            </p:cNvPr>
            <p:cNvSpPr/>
            <p:nvPr/>
          </p:nvSpPr>
          <p:spPr>
            <a:xfrm>
              <a:off x="9592316" y="3535705"/>
              <a:ext cx="4790" cy="4502"/>
            </a:xfrm>
            <a:custGeom>
              <a:avLst/>
              <a:gdLst>
                <a:gd name="connsiteX0" fmla="*/ 4790 w 4790"/>
                <a:gd name="connsiteY0" fmla="*/ 1081 h 4502"/>
                <a:gd name="connsiteX1" fmla="*/ 1369 w 4790"/>
                <a:gd name="connsiteY1" fmla="*/ 4502 h 4502"/>
                <a:gd name="connsiteX2" fmla="*/ 0 w 4790"/>
                <a:gd name="connsiteY2" fmla="*/ 2660 h 4502"/>
                <a:gd name="connsiteX3" fmla="*/ 895 w 4790"/>
                <a:gd name="connsiteY3" fmla="*/ 554 h 4502"/>
                <a:gd name="connsiteX4" fmla="*/ 4790 w 4790"/>
                <a:gd name="connsiteY4" fmla="*/ 1028 h 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0" h="4502">
                  <a:moveTo>
                    <a:pt x="4790" y="1081"/>
                  </a:moveTo>
                  <a:cubicBezTo>
                    <a:pt x="3633" y="2239"/>
                    <a:pt x="2475" y="3397"/>
                    <a:pt x="1369" y="4502"/>
                  </a:cubicBezTo>
                  <a:cubicBezTo>
                    <a:pt x="895" y="3871"/>
                    <a:pt x="422" y="3292"/>
                    <a:pt x="0" y="2660"/>
                  </a:cubicBezTo>
                  <a:cubicBezTo>
                    <a:pt x="316" y="1976"/>
                    <a:pt x="580" y="1239"/>
                    <a:pt x="895" y="554"/>
                  </a:cubicBezTo>
                  <a:cubicBezTo>
                    <a:pt x="2317" y="-341"/>
                    <a:pt x="3633" y="-130"/>
                    <a:pt x="4790" y="1028"/>
                  </a:cubicBezTo>
                  <a:close/>
                </a:path>
              </a:pathLst>
            </a:custGeom>
            <a:solidFill>
              <a:srgbClr val="FFFFFF"/>
            </a:solidFill>
            <a:ln w="890" cap="flat">
              <a:noFill/>
              <a:prstDash val="solid"/>
              <a:miter/>
            </a:ln>
          </p:spPr>
          <p:txBody>
            <a:bodyPr rtlCol="0" anchor="ctr"/>
            <a:lstStyle/>
            <a:p>
              <a:endParaRPr lang="en-GB"/>
            </a:p>
          </p:txBody>
        </p:sp>
        <p:sp>
          <p:nvSpPr>
            <p:cNvPr id="588" name="Freeform: Shape 587">
              <a:extLst>
                <a:ext uri="{FF2B5EF4-FFF2-40B4-BE49-F238E27FC236}">
                  <a16:creationId xmlns:a16="http://schemas.microsoft.com/office/drawing/2014/main" id="{760435F4-1507-4FD0-42BB-A31D34ACE43E}"/>
                </a:ext>
              </a:extLst>
            </p:cNvPr>
            <p:cNvSpPr/>
            <p:nvPr/>
          </p:nvSpPr>
          <p:spPr>
            <a:xfrm>
              <a:off x="9686385" y="3536838"/>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6" y="1105"/>
                    <a:pt x="0" y="0"/>
                  </a:cubicBezTo>
                  <a:cubicBezTo>
                    <a:pt x="1159" y="1158"/>
                    <a:pt x="2317" y="2316"/>
                    <a:pt x="3422" y="3422"/>
                  </a:cubicBezTo>
                  <a:close/>
                </a:path>
              </a:pathLst>
            </a:custGeom>
            <a:solidFill>
              <a:srgbClr val="FFFFFF"/>
            </a:solidFill>
            <a:ln w="890" cap="flat">
              <a:noFill/>
              <a:prstDash val="solid"/>
              <a:miter/>
            </a:ln>
          </p:spPr>
          <p:txBody>
            <a:bodyPr rtlCol="0" anchor="ctr"/>
            <a:lstStyle/>
            <a:p>
              <a:endParaRPr lang="en-GB"/>
            </a:p>
          </p:txBody>
        </p:sp>
        <p:sp>
          <p:nvSpPr>
            <p:cNvPr id="589" name="Freeform: Shape 588">
              <a:extLst>
                <a:ext uri="{FF2B5EF4-FFF2-40B4-BE49-F238E27FC236}">
                  <a16:creationId xmlns:a16="http://schemas.microsoft.com/office/drawing/2014/main" id="{B033ECBA-6DB9-E789-442C-3CD0187B5FC6}"/>
                </a:ext>
              </a:extLst>
            </p:cNvPr>
            <p:cNvSpPr/>
            <p:nvPr/>
          </p:nvSpPr>
          <p:spPr>
            <a:xfrm>
              <a:off x="9463137" y="3924964"/>
              <a:ext cx="3421" cy="3421"/>
            </a:xfrm>
            <a:custGeom>
              <a:avLst/>
              <a:gdLst>
                <a:gd name="connsiteX0" fmla="*/ 0 w 3421"/>
                <a:gd name="connsiteY0" fmla="*/ 3422 h 3421"/>
                <a:gd name="connsiteX1" fmla="*/ 3422 w 3421"/>
                <a:gd name="connsiteY1" fmla="*/ 0 h 3421"/>
                <a:gd name="connsiteX2" fmla="*/ 0 w 3421"/>
                <a:gd name="connsiteY2" fmla="*/ 3422 h 3421"/>
              </a:gdLst>
              <a:ahLst/>
              <a:cxnLst>
                <a:cxn ang="0">
                  <a:pos x="connsiteX0" y="connsiteY0"/>
                </a:cxn>
                <a:cxn ang="0">
                  <a:pos x="connsiteX1" y="connsiteY1"/>
                </a:cxn>
                <a:cxn ang="0">
                  <a:pos x="connsiteX2" y="connsiteY2"/>
                </a:cxn>
              </a:cxnLst>
              <a:rect l="l" t="t" r="r" b="b"/>
              <a:pathLst>
                <a:path w="3421" h="3421">
                  <a:moveTo>
                    <a:pt x="0" y="3422"/>
                  </a:move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90" name="Freeform: Shape 589">
              <a:extLst>
                <a:ext uri="{FF2B5EF4-FFF2-40B4-BE49-F238E27FC236}">
                  <a16:creationId xmlns:a16="http://schemas.microsoft.com/office/drawing/2014/main" id="{C1DEF02C-8D82-E59C-0AFB-52C4B6FBDC19}"/>
                </a:ext>
              </a:extLst>
            </p:cNvPr>
            <p:cNvSpPr/>
            <p:nvPr/>
          </p:nvSpPr>
          <p:spPr>
            <a:xfrm>
              <a:off x="9288446" y="3920015"/>
              <a:ext cx="75199" cy="74921"/>
            </a:xfrm>
            <a:custGeom>
              <a:avLst/>
              <a:gdLst>
                <a:gd name="connsiteX0" fmla="*/ 75200 w 75199"/>
                <a:gd name="connsiteY0" fmla="*/ 37217 h 74921"/>
                <a:gd name="connsiteX1" fmla="*/ 8399 w 75199"/>
                <a:gd name="connsiteY1" fmla="*/ 74909 h 74921"/>
                <a:gd name="connsiteX2" fmla="*/ 82 w 75199"/>
                <a:gd name="connsiteY2" fmla="*/ 62854 h 74921"/>
                <a:gd name="connsiteX3" fmla="*/ 40088 w 75199"/>
                <a:gd name="connsiteY3" fmla="*/ 158 h 74921"/>
                <a:gd name="connsiteX4" fmla="*/ 75200 w 75199"/>
                <a:gd name="connsiteY4" fmla="*/ 37217 h 7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9" h="74921">
                  <a:moveTo>
                    <a:pt x="75200" y="37217"/>
                  </a:moveTo>
                  <a:cubicBezTo>
                    <a:pt x="65935" y="69223"/>
                    <a:pt x="32035" y="63906"/>
                    <a:pt x="8399" y="74909"/>
                  </a:cubicBezTo>
                  <a:cubicBezTo>
                    <a:pt x="7557" y="75330"/>
                    <a:pt x="-918" y="65696"/>
                    <a:pt x="82" y="62854"/>
                  </a:cubicBezTo>
                  <a:cubicBezTo>
                    <a:pt x="8715" y="38902"/>
                    <a:pt x="3398" y="3579"/>
                    <a:pt x="40088" y="158"/>
                  </a:cubicBezTo>
                  <a:cubicBezTo>
                    <a:pt x="59934" y="-1685"/>
                    <a:pt x="73305" y="12739"/>
                    <a:pt x="75200" y="37217"/>
                  </a:cubicBezTo>
                  <a:close/>
                </a:path>
              </a:pathLst>
            </a:custGeom>
            <a:solidFill>
              <a:srgbClr val="FEFFFF"/>
            </a:solidFill>
            <a:ln w="890" cap="flat">
              <a:noFill/>
              <a:prstDash val="solid"/>
              <a:miter/>
            </a:ln>
          </p:spPr>
          <p:txBody>
            <a:bodyPr rtlCol="0" anchor="ctr"/>
            <a:lstStyle/>
            <a:p>
              <a:endParaRPr lang="en-GB"/>
            </a:p>
          </p:txBody>
        </p:sp>
        <p:sp>
          <p:nvSpPr>
            <p:cNvPr id="591" name="Freeform: Shape 590">
              <a:extLst>
                <a:ext uri="{FF2B5EF4-FFF2-40B4-BE49-F238E27FC236}">
                  <a16:creationId xmlns:a16="http://schemas.microsoft.com/office/drawing/2014/main" id="{7103F315-6892-6D23-0FFE-101E99A83AEA}"/>
                </a:ext>
              </a:extLst>
            </p:cNvPr>
            <p:cNvSpPr/>
            <p:nvPr/>
          </p:nvSpPr>
          <p:spPr>
            <a:xfrm>
              <a:off x="9219253" y="4041722"/>
              <a:ext cx="3421" cy="6896"/>
            </a:xfrm>
            <a:custGeom>
              <a:avLst/>
              <a:gdLst>
                <a:gd name="connsiteX0" fmla="*/ 0 w 3421"/>
                <a:gd name="connsiteY0" fmla="*/ 0 h 6896"/>
                <a:gd name="connsiteX1" fmla="*/ 3422 w 3421"/>
                <a:gd name="connsiteY1" fmla="*/ 0 h 6896"/>
                <a:gd name="connsiteX2" fmla="*/ 0 w 3421"/>
                <a:gd name="connsiteY2" fmla="*/ 6896 h 6896"/>
                <a:gd name="connsiteX3" fmla="*/ 0 w 3421"/>
                <a:gd name="connsiteY3" fmla="*/ 0 h 6896"/>
              </a:gdLst>
              <a:ahLst/>
              <a:cxnLst>
                <a:cxn ang="0">
                  <a:pos x="connsiteX0" y="connsiteY0"/>
                </a:cxn>
                <a:cxn ang="0">
                  <a:pos x="connsiteX1" y="connsiteY1"/>
                </a:cxn>
                <a:cxn ang="0">
                  <a:pos x="connsiteX2" y="connsiteY2"/>
                </a:cxn>
                <a:cxn ang="0">
                  <a:pos x="connsiteX3" y="connsiteY3"/>
                </a:cxn>
              </a:cxnLst>
              <a:rect l="l" t="t" r="r" b="b"/>
              <a:pathLst>
                <a:path w="3421" h="6896">
                  <a:moveTo>
                    <a:pt x="0" y="0"/>
                  </a:moveTo>
                  <a:lnTo>
                    <a:pt x="3422" y="0"/>
                  </a:lnTo>
                  <a:cubicBezTo>
                    <a:pt x="2264" y="2316"/>
                    <a:pt x="1106" y="4580"/>
                    <a:pt x="0" y="6896"/>
                  </a:cubicBezTo>
                  <a:lnTo>
                    <a:pt x="0" y="0"/>
                  </a:lnTo>
                  <a:close/>
                </a:path>
              </a:pathLst>
            </a:custGeom>
            <a:solidFill>
              <a:srgbClr val="FEFFFF"/>
            </a:solidFill>
            <a:ln w="890" cap="flat">
              <a:noFill/>
              <a:prstDash val="solid"/>
              <a:miter/>
            </a:ln>
          </p:spPr>
          <p:txBody>
            <a:bodyPr rtlCol="0" anchor="ctr"/>
            <a:lstStyle/>
            <a:p>
              <a:endParaRPr lang="en-GB"/>
            </a:p>
          </p:txBody>
        </p:sp>
        <p:sp>
          <p:nvSpPr>
            <p:cNvPr id="592" name="Freeform: Shape 591">
              <a:extLst>
                <a:ext uri="{FF2B5EF4-FFF2-40B4-BE49-F238E27FC236}">
                  <a16:creationId xmlns:a16="http://schemas.microsoft.com/office/drawing/2014/main" id="{920DF1B2-89DE-81F0-E634-C7D331417C33}"/>
                </a:ext>
              </a:extLst>
            </p:cNvPr>
            <p:cNvSpPr/>
            <p:nvPr/>
          </p:nvSpPr>
          <p:spPr>
            <a:xfrm>
              <a:off x="9219253" y="4052040"/>
              <a:ext cx="3421" cy="6896"/>
            </a:xfrm>
            <a:custGeom>
              <a:avLst/>
              <a:gdLst>
                <a:gd name="connsiteX0" fmla="*/ 3422 w 3421"/>
                <a:gd name="connsiteY0" fmla="*/ 6896 h 6896"/>
                <a:gd name="connsiteX1" fmla="*/ 0 w 3421"/>
                <a:gd name="connsiteY1" fmla="*/ 6896 h 6896"/>
                <a:gd name="connsiteX2" fmla="*/ 0 w 3421"/>
                <a:gd name="connsiteY2" fmla="*/ 0 h 6896"/>
                <a:gd name="connsiteX3" fmla="*/ 3422 w 3421"/>
                <a:gd name="connsiteY3" fmla="*/ 6896 h 6896"/>
              </a:gdLst>
              <a:ahLst/>
              <a:cxnLst>
                <a:cxn ang="0">
                  <a:pos x="connsiteX0" y="connsiteY0"/>
                </a:cxn>
                <a:cxn ang="0">
                  <a:pos x="connsiteX1" y="connsiteY1"/>
                </a:cxn>
                <a:cxn ang="0">
                  <a:pos x="connsiteX2" y="connsiteY2"/>
                </a:cxn>
                <a:cxn ang="0">
                  <a:pos x="connsiteX3" y="connsiteY3"/>
                </a:cxn>
              </a:cxnLst>
              <a:rect l="l" t="t" r="r" b="b"/>
              <a:pathLst>
                <a:path w="3421" h="6896">
                  <a:moveTo>
                    <a:pt x="3422" y="6896"/>
                  </a:moveTo>
                  <a:lnTo>
                    <a:pt x="0" y="6896"/>
                  </a:lnTo>
                  <a:lnTo>
                    <a:pt x="0" y="0"/>
                  </a:lnTo>
                  <a:cubicBezTo>
                    <a:pt x="1159" y="2316"/>
                    <a:pt x="2317" y="4580"/>
                    <a:pt x="3422" y="6896"/>
                  </a:cubicBezTo>
                  <a:close/>
                </a:path>
              </a:pathLst>
            </a:custGeom>
            <a:solidFill>
              <a:srgbClr val="FEFFFF"/>
            </a:solidFill>
            <a:ln w="890" cap="flat">
              <a:noFill/>
              <a:prstDash val="solid"/>
              <a:miter/>
            </a:ln>
          </p:spPr>
          <p:txBody>
            <a:bodyPr rtlCol="0" anchor="ctr"/>
            <a:lstStyle/>
            <a:p>
              <a:endParaRPr lang="en-GB"/>
            </a:p>
          </p:txBody>
        </p:sp>
        <p:sp>
          <p:nvSpPr>
            <p:cNvPr id="593" name="Freeform: Shape 592">
              <a:extLst>
                <a:ext uri="{FF2B5EF4-FFF2-40B4-BE49-F238E27FC236}">
                  <a16:creationId xmlns:a16="http://schemas.microsoft.com/office/drawing/2014/main" id="{7DCEBA2B-DB13-58E6-5CC1-519323C1DECB}"/>
                </a:ext>
              </a:extLst>
            </p:cNvPr>
            <p:cNvSpPr/>
            <p:nvPr/>
          </p:nvSpPr>
          <p:spPr>
            <a:xfrm>
              <a:off x="9222675" y="4058936"/>
              <a:ext cx="6896" cy="3421"/>
            </a:xfrm>
            <a:custGeom>
              <a:avLst/>
              <a:gdLst>
                <a:gd name="connsiteX0" fmla="*/ 0 w 6896"/>
                <a:gd name="connsiteY0" fmla="*/ 3422 h 3421"/>
                <a:gd name="connsiteX1" fmla="*/ 0 w 6896"/>
                <a:gd name="connsiteY1" fmla="*/ 0 h 3421"/>
                <a:gd name="connsiteX2" fmla="*/ 6896 w 6896"/>
                <a:gd name="connsiteY2" fmla="*/ 3422 h 3421"/>
                <a:gd name="connsiteX3" fmla="*/ 0 w 6896"/>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6" h="3421">
                  <a:moveTo>
                    <a:pt x="0" y="3422"/>
                  </a:moveTo>
                  <a:lnTo>
                    <a:pt x="0" y="0"/>
                  </a:lnTo>
                  <a:cubicBezTo>
                    <a:pt x="2317" y="1158"/>
                    <a:pt x="4580" y="2316"/>
                    <a:pt x="6896" y="3422"/>
                  </a:cubicBezTo>
                  <a:lnTo>
                    <a:pt x="0" y="3422"/>
                  </a:lnTo>
                  <a:close/>
                </a:path>
              </a:pathLst>
            </a:custGeom>
            <a:solidFill>
              <a:srgbClr val="FEFFFF"/>
            </a:solidFill>
            <a:ln w="890" cap="flat">
              <a:noFill/>
              <a:prstDash val="solid"/>
              <a:miter/>
            </a:ln>
          </p:spPr>
          <p:txBody>
            <a:bodyPr rtlCol="0" anchor="ctr"/>
            <a:lstStyle/>
            <a:p>
              <a:endParaRPr lang="en-GB"/>
            </a:p>
          </p:txBody>
        </p:sp>
        <p:sp>
          <p:nvSpPr>
            <p:cNvPr id="594" name="Freeform: Shape 593">
              <a:extLst>
                <a:ext uri="{FF2B5EF4-FFF2-40B4-BE49-F238E27FC236}">
                  <a16:creationId xmlns:a16="http://schemas.microsoft.com/office/drawing/2014/main" id="{68C9C3C4-7BD9-0B92-B2D0-71C33A766A5A}"/>
                </a:ext>
              </a:extLst>
            </p:cNvPr>
            <p:cNvSpPr/>
            <p:nvPr/>
          </p:nvSpPr>
          <p:spPr>
            <a:xfrm>
              <a:off x="9476876" y="3694815"/>
              <a:ext cx="3421" cy="3421"/>
            </a:xfrm>
            <a:custGeom>
              <a:avLst/>
              <a:gdLst>
                <a:gd name="connsiteX0" fmla="*/ 0 w 3421"/>
                <a:gd name="connsiteY0" fmla="*/ 3422 h 3421"/>
                <a:gd name="connsiteX1" fmla="*/ 0 w 3421"/>
                <a:gd name="connsiteY1" fmla="*/ 0 h 3421"/>
                <a:gd name="connsiteX2" fmla="*/ 3422 w 3421"/>
                <a:gd name="connsiteY2" fmla="*/ 0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0" y="0"/>
                  </a:lnTo>
                  <a:lnTo>
                    <a:pt x="3422" y="0"/>
                  </a:lnTo>
                  <a:cubicBezTo>
                    <a:pt x="2263" y="1158"/>
                    <a:pt x="1105" y="2316"/>
                    <a:pt x="0" y="3422"/>
                  </a:cubicBezTo>
                  <a:close/>
                </a:path>
              </a:pathLst>
            </a:custGeom>
            <a:solidFill>
              <a:srgbClr val="FEFFFF"/>
            </a:solidFill>
            <a:ln w="890" cap="flat">
              <a:noFill/>
              <a:prstDash val="solid"/>
              <a:miter/>
            </a:ln>
          </p:spPr>
          <p:txBody>
            <a:bodyPr rtlCol="0" anchor="ctr"/>
            <a:lstStyle/>
            <a:p>
              <a:endParaRPr lang="en-GB"/>
            </a:p>
          </p:txBody>
        </p:sp>
        <p:sp>
          <p:nvSpPr>
            <p:cNvPr id="595" name="Freeform: Shape 594">
              <a:extLst>
                <a:ext uri="{FF2B5EF4-FFF2-40B4-BE49-F238E27FC236}">
                  <a16:creationId xmlns:a16="http://schemas.microsoft.com/office/drawing/2014/main" id="{F051AC0C-CF69-527D-16C0-4D11D1C071E2}"/>
                </a:ext>
              </a:extLst>
            </p:cNvPr>
            <p:cNvSpPr/>
            <p:nvPr/>
          </p:nvSpPr>
          <p:spPr>
            <a:xfrm>
              <a:off x="9473402" y="3698237"/>
              <a:ext cx="3421" cy="3421"/>
            </a:xfrm>
            <a:custGeom>
              <a:avLst/>
              <a:gdLst>
                <a:gd name="connsiteX0" fmla="*/ 0 w 3421"/>
                <a:gd name="connsiteY0" fmla="*/ 3422 h 3421"/>
                <a:gd name="connsiteX1" fmla="*/ 0 w 3421"/>
                <a:gd name="connsiteY1" fmla="*/ 0 h 3421"/>
                <a:gd name="connsiteX2" fmla="*/ 3422 w 3421"/>
                <a:gd name="connsiteY2" fmla="*/ 0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0" y="0"/>
                  </a:ln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96" name="Freeform: Shape 595">
              <a:extLst>
                <a:ext uri="{FF2B5EF4-FFF2-40B4-BE49-F238E27FC236}">
                  <a16:creationId xmlns:a16="http://schemas.microsoft.com/office/drawing/2014/main" id="{D3CB33E0-3FDD-304D-7C4D-82667E94A054}"/>
                </a:ext>
              </a:extLst>
            </p:cNvPr>
            <p:cNvSpPr/>
            <p:nvPr/>
          </p:nvSpPr>
          <p:spPr>
            <a:xfrm>
              <a:off x="9469980" y="3701711"/>
              <a:ext cx="3421" cy="3421"/>
            </a:xfrm>
            <a:custGeom>
              <a:avLst/>
              <a:gdLst>
                <a:gd name="connsiteX0" fmla="*/ 0 w 3421"/>
                <a:gd name="connsiteY0" fmla="*/ 3422 h 3421"/>
                <a:gd name="connsiteX1" fmla="*/ 0 w 3421"/>
                <a:gd name="connsiteY1" fmla="*/ 0 h 3421"/>
                <a:gd name="connsiteX2" fmla="*/ 3422 w 3421"/>
                <a:gd name="connsiteY2" fmla="*/ 0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0" y="0"/>
                  </a:ln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97" name="Freeform: Shape 596">
              <a:extLst>
                <a:ext uri="{FF2B5EF4-FFF2-40B4-BE49-F238E27FC236}">
                  <a16:creationId xmlns:a16="http://schemas.microsoft.com/office/drawing/2014/main" id="{081F0B69-6F36-18F1-7AB4-2FC2B2AADDF2}"/>
                </a:ext>
              </a:extLst>
            </p:cNvPr>
            <p:cNvSpPr/>
            <p:nvPr/>
          </p:nvSpPr>
          <p:spPr>
            <a:xfrm>
              <a:off x="9466559" y="3705133"/>
              <a:ext cx="3421" cy="3421"/>
            </a:xfrm>
            <a:custGeom>
              <a:avLst/>
              <a:gdLst>
                <a:gd name="connsiteX0" fmla="*/ 0 w 3421"/>
                <a:gd name="connsiteY0" fmla="*/ 3422 h 3421"/>
                <a:gd name="connsiteX1" fmla="*/ 0 w 3421"/>
                <a:gd name="connsiteY1" fmla="*/ 0 h 3421"/>
                <a:gd name="connsiteX2" fmla="*/ 3421 w 3421"/>
                <a:gd name="connsiteY2" fmla="*/ 0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0" y="0"/>
                  </a:lnTo>
                  <a:lnTo>
                    <a:pt x="3421" y="0"/>
                  </a:lnTo>
                  <a:lnTo>
                    <a:pt x="0" y="3422"/>
                  </a:lnTo>
                  <a:close/>
                </a:path>
              </a:pathLst>
            </a:custGeom>
            <a:solidFill>
              <a:srgbClr val="FEFFFF"/>
            </a:solidFill>
            <a:ln w="890" cap="flat">
              <a:noFill/>
              <a:prstDash val="solid"/>
              <a:miter/>
            </a:ln>
          </p:spPr>
          <p:txBody>
            <a:bodyPr rtlCol="0" anchor="ctr"/>
            <a:lstStyle/>
            <a:p>
              <a:endParaRPr lang="en-GB"/>
            </a:p>
          </p:txBody>
        </p:sp>
        <p:sp>
          <p:nvSpPr>
            <p:cNvPr id="598" name="Freeform: Shape 597">
              <a:extLst>
                <a:ext uri="{FF2B5EF4-FFF2-40B4-BE49-F238E27FC236}">
                  <a16:creationId xmlns:a16="http://schemas.microsoft.com/office/drawing/2014/main" id="{29A9A548-D5C3-A03E-5891-040C399060F0}"/>
                </a:ext>
              </a:extLst>
            </p:cNvPr>
            <p:cNvSpPr/>
            <p:nvPr/>
          </p:nvSpPr>
          <p:spPr>
            <a:xfrm>
              <a:off x="9463137" y="3708555"/>
              <a:ext cx="3421" cy="3421"/>
            </a:xfrm>
            <a:custGeom>
              <a:avLst/>
              <a:gdLst>
                <a:gd name="connsiteX0" fmla="*/ 0 w 3421"/>
                <a:gd name="connsiteY0" fmla="*/ 3422 h 3421"/>
                <a:gd name="connsiteX1" fmla="*/ 0 w 3421"/>
                <a:gd name="connsiteY1" fmla="*/ 0 h 3421"/>
                <a:gd name="connsiteX2" fmla="*/ 3422 w 3421"/>
                <a:gd name="connsiteY2" fmla="*/ 0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0" y="0"/>
                  </a:lnTo>
                  <a:lnTo>
                    <a:pt x="3422" y="0"/>
                  </a:lnTo>
                  <a:lnTo>
                    <a:pt x="0" y="3422"/>
                  </a:lnTo>
                  <a:close/>
                </a:path>
              </a:pathLst>
            </a:custGeom>
            <a:solidFill>
              <a:srgbClr val="FEFFFF"/>
            </a:solidFill>
            <a:ln w="890" cap="flat">
              <a:noFill/>
              <a:prstDash val="solid"/>
              <a:miter/>
            </a:ln>
          </p:spPr>
          <p:txBody>
            <a:bodyPr rtlCol="0" anchor="ctr"/>
            <a:lstStyle/>
            <a:p>
              <a:endParaRPr lang="en-GB"/>
            </a:p>
          </p:txBody>
        </p:sp>
        <p:sp>
          <p:nvSpPr>
            <p:cNvPr id="599" name="Freeform: Shape 598">
              <a:extLst>
                <a:ext uri="{FF2B5EF4-FFF2-40B4-BE49-F238E27FC236}">
                  <a16:creationId xmlns:a16="http://schemas.microsoft.com/office/drawing/2014/main" id="{16940F80-2171-A2A5-F57B-058D0C41B81C}"/>
                </a:ext>
              </a:extLst>
            </p:cNvPr>
            <p:cNvSpPr/>
            <p:nvPr/>
          </p:nvSpPr>
          <p:spPr>
            <a:xfrm>
              <a:off x="9552468" y="3835684"/>
              <a:ext cx="3421" cy="3421"/>
            </a:xfrm>
            <a:custGeom>
              <a:avLst/>
              <a:gdLst>
                <a:gd name="connsiteX0" fmla="*/ 3422 w 3421"/>
                <a:gd name="connsiteY0" fmla="*/ 3422 h 3421"/>
                <a:gd name="connsiteX1" fmla="*/ 0 w 3421"/>
                <a:gd name="connsiteY1" fmla="*/ 3422 h 3421"/>
                <a:gd name="connsiteX2" fmla="*/ 3422 w 3421"/>
                <a:gd name="connsiteY2" fmla="*/ 0 h 3421"/>
                <a:gd name="connsiteX3" fmla="*/ 3422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3422" y="3422"/>
                  </a:moveTo>
                  <a:lnTo>
                    <a:pt x="0" y="3422"/>
                  </a:lnTo>
                  <a:cubicBezTo>
                    <a:pt x="1158" y="2264"/>
                    <a:pt x="2316" y="1105"/>
                    <a:pt x="3422" y="0"/>
                  </a:cubicBezTo>
                  <a:lnTo>
                    <a:pt x="3422" y="3422"/>
                  </a:lnTo>
                  <a:close/>
                </a:path>
              </a:pathLst>
            </a:custGeom>
            <a:solidFill>
              <a:srgbClr val="FFFFFF"/>
            </a:solidFill>
            <a:ln w="890" cap="flat">
              <a:noFill/>
              <a:prstDash val="solid"/>
              <a:miter/>
            </a:ln>
          </p:spPr>
          <p:txBody>
            <a:bodyPr rtlCol="0" anchor="ctr"/>
            <a:lstStyle/>
            <a:p>
              <a:endParaRPr lang="en-GB"/>
            </a:p>
          </p:txBody>
        </p:sp>
        <p:sp>
          <p:nvSpPr>
            <p:cNvPr id="600" name="Freeform: Shape 599">
              <a:extLst>
                <a:ext uri="{FF2B5EF4-FFF2-40B4-BE49-F238E27FC236}">
                  <a16:creationId xmlns:a16="http://schemas.microsoft.com/office/drawing/2014/main" id="{D6C3C729-9C74-E874-82FB-49B622B706D7}"/>
                </a:ext>
              </a:extLst>
            </p:cNvPr>
            <p:cNvSpPr/>
            <p:nvPr/>
          </p:nvSpPr>
          <p:spPr>
            <a:xfrm>
              <a:off x="9267314" y="3900906"/>
              <a:ext cx="3421" cy="4290"/>
            </a:xfrm>
            <a:custGeom>
              <a:avLst/>
              <a:gdLst>
                <a:gd name="connsiteX0" fmla="*/ 0 w 3421"/>
                <a:gd name="connsiteY0" fmla="*/ 3422 h 4290"/>
                <a:gd name="connsiteX1" fmla="*/ 0 w 3421"/>
                <a:gd name="connsiteY1" fmla="*/ 0 h 4290"/>
                <a:gd name="connsiteX2" fmla="*/ 3422 w 3421"/>
                <a:gd name="connsiteY2" fmla="*/ 0 h 4290"/>
                <a:gd name="connsiteX3" fmla="*/ 3422 w 3421"/>
                <a:gd name="connsiteY3" fmla="*/ 3422 h 4290"/>
                <a:gd name="connsiteX4" fmla="*/ 0 w 3421"/>
                <a:gd name="connsiteY4" fmla="*/ 3422 h 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 h="4290">
                  <a:moveTo>
                    <a:pt x="0" y="3422"/>
                  </a:moveTo>
                  <a:lnTo>
                    <a:pt x="0" y="0"/>
                  </a:lnTo>
                  <a:lnTo>
                    <a:pt x="3422" y="0"/>
                  </a:lnTo>
                  <a:lnTo>
                    <a:pt x="3422" y="3422"/>
                  </a:lnTo>
                  <a:cubicBezTo>
                    <a:pt x="2264" y="4580"/>
                    <a:pt x="1106" y="4580"/>
                    <a:pt x="0" y="3422"/>
                  </a:cubicBezTo>
                  <a:close/>
                </a:path>
              </a:pathLst>
            </a:custGeom>
            <a:solidFill>
              <a:srgbClr val="FFFFFF"/>
            </a:solidFill>
            <a:ln w="890" cap="flat">
              <a:noFill/>
              <a:prstDash val="solid"/>
              <a:miter/>
            </a:ln>
          </p:spPr>
          <p:txBody>
            <a:bodyPr rtlCol="0" anchor="ctr"/>
            <a:lstStyle/>
            <a:p>
              <a:endParaRPr lang="en-GB"/>
            </a:p>
          </p:txBody>
        </p:sp>
        <p:sp>
          <p:nvSpPr>
            <p:cNvPr id="601" name="Freeform: Shape 600">
              <a:extLst>
                <a:ext uri="{FF2B5EF4-FFF2-40B4-BE49-F238E27FC236}">
                  <a16:creationId xmlns:a16="http://schemas.microsoft.com/office/drawing/2014/main" id="{6306D8A5-57B4-606A-A6D0-94C1863BB87B}"/>
                </a:ext>
              </a:extLst>
            </p:cNvPr>
            <p:cNvSpPr/>
            <p:nvPr/>
          </p:nvSpPr>
          <p:spPr>
            <a:xfrm>
              <a:off x="9267314" y="3904328"/>
              <a:ext cx="3421" cy="3421"/>
            </a:xfrm>
            <a:custGeom>
              <a:avLst/>
              <a:gdLst>
                <a:gd name="connsiteX0" fmla="*/ 0 w 3421"/>
                <a:gd name="connsiteY0" fmla="*/ 0 h 3421"/>
                <a:gd name="connsiteX1" fmla="*/ 3422 w 3421"/>
                <a:gd name="connsiteY1" fmla="*/ 0 h 3421"/>
                <a:gd name="connsiteX2" fmla="*/ 0 w 3421"/>
                <a:gd name="connsiteY2" fmla="*/ 3422 h 3421"/>
                <a:gd name="connsiteX3" fmla="*/ 0 w 3421"/>
                <a:gd name="connsiteY3" fmla="*/ 0 h 3421"/>
              </a:gdLst>
              <a:ahLst/>
              <a:cxnLst>
                <a:cxn ang="0">
                  <a:pos x="connsiteX0" y="connsiteY0"/>
                </a:cxn>
                <a:cxn ang="0">
                  <a:pos x="connsiteX1" y="connsiteY1"/>
                </a:cxn>
                <a:cxn ang="0">
                  <a:pos x="connsiteX2" y="connsiteY2"/>
                </a:cxn>
                <a:cxn ang="0">
                  <a:pos x="connsiteX3" y="connsiteY3"/>
                </a:cxn>
              </a:cxnLst>
              <a:rect l="l" t="t" r="r" b="b"/>
              <a:pathLst>
                <a:path w="3421" h="3421">
                  <a:moveTo>
                    <a:pt x="0" y="0"/>
                  </a:moveTo>
                  <a:lnTo>
                    <a:pt x="3422" y="0"/>
                  </a:lnTo>
                  <a:lnTo>
                    <a:pt x="0" y="3422"/>
                  </a:lnTo>
                  <a:lnTo>
                    <a:pt x="0" y="0"/>
                  </a:lnTo>
                  <a:close/>
                </a:path>
              </a:pathLst>
            </a:custGeom>
            <a:solidFill>
              <a:srgbClr val="FEFFFF"/>
            </a:solidFill>
            <a:ln w="890" cap="flat">
              <a:noFill/>
              <a:prstDash val="solid"/>
              <a:miter/>
            </a:ln>
          </p:spPr>
          <p:txBody>
            <a:bodyPr rtlCol="0" anchor="ctr"/>
            <a:lstStyle/>
            <a:p>
              <a:endParaRPr lang="en-GB"/>
            </a:p>
          </p:txBody>
        </p:sp>
        <p:sp>
          <p:nvSpPr>
            <p:cNvPr id="602" name="Freeform: Shape 601">
              <a:extLst>
                <a:ext uri="{FF2B5EF4-FFF2-40B4-BE49-F238E27FC236}">
                  <a16:creationId xmlns:a16="http://schemas.microsoft.com/office/drawing/2014/main" id="{9B77598B-E466-D610-2510-0097D15B7E77}"/>
                </a:ext>
              </a:extLst>
            </p:cNvPr>
            <p:cNvSpPr/>
            <p:nvPr/>
          </p:nvSpPr>
          <p:spPr>
            <a:xfrm>
              <a:off x="9480298" y="3907802"/>
              <a:ext cx="3421" cy="3421"/>
            </a:xfrm>
            <a:custGeom>
              <a:avLst/>
              <a:gdLst>
                <a:gd name="connsiteX0" fmla="*/ 3421 w 3421"/>
                <a:gd name="connsiteY0" fmla="*/ 3422 h 3421"/>
                <a:gd name="connsiteX1" fmla="*/ 0 w 3421"/>
                <a:gd name="connsiteY1" fmla="*/ 3422 h 3421"/>
                <a:gd name="connsiteX2" fmla="*/ 3421 w 3421"/>
                <a:gd name="connsiteY2" fmla="*/ 0 h 3421"/>
                <a:gd name="connsiteX3" fmla="*/ 3421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3421" y="3422"/>
                  </a:moveTo>
                  <a:lnTo>
                    <a:pt x="0" y="3422"/>
                  </a:lnTo>
                  <a:cubicBezTo>
                    <a:pt x="1158" y="2264"/>
                    <a:pt x="2316" y="1105"/>
                    <a:pt x="3421" y="0"/>
                  </a:cubicBezTo>
                  <a:lnTo>
                    <a:pt x="3421" y="3422"/>
                  </a:lnTo>
                  <a:close/>
                </a:path>
              </a:pathLst>
            </a:custGeom>
            <a:solidFill>
              <a:srgbClr val="FEFFFF"/>
            </a:solidFill>
            <a:ln w="890" cap="flat">
              <a:noFill/>
              <a:prstDash val="solid"/>
              <a:miter/>
            </a:ln>
          </p:spPr>
          <p:txBody>
            <a:bodyPr rtlCol="0" anchor="ctr"/>
            <a:lstStyle/>
            <a:p>
              <a:endParaRPr lang="en-GB"/>
            </a:p>
          </p:txBody>
        </p:sp>
        <p:sp>
          <p:nvSpPr>
            <p:cNvPr id="603" name="Freeform: Shape 602">
              <a:extLst>
                <a:ext uri="{FF2B5EF4-FFF2-40B4-BE49-F238E27FC236}">
                  <a16:creationId xmlns:a16="http://schemas.microsoft.com/office/drawing/2014/main" id="{204A26CB-A5B1-9F83-5717-C4284E4BCEDF}"/>
                </a:ext>
              </a:extLst>
            </p:cNvPr>
            <p:cNvSpPr/>
            <p:nvPr/>
          </p:nvSpPr>
          <p:spPr>
            <a:xfrm>
              <a:off x="9476876" y="3911224"/>
              <a:ext cx="3421" cy="3421"/>
            </a:xfrm>
            <a:custGeom>
              <a:avLst/>
              <a:gdLst>
                <a:gd name="connsiteX0" fmla="*/ 3422 w 3421"/>
                <a:gd name="connsiteY0" fmla="*/ 3422 h 3421"/>
                <a:gd name="connsiteX1" fmla="*/ 0 w 3421"/>
                <a:gd name="connsiteY1" fmla="*/ 3422 h 3421"/>
                <a:gd name="connsiteX2" fmla="*/ 3422 w 3421"/>
                <a:gd name="connsiteY2" fmla="*/ 0 h 3421"/>
                <a:gd name="connsiteX3" fmla="*/ 3422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3422" y="3422"/>
                  </a:moveTo>
                  <a:lnTo>
                    <a:pt x="0" y="3422"/>
                  </a:lnTo>
                  <a:cubicBezTo>
                    <a:pt x="1158" y="2264"/>
                    <a:pt x="2316" y="1106"/>
                    <a:pt x="3422" y="0"/>
                  </a:cubicBezTo>
                  <a:lnTo>
                    <a:pt x="3422" y="3422"/>
                  </a:lnTo>
                  <a:close/>
                </a:path>
              </a:pathLst>
            </a:custGeom>
            <a:solidFill>
              <a:srgbClr val="FEFFFF"/>
            </a:solidFill>
            <a:ln w="890" cap="flat">
              <a:noFill/>
              <a:prstDash val="solid"/>
              <a:miter/>
            </a:ln>
          </p:spPr>
          <p:txBody>
            <a:bodyPr rtlCol="0" anchor="ctr"/>
            <a:lstStyle/>
            <a:p>
              <a:endParaRPr lang="en-GB"/>
            </a:p>
          </p:txBody>
        </p:sp>
        <p:sp>
          <p:nvSpPr>
            <p:cNvPr id="604" name="Freeform: Shape 603">
              <a:extLst>
                <a:ext uri="{FF2B5EF4-FFF2-40B4-BE49-F238E27FC236}">
                  <a16:creationId xmlns:a16="http://schemas.microsoft.com/office/drawing/2014/main" id="{035ECC8E-BD5B-78F7-89DE-21D1CC8B1656}"/>
                </a:ext>
              </a:extLst>
            </p:cNvPr>
            <p:cNvSpPr/>
            <p:nvPr/>
          </p:nvSpPr>
          <p:spPr>
            <a:xfrm>
              <a:off x="8793424" y="3271558"/>
              <a:ext cx="858773" cy="1106808"/>
            </a:xfrm>
            <a:custGeom>
              <a:avLst/>
              <a:gdLst>
                <a:gd name="connsiteX0" fmla="*/ 827687 w 858773"/>
                <a:gd name="connsiteY0" fmla="*/ 237749 h 1106808"/>
                <a:gd name="connsiteX1" fmla="*/ 824265 w 858773"/>
                <a:gd name="connsiteY1" fmla="*/ 241171 h 1106808"/>
                <a:gd name="connsiteX2" fmla="*/ 820844 w 858773"/>
                <a:gd name="connsiteY2" fmla="*/ 244592 h 1106808"/>
                <a:gd name="connsiteX3" fmla="*/ 817422 w 858773"/>
                <a:gd name="connsiteY3" fmla="*/ 248014 h 1106808"/>
                <a:gd name="connsiteX4" fmla="*/ 814000 w 858773"/>
                <a:gd name="connsiteY4" fmla="*/ 251436 h 1106808"/>
                <a:gd name="connsiteX5" fmla="*/ 810579 w 858773"/>
                <a:gd name="connsiteY5" fmla="*/ 254857 h 1106808"/>
                <a:gd name="connsiteX6" fmla="*/ 807157 w 858773"/>
                <a:gd name="connsiteY6" fmla="*/ 258279 h 1106808"/>
                <a:gd name="connsiteX7" fmla="*/ 803736 w 858773"/>
                <a:gd name="connsiteY7" fmla="*/ 261701 h 1106808"/>
                <a:gd name="connsiteX8" fmla="*/ 800314 w 858773"/>
                <a:gd name="connsiteY8" fmla="*/ 265123 h 1106808"/>
                <a:gd name="connsiteX9" fmla="*/ 796892 w 858773"/>
                <a:gd name="connsiteY9" fmla="*/ 268544 h 1106808"/>
                <a:gd name="connsiteX10" fmla="*/ 793471 w 858773"/>
                <a:gd name="connsiteY10" fmla="*/ 271966 h 1106808"/>
                <a:gd name="connsiteX11" fmla="*/ 790049 w 858773"/>
                <a:gd name="connsiteY11" fmla="*/ 275388 h 1106808"/>
                <a:gd name="connsiteX12" fmla="*/ 786627 w 858773"/>
                <a:gd name="connsiteY12" fmla="*/ 278809 h 1106808"/>
                <a:gd name="connsiteX13" fmla="*/ 775889 w 858773"/>
                <a:gd name="connsiteY13" fmla="*/ 283863 h 1106808"/>
                <a:gd name="connsiteX14" fmla="*/ 772204 w 858773"/>
                <a:gd name="connsiteY14" fmla="*/ 282652 h 1106808"/>
                <a:gd name="connsiteX15" fmla="*/ 769467 w 858773"/>
                <a:gd name="connsiteY15" fmla="*/ 275388 h 1106808"/>
                <a:gd name="connsiteX16" fmla="*/ 766045 w 858773"/>
                <a:gd name="connsiteY16" fmla="*/ 175790 h 1106808"/>
                <a:gd name="connsiteX17" fmla="*/ 628653 w 858773"/>
                <a:gd name="connsiteY17" fmla="*/ 175790 h 1106808"/>
                <a:gd name="connsiteX18" fmla="*/ 627601 w 858773"/>
                <a:gd name="connsiteY18" fmla="*/ 177053 h 1106808"/>
                <a:gd name="connsiteX19" fmla="*/ 518424 w 858773"/>
                <a:gd name="connsiteY19" fmla="*/ 254700 h 1106808"/>
                <a:gd name="connsiteX20" fmla="*/ 259275 w 858773"/>
                <a:gd name="connsiteY20" fmla="*/ 254489 h 1106808"/>
                <a:gd name="connsiteX21" fmla="*/ 233639 w 858773"/>
                <a:gd name="connsiteY21" fmla="*/ 247909 h 1106808"/>
                <a:gd name="connsiteX22" fmla="*/ 233744 w 858773"/>
                <a:gd name="connsiteY22" fmla="*/ 187792 h 1106808"/>
                <a:gd name="connsiteX23" fmla="*/ 218584 w 858773"/>
                <a:gd name="connsiteY23" fmla="*/ 172210 h 1106808"/>
                <a:gd name="connsiteX24" fmla="*/ 105249 w 858773"/>
                <a:gd name="connsiteY24" fmla="*/ 172210 h 1106808"/>
                <a:gd name="connsiteX25" fmla="*/ 89352 w 858773"/>
                <a:gd name="connsiteY25" fmla="*/ 188740 h 1106808"/>
                <a:gd name="connsiteX26" fmla="*/ 89352 w 858773"/>
                <a:gd name="connsiteY26" fmla="*/ 197320 h 1106808"/>
                <a:gd name="connsiteX27" fmla="*/ 89352 w 858773"/>
                <a:gd name="connsiteY27" fmla="*/ 992311 h 1106808"/>
                <a:gd name="connsiteX28" fmla="*/ 113777 w 858773"/>
                <a:gd name="connsiteY28" fmla="*/ 1017316 h 1106808"/>
                <a:gd name="connsiteX29" fmla="*/ 745620 w 858773"/>
                <a:gd name="connsiteY29" fmla="*/ 1017684 h 1106808"/>
                <a:gd name="connsiteX30" fmla="*/ 769835 w 858773"/>
                <a:gd name="connsiteY30" fmla="*/ 993364 h 1106808"/>
                <a:gd name="connsiteX31" fmla="*/ 769098 w 858773"/>
                <a:gd name="connsiteY31" fmla="*/ 627611 h 1106808"/>
                <a:gd name="connsiteX32" fmla="*/ 786944 w 858773"/>
                <a:gd name="connsiteY32" fmla="*/ 585446 h 1106808"/>
                <a:gd name="connsiteX33" fmla="*/ 838268 w 858773"/>
                <a:gd name="connsiteY33" fmla="*/ 534805 h 1106808"/>
                <a:gd name="connsiteX34" fmla="*/ 852428 w 858773"/>
                <a:gd name="connsiteY34" fmla="*/ 527119 h 1106808"/>
                <a:gd name="connsiteX35" fmla="*/ 858482 w 858773"/>
                <a:gd name="connsiteY35" fmla="*/ 543385 h 1106808"/>
                <a:gd name="connsiteX36" fmla="*/ 858745 w 858773"/>
                <a:gd name="connsiteY36" fmla="*/ 735684 h 1106808"/>
                <a:gd name="connsiteX37" fmla="*/ 858745 w 858773"/>
                <a:gd name="connsiteY37" fmla="*/ 1061903 h 1106808"/>
                <a:gd name="connsiteX38" fmla="*/ 855323 w 858773"/>
                <a:gd name="connsiteY38" fmla="*/ 1072221 h 1106808"/>
                <a:gd name="connsiteX39" fmla="*/ 851902 w 858773"/>
                <a:gd name="connsiteY39" fmla="*/ 1079117 h 1106808"/>
                <a:gd name="connsiteX40" fmla="*/ 845006 w 858773"/>
                <a:gd name="connsiteY40" fmla="*/ 1089435 h 1106808"/>
                <a:gd name="connsiteX41" fmla="*/ 841584 w 858773"/>
                <a:gd name="connsiteY41" fmla="*/ 1092856 h 1106808"/>
                <a:gd name="connsiteX42" fmla="*/ 770730 w 858773"/>
                <a:gd name="connsiteY42" fmla="*/ 1106806 h 1106808"/>
                <a:gd name="connsiteX43" fmla="*/ 44660 w 858773"/>
                <a:gd name="connsiteY43" fmla="*/ 1106596 h 1106808"/>
                <a:gd name="connsiteX44" fmla="*/ 34342 w 858773"/>
                <a:gd name="connsiteY44" fmla="*/ 1103174 h 1106808"/>
                <a:gd name="connsiteX45" fmla="*/ 6864 w 858773"/>
                <a:gd name="connsiteY45" fmla="*/ 1079117 h 1106808"/>
                <a:gd name="connsiteX46" fmla="*/ 3442 w 858773"/>
                <a:gd name="connsiteY46" fmla="*/ 1072221 h 1106808"/>
                <a:gd name="connsiteX47" fmla="*/ 21 w 858773"/>
                <a:gd name="connsiteY47" fmla="*/ 1061903 h 1106808"/>
                <a:gd name="connsiteX48" fmla="*/ 178 w 858773"/>
                <a:gd name="connsiteY48" fmla="*/ 219746 h 1106808"/>
                <a:gd name="connsiteX49" fmla="*/ 3442 w 858773"/>
                <a:gd name="connsiteY49" fmla="*/ 117253 h 1106808"/>
                <a:gd name="connsiteX50" fmla="*/ 76612 w 858773"/>
                <a:gd name="connsiteY50" fmla="*/ 82352 h 1106808"/>
                <a:gd name="connsiteX51" fmla="*/ 198317 w 858773"/>
                <a:gd name="connsiteY51" fmla="*/ 82352 h 1106808"/>
                <a:gd name="connsiteX52" fmla="*/ 297597 w 858773"/>
                <a:gd name="connsiteY52" fmla="*/ 30658 h 1106808"/>
                <a:gd name="connsiteX53" fmla="*/ 345184 w 858773"/>
                <a:gd name="connsiteY53" fmla="*/ 547 h 1106808"/>
                <a:gd name="connsiteX54" fmla="*/ 509844 w 858773"/>
                <a:gd name="connsiteY54" fmla="*/ 757 h 1106808"/>
                <a:gd name="connsiteX55" fmla="*/ 573591 w 858773"/>
                <a:gd name="connsiteY55" fmla="*/ 79456 h 1106808"/>
                <a:gd name="connsiteX56" fmla="*/ 803736 w 858773"/>
                <a:gd name="connsiteY56" fmla="*/ 82878 h 1106808"/>
                <a:gd name="connsiteX57" fmla="*/ 820896 w 858773"/>
                <a:gd name="connsiteY57" fmla="*/ 86300 h 1106808"/>
                <a:gd name="connsiteX58" fmla="*/ 827793 w 858773"/>
                <a:gd name="connsiteY58" fmla="*/ 89721 h 1106808"/>
                <a:gd name="connsiteX59" fmla="*/ 834688 w 858773"/>
                <a:gd name="connsiteY59" fmla="*/ 93143 h 1106808"/>
                <a:gd name="connsiteX60" fmla="*/ 838110 w 858773"/>
                <a:gd name="connsiteY60" fmla="*/ 96565 h 1106808"/>
                <a:gd name="connsiteX61" fmla="*/ 841532 w 858773"/>
                <a:gd name="connsiteY61" fmla="*/ 99986 h 1106808"/>
                <a:gd name="connsiteX62" fmla="*/ 844953 w 858773"/>
                <a:gd name="connsiteY62" fmla="*/ 103408 h 1106808"/>
                <a:gd name="connsiteX63" fmla="*/ 848375 w 858773"/>
                <a:gd name="connsiteY63" fmla="*/ 106830 h 1106808"/>
                <a:gd name="connsiteX64" fmla="*/ 855271 w 858773"/>
                <a:gd name="connsiteY64" fmla="*/ 120569 h 1106808"/>
                <a:gd name="connsiteX65" fmla="*/ 858693 w 858773"/>
                <a:gd name="connsiteY65" fmla="*/ 130887 h 1106808"/>
                <a:gd name="connsiteX66" fmla="*/ 858693 w 858773"/>
                <a:gd name="connsiteY66" fmla="*/ 199584 h 1106808"/>
                <a:gd name="connsiteX67" fmla="*/ 855271 w 858773"/>
                <a:gd name="connsiteY67" fmla="*/ 209902 h 1106808"/>
                <a:gd name="connsiteX68" fmla="*/ 851849 w 858773"/>
                <a:gd name="connsiteY68" fmla="*/ 213323 h 1106808"/>
                <a:gd name="connsiteX69" fmla="*/ 848427 w 858773"/>
                <a:gd name="connsiteY69" fmla="*/ 216745 h 1106808"/>
                <a:gd name="connsiteX70" fmla="*/ 845006 w 858773"/>
                <a:gd name="connsiteY70" fmla="*/ 220167 h 1106808"/>
                <a:gd name="connsiteX71" fmla="*/ 841584 w 858773"/>
                <a:gd name="connsiteY71" fmla="*/ 223588 h 1106808"/>
                <a:gd name="connsiteX72" fmla="*/ 838163 w 858773"/>
                <a:gd name="connsiteY72" fmla="*/ 227010 h 1106808"/>
                <a:gd name="connsiteX73" fmla="*/ 834741 w 858773"/>
                <a:gd name="connsiteY73" fmla="*/ 230432 h 1106808"/>
                <a:gd name="connsiteX74" fmla="*/ 831319 w 858773"/>
                <a:gd name="connsiteY74" fmla="*/ 233854 h 1106808"/>
                <a:gd name="connsiteX75" fmla="*/ 827897 w 858773"/>
                <a:gd name="connsiteY75" fmla="*/ 237275 h 110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58773" h="1106808">
                  <a:moveTo>
                    <a:pt x="827687" y="237749"/>
                  </a:moveTo>
                  <a:cubicBezTo>
                    <a:pt x="826529" y="238907"/>
                    <a:pt x="825371" y="240065"/>
                    <a:pt x="824265" y="241171"/>
                  </a:cubicBezTo>
                  <a:cubicBezTo>
                    <a:pt x="823160" y="242381"/>
                    <a:pt x="822212" y="243698"/>
                    <a:pt x="820844" y="244592"/>
                  </a:cubicBezTo>
                  <a:cubicBezTo>
                    <a:pt x="819897" y="245908"/>
                    <a:pt x="818738" y="247067"/>
                    <a:pt x="817422" y="248014"/>
                  </a:cubicBezTo>
                  <a:cubicBezTo>
                    <a:pt x="816475" y="249330"/>
                    <a:pt x="815316" y="250488"/>
                    <a:pt x="814000" y="251436"/>
                  </a:cubicBezTo>
                  <a:cubicBezTo>
                    <a:pt x="813053" y="252752"/>
                    <a:pt x="811895" y="253910"/>
                    <a:pt x="810579" y="254857"/>
                  </a:cubicBezTo>
                  <a:cubicBezTo>
                    <a:pt x="809631" y="256173"/>
                    <a:pt x="808473" y="257332"/>
                    <a:pt x="807157" y="258279"/>
                  </a:cubicBezTo>
                  <a:cubicBezTo>
                    <a:pt x="806210" y="259595"/>
                    <a:pt x="805052" y="260753"/>
                    <a:pt x="803736" y="261701"/>
                  </a:cubicBezTo>
                  <a:cubicBezTo>
                    <a:pt x="802788" y="263017"/>
                    <a:pt x="801630" y="264175"/>
                    <a:pt x="800314" y="265123"/>
                  </a:cubicBezTo>
                  <a:cubicBezTo>
                    <a:pt x="799367" y="266439"/>
                    <a:pt x="798208" y="267597"/>
                    <a:pt x="796892" y="268544"/>
                  </a:cubicBezTo>
                  <a:cubicBezTo>
                    <a:pt x="795945" y="269860"/>
                    <a:pt x="794787" y="271018"/>
                    <a:pt x="793471" y="271966"/>
                  </a:cubicBezTo>
                  <a:cubicBezTo>
                    <a:pt x="792523" y="273282"/>
                    <a:pt x="791365" y="274440"/>
                    <a:pt x="790049" y="275388"/>
                  </a:cubicBezTo>
                  <a:cubicBezTo>
                    <a:pt x="789101" y="276704"/>
                    <a:pt x="787943" y="277862"/>
                    <a:pt x="786627" y="278809"/>
                  </a:cubicBezTo>
                  <a:cubicBezTo>
                    <a:pt x="783416" y="281231"/>
                    <a:pt x="780100" y="283547"/>
                    <a:pt x="775889" y="283863"/>
                  </a:cubicBezTo>
                  <a:cubicBezTo>
                    <a:pt x="774520" y="283863"/>
                    <a:pt x="773309" y="283442"/>
                    <a:pt x="772204" y="282652"/>
                  </a:cubicBezTo>
                  <a:cubicBezTo>
                    <a:pt x="770730" y="280441"/>
                    <a:pt x="771730" y="277283"/>
                    <a:pt x="769467" y="275388"/>
                  </a:cubicBezTo>
                  <a:cubicBezTo>
                    <a:pt x="768309" y="242171"/>
                    <a:pt x="767151" y="208954"/>
                    <a:pt x="766045" y="175790"/>
                  </a:cubicBezTo>
                  <a:lnTo>
                    <a:pt x="628653" y="175790"/>
                  </a:lnTo>
                  <a:cubicBezTo>
                    <a:pt x="628285" y="176211"/>
                    <a:pt x="627495" y="176738"/>
                    <a:pt x="627601" y="177053"/>
                  </a:cubicBezTo>
                  <a:cubicBezTo>
                    <a:pt x="644183" y="277388"/>
                    <a:pt x="572907" y="254542"/>
                    <a:pt x="518424" y="254700"/>
                  </a:cubicBezTo>
                  <a:cubicBezTo>
                    <a:pt x="432041" y="254963"/>
                    <a:pt x="345658" y="254963"/>
                    <a:pt x="259275" y="254489"/>
                  </a:cubicBezTo>
                  <a:cubicBezTo>
                    <a:pt x="250695" y="254489"/>
                    <a:pt x="242167" y="250225"/>
                    <a:pt x="233639" y="247909"/>
                  </a:cubicBezTo>
                  <a:cubicBezTo>
                    <a:pt x="233639" y="227852"/>
                    <a:pt x="233376" y="207849"/>
                    <a:pt x="233744" y="187792"/>
                  </a:cubicBezTo>
                  <a:cubicBezTo>
                    <a:pt x="233955" y="177001"/>
                    <a:pt x="229639" y="172158"/>
                    <a:pt x="218584" y="172210"/>
                  </a:cubicBezTo>
                  <a:cubicBezTo>
                    <a:pt x="180788" y="172474"/>
                    <a:pt x="143045" y="172579"/>
                    <a:pt x="105249" y="172210"/>
                  </a:cubicBezTo>
                  <a:cubicBezTo>
                    <a:pt x="93247" y="172105"/>
                    <a:pt x="88457" y="177264"/>
                    <a:pt x="89352" y="188740"/>
                  </a:cubicBezTo>
                  <a:cubicBezTo>
                    <a:pt x="89562" y="191582"/>
                    <a:pt x="89352" y="194478"/>
                    <a:pt x="89352" y="197320"/>
                  </a:cubicBezTo>
                  <a:cubicBezTo>
                    <a:pt x="89352" y="462317"/>
                    <a:pt x="89352" y="727314"/>
                    <a:pt x="89352" y="992311"/>
                  </a:cubicBezTo>
                  <a:cubicBezTo>
                    <a:pt x="89352" y="1008946"/>
                    <a:pt x="97511" y="1017279"/>
                    <a:pt x="113777" y="1017316"/>
                  </a:cubicBezTo>
                  <a:cubicBezTo>
                    <a:pt x="324392" y="1017316"/>
                    <a:pt x="535006" y="1017105"/>
                    <a:pt x="745620" y="1017684"/>
                  </a:cubicBezTo>
                  <a:cubicBezTo>
                    <a:pt x="764571" y="1017737"/>
                    <a:pt x="769940" y="1012210"/>
                    <a:pt x="769835" y="993364"/>
                  </a:cubicBezTo>
                  <a:cubicBezTo>
                    <a:pt x="769046" y="871446"/>
                    <a:pt x="769730" y="749529"/>
                    <a:pt x="769098" y="627611"/>
                  </a:cubicBezTo>
                  <a:cubicBezTo>
                    <a:pt x="768993" y="610029"/>
                    <a:pt x="774152" y="597132"/>
                    <a:pt x="786944" y="585446"/>
                  </a:cubicBezTo>
                  <a:cubicBezTo>
                    <a:pt x="804683" y="569232"/>
                    <a:pt x="820949" y="551439"/>
                    <a:pt x="838268" y="534805"/>
                  </a:cubicBezTo>
                  <a:cubicBezTo>
                    <a:pt x="842005" y="531225"/>
                    <a:pt x="847638" y="529646"/>
                    <a:pt x="852428" y="527119"/>
                  </a:cubicBezTo>
                  <a:cubicBezTo>
                    <a:pt x="854534" y="532541"/>
                    <a:pt x="858429" y="537963"/>
                    <a:pt x="858482" y="543385"/>
                  </a:cubicBezTo>
                  <a:cubicBezTo>
                    <a:pt x="858903" y="607502"/>
                    <a:pt x="858745" y="671567"/>
                    <a:pt x="858745" y="735684"/>
                  </a:cubicBezTo>
                  <a:cubicBezTo>
                    <a:pt x="858745" y="844441"/>
                    <a:pt x="858745" y="953199"/>
                    <a:pt x="858745" y="1061903"/>
                  </a:cubicBezTo>
                  <a:cubicBezTo>
                    <a:pt x="857587" y="1065325"/>
                    <a:pt x="856429" y="1068799"/>
                    <a:pt x="855323" y="1072221"/>
                  </a:cubicBezTo>
                  <a:cubicBezTo>
                    <a:pt x="854165" y="1074537"/>
                    <a:pt x="853007" y="1076801"/>
                    <a:pt x="851902" y="1079117"/>
                  </a:cubicBezTo>
                  <a:cubicBezTo>
                    <a:pt x="849585" y="1082539"/>
                    <a:pt x="847322" y="1086013"/>
                    <a:pt x="845006" y="1089435"/>
                  </a:cubicBezTo>
                  <a:cubicBezTo>
                    <a:pt x="843953" y="1090698"/>
                    <a:pt x="842848" y="1091856"/>
                    <a:pt x="841584" y="1092856"/>
                  </a:cubicBezTo>
                  <a:cubicBezTo>
                    <a:pt x="819633" y="1106175"/>
                    <a:pt x="795524" y="1106859"/>
                    <a:pt x="770730" y="1106806"/>
                  </a:cubicBezTo>
                  <a:cubicBezTo>
                    <a:pt x="528742" y="1106490"/>
                    <a:pt x="286701" y="1106596"/>
                    <a:pt x="44660" y="1106596"/>
                  </a:cubicBezTo>
                  <a:cubicBezTo>
                    <a:pt x="41238" y="1105438"/>
                    <a:pt x="37764" y="1104279"/>
                    <a:pt x="34342" y="1103174"/>
                  </a:cubicBezTo>
                  <a:cubicBezTo>
                    <a:pt x="25183" y="1095172"/>
                    <a:pt x="16023" y="1087118"/>
                    <a:pt x="6864" y="1079117"/>
                  </a:cubicBezTo>
                  <a:cubicBezTo>
                    <a:pt x="5706" y="1076801"/>
                    <a:pt x="4548" y="1074537"/>
                    <a:pt x="3442" y="1072221"/>
                  </a:cubicBezTo>
                  <a:lnTo>
                    <a:pt x="21" y="1061903"/>
                  </a:lnTo>
                  <a:cubicBezTo>
                    <a:pt x="21" y="781166"/>
                    <a:pt x="-85" y="500482"/>
                    <a:pt x="178" y="219746"/>
                  </a:cubicBezTo>
                  <a:cubicBezTo>
                    <a:pt x="178" y="185581"/>
                    <a:pt x="2337" y="151417"/>
                    <a:pt x="3442" y="117253"/>
                  </a:cubicBezTo>
                  <a:cubicBezTo>
                    <a:pt x="21340" y="92038"/>
                    <a:pt x="44660" y="80667"/>
                    <a:pt x="76612" y="82352"/>
                  </a:cubicBezTo>
                  <a:cubicBezTo>
                    <a:pt x="117093" y="84562"/>
                    <a:pt x="157890" y="84720"/>
                    <a:pt x="198317" y="82352"/>
                  </a:cubicBezTo>
                  <a:cubicBezTo>
                    <a:pt x="237798" y="80035"/>
                    <a:pt x="292755" y="106725"/>
                    <a:pt x="297597" y="30658"/>
                  </a:cubicBezTo>
                  <a:cubicBezTo>
                    <a:pt x="298650" y="13760"/>
                    <a:pt x="323128" y="705"/>
                    <a:pt x="345184" y="547"/>
                  </a:cubicBezTo>
                  <a:cubicBezTo>
                    <a:pt x="400089" y="231"/>
                    <a:pt x="454992" y="-611"/>
                    <a:pt x="509844" y="757"/>
                  </a:cubicBezTo>
                  <a:cubicBezTo>
                    <a:pt x="560431" y="2021"/>
                    <a:pt x="569380" y="39396"/>
                    <a:pt x="573591" y="79456"/>
                  </a:cubicBezTo>
                  <a:cubicBezTo>
                    <a:pt x="650288" y="80614"/>
                    <a:pt x="727039" y="81772"/>
                    <a:pt x="803736" y="82878"/>
                  </a:cubicBezTo>
                  <a:cubicBezTo>
                    <a:pt x="809473" y="84036"/>
                    <a:pt x="815211" y="85194"/>
                    <a:pt x="820896" y="86300"/>
                  </a:cubicBezTo>
                  <a:cubicBezTo>
                    <a:pt x="822633" y="88563"/>
                    <a:pt x="826055" y="87405"/>
                    <a:pt x="827793" y="89721"/>
                  </a:cubicBezTo>
                  <a:cubicBezTo>
                    <a:pt x="829582" y="91932"/>
                    <a:pt x="832951" y="90879"/>
                    <a:pt x="834688" y="93143"/>
                  </a:cubicBezTo>
                  <a:cubicBezTo>
                    <a:pt x="836004" y="94091"/>
                    <a:pt x="837162" y="95249"/>
                    <a:pt x="838110" y="96565"/>
                  </a:cubicBezTo>
                  <a:cubicBezTo>
                    <a:pt x="839215" y="97723"/>
                    <a:pt x="840373" y="98881"/>
                    <a:pt x="841532" y="99986"/>
                  </a:cubicBezTo>
                  <a:cubicBezTo>
                    <a:pt x="842637" y="101145"/>
                    <a:pt x="843795" y="102303"/>
                    <a:pt x="844953" y="103408"/>
                  </a:cubicBezTo>
                  <a:cubicBezTo>
                    <a:pt x="846322" y="104303"/>
                    <a:pt x="847322" y="105619"/>
                    <a:pt x="848375" y="106830"/>
                  </a:cubicBezTo>
                  <a:cubicBezTo>
                    <a:pt x="850691" y="111410"/>
                    <a:pt x="852954" y="115989"/>
                    <a:pt x="855271" y="120569"/>
                  </a:cubicBezTo>
                  <a:cubicBezTo>
                    <a:pt x="858640" y="123254"/>
                    <a:pt x="855323" y="128202"/>
                    <a:pt x="858693" y="130887"/>
                  </a:cubicBezTo>
                  <a:lnTo>
                    <a:pt x="858693" y="199584"/>
                  </a:lnTo>
                  <a:cubicBezTo>
                    <a:pt x="857534" y="203006"/>
                    <a:pt x="856376" y="206480"/>
                    <a:pt x="855271" y="209902"/>
                  </a:cubicBezTo>
                  <a:cubicBezTo>
                    <a:pt x="854113" y="211060"/>
                    <a:pt x="852954" y="212218"/>
                    <a:pt x="851849" y="213323"/>
                  </a:cubicBezTo>
                  <a:cubicBezTo>
                    <a:pt x="850691" y="214481"/>
                    <a:pt x="849533" y="215640"/>
                    <a:pt x="848427" y="216745"/>
                  </a:cubicBezTo>
                  <a:cubicBezTo>
                    <a:pt x="847269" y="217903"/>
                    <a:pt x="846111" y="219061"/>
                    <a:pt x="845006" y="220167"/>
                  </a:cubicBezTo>
                  <a:cubicBezTo>
                    <a:pt x="843848" y="221325"/>
                    <a:pt x="842690" y="222483"/>
                    <a:pt x="841584" y="223588"/>
                  </a:cubicBezTo>
                  <a:cubicBezTo>
                    <a:pt x="840426" y="224747"/>
                    <a:pt x="839268" y="225905"/>
                    <a:pt x="838163" y="227010"/>
                  </a:cubicBezTo>
                  <a:cubicBezTo>
                    <a:pt x="837005" y="228168"/>
                    <a:pt x="835846" y="229326"/>
                    <a:pt x="834741" y="230432"/>
                  </a:cubicBezTo>
                  <a:cubicBezTo>
                    <a:pt x="833583" y="231590"/>
                    <a:pt x="832424" y="232748"/>
                    <a:pt x="831319" y="233854"/>
                  </a:cubicBezTo>
                  <a:cubicBezTo>
                    <a:pt x="830161" y="235012"/>
                    <a:pt x="829003" y="236170"/>
                    <a:pt x="827897" y="237275"/>
                  </a:cubicBezTo>
                  <a:close/>
                </a:path>
              </a:pathLst>
            </a:custGeom>
            <a:solidFill>
              <a:srgbClr val="FDFFFF"/>
            </a:solidFill>
            <a:ln w="890" cap="flat">
              <a:noFill/>
              <a:prstDash val="solid"/>
              <a:miter/>
            </a:ln>
          </p:spPr>
          <p:txBody>
            <a:bodyPr rtlCol="0" anchor="ctr"/>
            <a:lstStyle/>
            <a:p>
              <a:endParaRPr lang="en-GB"/>
            </a:p>
          </p:txBody>
        </p:sp>
        <p:sp>
          <p:nvSpPr>
            <p:cNvPr id="605" name="Freeform: Shape 604">
              <a:extLst>
                <a:ext uri="{FF2B5EF4-FFF2-40B4-BE49-F238E27FC236}">
                  <a16:creationId xmlns:a16="http://schemas.microsoft.com/office/drawing/2014/main" id="{813DAF23-A76B-B1DD-2470-47ED089F670D}"/>
                </a:ext>
              </a:extLst>
            </p:cNvPr>
            <p:cNvSpPr/>
            <p:nvPr/>
          </p:nvSpPr>
          <p:spPr>
            <a:xfrm>
              <a:off x="9628007" y="3365069"/>
              <a:ext cx="3421" cy="3421"/>
            </a:xfrm>
            <a:custGeom>
              <a:avLst/>
              <a:gdLst>
                <a:gd name="connsiteX0" fmla="*/ 3422 w 3421"/>
                <a:gd name="connsiteY0" fmla="*/ 3422 h 3421"/>
                <a:gd name="connsiteX1" fmla="*/ 0 w 3421"/>
                <a:gd name="connsiteY1" fmla="*/ 0 h 3421"/>
                <a:gd name="connsiteX2" fmla="*/ 3422 w 3421"/>
                <a:gd name="connsiteY2" fmla="*/ 0 h 3421"/>
                <a:gd name="connsiteX3" fmla="*/ 3422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3422" y="3422"/>
                  </a:moveTo>
                  <a:cubicBezTo>
                    <a:pt x="2264" y="2264"/>
                    <a:pt x="1106" y="1105"/>
                    <a:pt x="0" y="0"/>
                  </a:cubicBezTo>
                  <a:lnTo>
                    <a:pt x="3422" y="0"/>
                  </a:lnTo>
                  <a:lnTo>
                    <a:pt x="3422" y="3422"/>
                  </a:lnTo>
                  <a:close/>
                </a:path>
              </a:pathLst>
            </a:custGeom>
            <a:solidFill>
              <a:srgbClr val="FEFFFF"/>
            </a:solidFill>
            <a:ln w="890" cap="flat">
              <a:noFill/>
              <a:prstDash val="solid"/>
              <a:miter/>
            </a:ln>
          </p:spPr>
          <p:txBody>
            <a:bodyPr rtlCol="0" anchor="ctr"/>
            <a:lstStyle/>
            <a:p>
              <a:endParaRPr lang="en-GB"/>
            </a:p>
          </p:txBody>
        </p:sp>
        <p:sp>
          <p:nvSpPr>
            <p:cNvPr id="606" name="Freeform: Shape 605">
              <a:extLst>
                <a:ext uri="{FF2B5EF4-FFF2-40B4-BE49-F238E27FC236}">
                  <a16:creationId xmlns:a16="http://schemas.microsoft.com/office/drawing/2014/main" id="{6F84EFA0-8A9C-BB1B-73E5-4F33BF868BC3}"/>
                </a:ext>
              </a:extLst>
            </p:cNvPr>
            <p:cNvSpPr/>
            <p:nvPr/>
          </p:nvSpPr>
          <p:spPr>
            <a:xfrm>
              <a:off x="9631428" y="3368491"/>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4" y="2264"/>
                    <a:pt x="1105" y="1105"/>
                    <a:pt x="0" y="0"/>
                  </a:cubicBezTo>
                  <a:cubicBezTo>
                    <a:pt x="1158" y="1158"/>
                    <a:pt x="2316" y="2316"/>
                    <a:pt x="3422" y="3422"/>
                  </a:cubicBezTo>
                  <a:close/>
                </a:path>
              </a:pathLst>
            </a:custGeom>
            <a:solidFill>
              <a:srgbClr val="FEFFFF"/>
            </a:solidFill>
            <a:ln w="890" cap="flat">
              <a:noFill/>
              <a:prstDash val="solid"/>
              <a:miter/>
            </a:ln>
          </p:spPr>
          <p:txBody>
            <a:bodyPr rtlCol="0" anchor="ctr"/>
            <a:lstStyle/>
            <a:p>
              <a:endParaRPr lang="en-GB"/>
            </a:p>
          </p:txBody>
        </p:sp>
        <p:sp>
          <p:nvSpPr>
            <p:cNvPr id="607" name="Freeform: Shape 606">
              <a:extLst>
                <a:ext uri="{FF2B5EF4-FFF2-40B4-BE49-F238E27FC236}">
                  <a16:creationId xmlns:a16="http://schemas.microsoft.com/office/drawing/2014/main" id="{80AEBC9C-F863-E8A2-F3A7-12C8965BA291}"/>
                </a:ext>
              </a:extLst>
            </p:cNvPr>
            <p:cNvSpPr/>
            <p:nvPr/>
          </p:nvSpPr>
          <p:spPr>
            <a:xfrm>
              <a:off x="9634903" y="3371913"/>
              <a:ext cx="3421" cy="3421"/>
            </a:xfrm>
            <a:custGeom>
              <a:avLst/>
              <a:gdLst>
                <a:gd name="connsiteX0" fmla="*/ 3422 w 3421"/>
                <a:gd name="connsiteY0" fmla="*/ 3422 h 3421"/>
                <a:gd name="connsiteX1" fmla="*/ 0 w 3421"/>
                <a:gd name="connsiteY1" fmla="*/ 0 h 3421"/>
                <a:gd name="connsiteX2" fmla="*/ 3422 w 3421"/>
                <a:gd name="connsiteY2" fmla="*/ 3422 h 3421"/>
              </a:gdLst>
              <a:ahLst/>
              <a:cxnLst>
                <a:cxn ang="0">
                  <a:pos x="connsiteX0" y="connsiteY0"/>
                </a:cxn>
                <a:cxn ang="0">
                  <a:pos x="connsiteX1" y="connsiteY1"/>
                </a:cxn>
                <a:cxn ang="0">
                  <a:pos x="connsiteX2" y="connsiteY2"/>
                </a:cxn>
              </a:cxnLst>
              <a:rect l="l" t="t" r="r" b="b"/>
              <a:pathLst>
                <a:path w="3421" h="3421">
                  <a:moveTo>
                    <a:pt x="3422" y="3422"/>
                  </a:moveTo>
                  <a:cubicBezTo>
                    <a:pt x="2263" y="2264"/>
                    <a:pt x="1105" y="1105"/>
                    <a:pt x="0" y="0"/>
                  </a:cubicBezTo>
                  <a:cubicBezTo>
                    <a:pt x="1158" y="1158"/>
                    <a:pt x="2316" y="2316"/>
                    <a:pt x="3422" y="3422"/>
                  </a:cubicBezTo>
                  <a:close/>
                </a:path>
              </a:pathLst>
            </a:custGeom>
            <a:solidFill>
              <a:srgbClr val="FEFFFF"/>
            </a:solidFill>
            <a:ln w="890" cap="flat">
              <a:noFill/>
              <a:prstDash val="solid"/>
              <a:miter/>
            </a:ln>
          </p:spPr>
          <p:txBody>
            <a:bodyPr rtlCol="0" anchor="ctr"/>
            <a:lstStyle/>
            <a:p>
              <a:endParaRPr lang="en-GB"/>
            </a:p>
          </p:txBody>
        </p:sp>
        <p:sp>
          <p:nvSpPr>
            <p:cNvPr id="608" name="Freeform: Shape 607">
              <a:extLst>
                <a:ext uri="{FF2B5EF4-FFF2-40B4-BE49-F238E27FC236}">
                  <a16:creationId xmlns:a16="http://schemas.microsoft.com/office/drawing/2014/main" id="{83631326-CA12-51F6-93B5-92A89EA88495}"/>
                </a:ext>
              </a:extLst>
            </p:cNvPr>
            <p:cNvSpPr/>
            <p:nvPr/>
          </p:nvSpPr>
          <p:spPr>
            <a:xfrm>
              <a:off x="9638325" y="3375387"/>
              <a:ext cx="3421" cy="3421"/>
            </a:xfrm>
            <a:custGeom>
              <a:avLst/>
              <a:gdLst>
                <a:gd name="connsiteX0" fmla="*/ 3421 w 3421"/>
                <a:gd name="connsiteY0" fmla="*/ 3422 h 3421"/>
                <a:gd name="connsiteX1" fmla="*/ 0 w 3421"/>
                <a:gd name="connsiteY1" fmla="*/ 0 h 3421"/>
                <a:gd name="connsiteX2" fmla="*/ 3421 w 3421"/>
                <a:gd name="connsiteY2" fmla="*/ 0 h 3421"/>
                <a:gd name="connsiteX3" fmla="*/ 3421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3421" y="3422"/>
                  </a:moveTo>
                  <a:cubicBezTo>
                    <a:pt x="2263" y="2264"/>
                    <a:pt x="1105" y="1105"/>
                    <a:pt x="0" y="0"/>
                  </a:cubicBezTo>
                  <a:lnTo>
                    <a:pt x="3421" y="0"/>
                  </a:lnTo>
                  <a:lnTo>
                    <a:pt x="3421" y="3422"/>
                  </a:lnTo>
                  <a:close/>
                </a:path>
              </a:pathLst>
            </a:custGeom>
            <a:solidFill>
              <a:srgbClr val="FEFFFF"/>
            </a:solidFill>
            <a:ln w="890" cap="flat">
              <a:noFill/>
              <a:prstDash val="solid"/>
              <a:miter/>
            </a:ln>
          </p:spPr>
          <p:txBody>
            <a:bodyPr rtlCol="0" anchor="ctr"/>
            <a:lstStyle/>
            <a:p>
              <a:endParaRPr lang="en-GB"/>
            </a:p>
          </p:txBody>
        </p:sp>
        <p:sp>
          <p:nvSpPr>
            <p:cNvPr id="609" name="Freeform: Shape 608">
              <a:extLst>
                <a:ext uri="{FF2B5EF4-FFF2-40B4-BE49-F238E27FC236}">
                  <a16:creationId xmlns:a16="http://schemas.microsoft.com/office/drawing/2014/main" id="{3EAE949B-5E9F-EE46-1DAB-88C9CFD837D0}"/>
                </a:ext>
              </a:extLst>
            </p:cNvPr>
            <p:cNvSpPr/>
            <p:nvPr/>
          </p:nvSpPr>
          <p:spPr>
            <a:xfrm>
              <a:off x="9564962" y="3550578"/>
              <a:ext cx="14930" cy="6843"/>
            </a:xfrm>
            <a:custGeom>
              <a:avLst/>
              <a:gdLst>
                <a:gd name="connsiteX0" fmla="*/ 1192 w 14930"/>
                <a:gd name="connsiteY0" fmla="*/ 3422 h 6843"/>
                <a:gd name="connsiteX1" fmla="*/ 14931 w 14930"/>
                <a:gd name="connsiteY1" fmla="*/ 0 h 6843"/>
                <a:gd name="connsiteX2" fmla="*/ 14931 w 14930"/>
                <a:gd name="connsiteY2" fmla="*/ 3422 h 6843"/>
                <a:gd name="connsiteX3" fmla="*/ 11510 w 14930"/>
                <a:gd name="connsiteY3" fmla="*/ 6843 h 6843"/>
                <a:gd name="connsiteX4" fmla="*/ 1192 w 14930"/>
                <a:gd name="connsiteY4" fmla="*/ 6843 h 6843"/>
                <a:gd name="connsiteX5" fmla="*/ 139 w 14930"/>
                <a:gd name="connsiteY5" fmla="*/ 4527 h 6843"/>
                <a:gd name="connsiteX6" fmla="*/ 1192 w 14930"/>
                <a:gd name="connsiteY6" fmla="*/ 3369 h 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0" h="6843">
                  <a:moveTo>
                    <a:pt x="1192" y="3422"/>
                  </a:moveTo>
                  <a:lnTo>
                    <a:pt x="14931" y="0"/>
                  </a:lnTo>
                  <a:lnTo>
                    <a:pt x="14931" y="3422"/>
                  </a:lnTo>
                  <a:cubicBezTo>
                    <a:pt x="13773" y="4580"/>
                    <a:pt x="12615" y="5738"/>
                    <a:pt x="11510" y="6843"/>
                  </a:cubicBezTo>
                  <a:lnTo>
                    <a:pt x="1192" y="6843"/>
                  </a:lnTo>
                  <a:cubicBezTo>
                    <a:pt x="139" y="6054"/>
                    <a:pt x="-230" y="5317"/>
                    <a:pt x="139" y="4527"/>
                  </a:cubicBezTo>
                  <a:cubicBezTo>
                    <a:pt x="507" y="3790"/>
                    <a:pt x="824" y="3369"/>
                    <a:pt x="1192" y="3369"/>
                  </a:cubicBezTo>
                  <a:close/>
                </a:path>
              </a:pathLst>
            </a:custGeom>
            <a:solidFill>
              <a:srgbClr val="FEFFFF"/>
            </a:solidFill>
            <a:ln w="890" cap="flat">
              <a:noFill/>
              <a:prstDash val="solid"/>
              <a:miter/>
            </a:ln>
          </p:spPr>
          <p:txBody>
            <a:bodyPr rtlCol="0" anchor="ctr"/>
            <a:lstStyle/>
            <a:p>
              <a:endParaRPr lang="en-GB"/>
            </a:p>
          </p:txBody>
        </p:sp>
        <p:sp>
          <p:nvSpPr>
            <p:cNvPr id="610" name="Freeform: Shape 609">
              <a:extLst>
                <a:ext uri="{FF2B5EF4-FFF2-40B4-BE49-F238E27FC236}">
                  <a16:creationId xmlns:a16="http://schemas.microsoft.com/office/drawing/2014/main" id="{D0F5BA14-00FF-AB19-72F4-EADC7C0FC602}"/>
                </a:ext>
              </a:extLst>
            </p:cNvPr>
            <p:cNvSpPr/>
            <p:nvPr/>
          </p:nvSpPr>
          <p:spPr>
            <a:xfrm>
              <a:off x="9562732" y="3552697"/>
              <a:ext cx="3421" cy="4724"/>
            </a:xfrm>
            <a:custGeom>
              <a:avLst/>
              <a:gdLst>
                <a:gd name="connsiteX0" fmla="*/ 3422 w 3421"/>
                <a:gd name="connsiteY0" fmla="*/ 1303 h 4724"/>
                <a:gd name="connsiteX1" fmla="*/ 3422 w 3421"/>
                <a:gd name="connsiteY1" fmla="*/ 4725 h 4724"/>
                <a:gd name="connsiteX2" fmla="*/ 0 w 3421"/>
                <a:gd name="connsiteY2" fmla="*/ 4725 h 4724"/>
                <a:gd name="connsiteX3" fmla="*/ 0 w 3421"/>
                <a:gd name="connsiteY3" fmla="*/ 1303 h 4724"/>
                <a:gd name="connsiteX4" fmla="*/ 3422 w 3421"/>
                <a:gd name="connsiteY4" fmla="*/ 1303 h 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 h="4724">
                  <a:moveTo>
                    <a:pt x="3422" y="1303"/>
                  </a:moveTo>
                  <a:lnTo>
                    <a:pt x="3422" y="4725"/>
                  </a:lnTo>
                  <a:lnTo>
                    <a:pt x="0" y="4725"/>
                  </a:lnTo>
                  <a:lnTo>
                    <a:pt x="0" y="1303"/>
                  </a:lnTo>
                  <a:cubicBezTo>
                    <a:pt x="1159" y="-434"/>
                    <a:pt x="2317" y="-434"/>
                    <a:pt x="3422" y="1303"/>
                  </a:cubicBezTo>
                  <a:close/>
                </a:path>
              </a:pathLst>
            </a:custGeom>
            <a:solidFill>
              <a:srgbClr val="FFFFFF"/>
            </a:solidFill>
            <a:ln w="890" cap="flat">
              <a:noFill/>
              <a:prstDash val="solid"/>
              <a:miter/>
            </a:ln>
          </p:spPr>
          <p:txBody>
            <a:bodyPr rtlCol="0" anchor="ctr"/>
            <a:lstStyle/>
            <a:p>
              <a:endParaRPr lang="en-GB"/>
            </a:p>
          </p:txBody>
        </p:sp>
        <p:sp>
          <p:nvSpPr>
            <p:cNvPr id="611" name="Freeform: Shape 610">
              <a:extLst>
                <a:ext uri="{FF2B5EF4-FFF2-40B4-BE49-F238E27FC236}">
                  <a16:creationId xmlns:a16="http://schemas.microsoft.com/office/drawing/2014/main" id="{10819238-F24B-DFD7-3752-3013F8B891C7}"/>
                </a:ext>
              </a:extLst>
            </p:cNvPr>
            <p:cNvSpPr/>
            <p:nvPr/>
          </p:nvSpPr>
          <p:spPr>
            <a:xfrm>
              <a:off x="9648642" y="3392496"/>
              <a:ext cx="3421" cy="10317"/>
            </a:xfrm>
            <a:custGeom>
              <a:avLst/>
              <a:gdLst>
                <a:gd name="connsiteX0" fmla="*/ 3422 w 3421"/>
                <a:gd name="connsiteY0" fmla="*/ 10318 h 10317"/>
                <a:gd name="connsiteX1" fmla="*/ 0 w 3421"/>
                <a:gd name="connsiteY1" fmla="*/ 0 h 10317"/>
                <a:gd name="connsiteX2" fmla="*/ 3422 w 3421"/>
                <a:gd name="connsiteY2" fmla="*/ 0 h 10317"/>
                <a:gd name="connsiteX3" fmla="*/ 3422 w 3421"/>
                <a:gd name="connsiteY3" fmla="*/ 10318 h 10317"/>
              </a:gdLst>
              <a:ahLst/>
              <a:cxnLst>
                <a:cxn ang="0">
                  <a:pos x="connsiteX0" y="connsiteY0"/>
                </a:cxn>
                <a:cxn ang="0">
                  <a:pos x="connsiteX1" y="connsiteY1"/>
                </a:cxn>
                <a:cxn ang="0">
                  <a:pos x="connsiteX2" y="connsiteY2"/>
                </a:cxn>
                <a:cxn ang="0">
                  <a:pos x="connsiteX3" y="connsiteY3"/>
                </a:cxn>
              </a:cxnLst>
              <a:rect l="l" t="t" r="r" b="b"/>
              <a:pathLst>
                <a:path w="3421" h="10317">
                  <a:moveTo>
                    <a:pt x="3422" y="10318"/>
                  </a:moveTo>
                  <a:cubicBezTo>
                    <a:pt x="2263" y="6896"/>
                    <a:pt x="1105" y="3422"/>
                    <a:pt x="0" y="0"/>
                  </a:cubicBezTo>
                  <a:lnTo>
                    <a:pt x="3422" y="0"/>
                  </a:lnTo>
                  <a:lnTo>
                    <a:pt x="3422" y="10318"/>
                  </a:lnTo>
                  <a:close/>
                </a:path>
              </a:pathLst>
            </a:custGeom>
            <a:solidFill>
              <a:srgbClr val="FEFFFF"/>
            </a:solidFill>
            <a:ln w="890" cap="flat">
              <a:noFill/>
              <a:prstDash val="solid"/>
              <a:miter/>
            </a:ln>
          </p:spPr>
          <p:txBody>
            <a:bodyPr rtlCol="0" anchor="ctr"/>
            <a:lstStyle/>
            <a:p>
              <a:endParaRPr lang="en-GB"/>
            </a:p>
          </p:txBody>
        </p:sp>
        <p:sp>
          <p:nvSpPr>
            <p:cNvPr id="612" name="Freeform: Shape 611">
              <a:extLst>
                <a:ext uri="{FF2B5EF4-FFF2-40B4-BE49-F238E27FC236}">
                  <a16:creationId xmlns:a16="http://schemas.microsoft.com/office/drawing/2014/main" id="{95670ED8-4406-430F-CC80-4400BCF08CE7}"/>
                </a:ext>
              </a:extLst>
            </p:cNvPr>
            <p:cNvSpPr/>
            <p:nvPr/>
          </p:nvSpPr>
          <p:spPr>
            <a:xfrm>
              <a:off x="9614215" y="3358173"/>
              <a:ext cx="6896" cy="3421"/>
            </a:xfrm>
            <a:custGeom>
              <a:avLst/>
              <a:gdLst>
                <a:gd name="connsiteX0" fmla="*/ 6896 w 6896"/>
                <a:gd name="connsiteY0" fmla="*/ 3422 h 3421"/>
                <a:gd name="connsiteX1" fmla="*/ 0 w 6896"/>
                <a:gd name="connsiteY1" fmla="*/ 0 h 3421"/>
                <a:gd name="connsiteX2" fmla="*/ 6896 w 6896"/>
                <a:gd name="connsiteY2" fmla="*/ 0 h 3421"/>
                <a:gd name="connsiteX3" fmla="*/ 6896 w 6896"/>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6" h="3421">
                  <a:moveTo>
                    <a:pt x="6896" y="3422"/>
                  </a:moveTo>
                  <a:cubicBezTo>
                    <a:pt x="4580" y="2264"/>
                    <a:pt x="2317" y="1105"/>
                    <a:pt x="0" y="0"/>
                  </a:cubicBezTo>
                  <a:lnTo>
                    <a:pt x="6896" y="0"/>
                  </a:lnTo>
                  <a:lnTo>
                    <a:pt x="6896" y="3422"/>
                  </a:lnTo>
                  <a:close/>
                </a:path>
              </a:pathLst>
            </a:custGeom>
            <a:solidFill>
              <a:srgbClr val="FEFFFF"/>
            </a:solidFill>
            <a:ln w="890" cap="flat">
              <a:noFill/>
              <a:prstDash val="solid"/>
              <a:miter/>
            </a:ln>
          </p:spPr>
          <p:txBody>
            <a:bodyPr rtlCol="0" anchor="ctr"/>
            <a:lstStyle/>
            <a:p>
              <a:endParaRPr lang="en-GB"/>
            </a:p>
          </p:txBody>
        </p:sp>
        <p:sp>
          <p:nvSpPr>
            <p:cNvPr id="613" name="Freeform: Shape 612">
              <a:extLst>
                <a:ext uri="{FF2B5EF4-FFF2-40B4-BE49-F238E27FC236}">
                  <a16:creationId xmlns:a16="http://schemas.microsoft.com/office/drawing/2014/main" id="{B92350ED-2961-407C-17B6-71CAC530BC2F}"/>
                </a:ext>
              </a:extLst>
            </p:cNvPr>
            <p:cNvSpPr/>
            <p:nvPr/>
          </p:nvSpPr>
          <p:spPr>
            <a:xfrm>
              <a:off x="9562732" y="3547103"/>
              <a:ext cx="3421" cy="6896"/>
            </a:xfrm>
            <a:custGeom>
              <a:avLst/>
              <a:gdLst>
                <a:gd name="connsiteX0" fmla="*/ 3422 w 3421"/>
                <a:gd name="connsiteY0" fmla="*/ 6896 h 6896"/>
                <a:gd name="connsiteX1" fmla="*/ 0 w 3421"/>
                <a:gd name="connsiteY1" fmla="*/ 6896 h 6896"/>
                <a:gd name="connsiteX2" fmla="*/ 0 w 3421"/>
                <a:gd name="connsiteY2" fmla="*/ 0 h 6896"/>
                <a:gd name="connsiteX3" fmla="*/ 3422 w 3421"/>
                <a:gd name="connsiteY3" fmla="*/ 6896 h 6896"/>
              </a:gdLst>
              <a:ahLst/>
              <a:cxnLst>
                <a:cxn ang="0">
                  <a:pos x="connsiteX0" y="connsiteY0"/>
                </a:cxn>
                <a:cxn ang="0">
                  <a:pos x="connsiteX1" y="connsiteY1"/>
                </a:cxn>
                <a:cxn ang="0">
                  <a:pos x="connsiteX2" y="connsiteY2"/>
                </a:cxn>
                <a:cxn ang="0">
                  <a:pos x="connsiteX3" y="connsiteY3"/>
                </a:cxn>
              </a:cxnLst>
              <a:rect l="l" t="t" r="r" b="b"/>
              <a:pathLst>
                <a:path w="3421" h="6896">
                  <a:moveTo>
                    <a:pt x="3422" y="6896"/>
                  </a:moveTo>
                  <a:lnTo>
                    <a:pt x="0" y="6896"/>
                  </a:lnTo>
                  <a:lnTo>
                    <a:pt x="0" y="0"/>
                  </a:lnTo>
                  <a:cubicBezTo>
                    <a:pt x="1159" y="2316"/>
                    <a:pt x="2317" y="4580"/>
                    <a:pt x="3422" y="6896"/>
                  </a:cubicBezTo>
                  <a:close/>
                </a:path>
              </a:pathLst>
            </a:custGeom>
            <a:solidFill>
              <a:srgbClr val="FEFFFF"/>
            </a:solidFill>
            <a:ln w="890" cap="flat">
              <a:noFill/>
              <a:prstDash val="solid"/>
              <a:miter/>
            </a:ln>
          </p:spPr>
          <p:txBody>
            <a:bodyPr rtlCol="0" anchor="ctr"/>
            <a:lstStyle/>
            <a:p>
              <a:endParaRPr lang="en-GB"/>
            </a:p>
          </p:txBody>
        </p:sp>
        <p:sp>
          <p:nvSpPr>
            <p:cNvPr id="614" name="Freeform: Shape 613">
              <a:extLst>
                <a:ext uri="{FF2B5EF4-FFF2-40B4-BE49-F238E27FC236}">
                  <a16:creationId xmlns:a16="http://schemas.microsoft.com/office/drawing/2014/main" id="{DAA20487-595A-EAB8-16E5-CFA7070982C7}"/>
                </a:ext>
              </a:extLst>
            </p:cNvPr>
            <p:cNvSpPr/>
            <p:nvPr/>
          </p:nvSpPr>
          <p:spPr>
            <a:xfrm>
              <a:off x="9621111" y="3361648"/>
              <a:ext cx="6895" cy="3421"/>
            </a:xfrm>
            <a:custGeom>
              <a:avLst/>
              <a:gdLst>
                <a:gd name="connsiteX0" fmla="*/ 6896 w 6895"/>
                <a:gd name="connsiteY0" fmla="*/ 3422 h 3421"/>
                <a:gd name="connsiteX1" fmla="*/ 0 w 6895"/>
                <a:gd name="connsiteY1" fmla="*/ 0 h 3421"/>
                <a:gd name="connsiteX2" fmla="*/ 6896 w 6895"/>
                <a:gd name="connsiteY2" fmla="*/ 0 h 3421"/>
                <a:gd name="connsiteX3" fmla="*/ 6896 w 6895"/>
                <a:gd name="connsiteY3" fmla="*/ 3422 h 3421"/>
              </a:gdLst>
              <a:ahLst/>
              <a:cxnLst>
                <a:cxn ang="0">
                  <a:pos x="connsiteX0" y="connsiteY0"/>
                </a:cxn>
                <a:cxn ang="0">
                  <a:pos x="connsiteX1" y="connsiteY1"/>
                </a:cxn>
                <a:cxn ang="0">
                  <a:pos x="connsiteX2" y="connsiteY2"/>
                </a:cxn>
                <a:cxn ang="0">
                  <a:pos x="connsiteX3" y="connsiteY3"/>
                </a:cxn>
              </a:cxnLst>
              <a:rect l="l" t="t" r="r" b="b"/>
              <a:pathLst>
                <a:path w="6895" h="3421">
                  <a:moveTo>
                    <a:pt x="6896" y="3422"/>
                  </a:moveTo>
                  <a:cubicBezTo>
                    <a:pt x="4580" y="2264"/>
                    <a:pt x="2316" y="1105"/>
                    <a:pt x="0" y="0"/>
                  </a:cubicBezTo>
                  <a:lnTo>
                    <a:pt x="6896" y="0"/>
                  </a:lnTo>
                  <a:lnTo>
                    <a:pt x="6896" y="3422"/>
                  </a:lnTo>
                  <a:close/>
                </a:path>
              </a:pathLst>
            </a:custGeom>
            <a:solidFill>
              <a:srgbClr val="FEFFFF"/>
            </a:solidFill>
            <a:ln w="890" cap="flat">
              <a:noFill/>
              <a:prstDash val="solid"/>
              <a:miter/>
            </a:ln>
          </p:spPr>
          <p:txBody>
            <a:bodyPr rtlCol="0" anchor="ctr"/>
            <a:lstStyle/>
            <a:p>
              <a:endParaRPr lang="en-GB"/>
            </a:p>
          </p:txBody>
        </p:sp>
        <p:sp>
          <p:nvSpPr>
            <p:cNvPr id="615" name="Freeform: Shape 614">
              <a:extLst>
                <a:ext uri="{FF2B5EF4-FFF2-40B4-BE49-F238E27FC236}">
                  <a16:creationId xmlns:a16="http://schemas.microsoft.com/office/drawing/2014/main" id="{F14099D2-66A6-AA0A-9329-1221F167FE77}"/>
                </a:ext>
              </a:extLst>
            </p:cNvPr>
            <p:cNvSpPr/>
            <p:nvPr/>
          </p:nvSpPr>
          <p:spPr>
            <a:xfrm>
              <a:off x="9586789" y="3540260"/>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8" y="2264"/>
                    <a:pt x="2316" y="1105"/>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16" name="Freeform: Shape 615">
              <a:extLst>
                <a:ext uri="{FF2B5EF4-FFF2-40B4-BE49-F238E27FC236}">
                  <a16:creationId xmlns:a16="http://schemas.microsoft.com/office/drawing/2014/main" id="{F6CE38C8-C7B4-EBEF-8B53-1B94BB89929F}"/>
                </a:ext>
              </a:extLst>
            </p:cNvPr>
            <p:cNvSpPr/>
            <p:nvPr/>
          </p:nvSpPr>
          <p:spPr>
            <a:xfrm>
              <a:off x="9590211" y="3536838"/>
              <a:ext cx="3421" cy="3421"/>
            </a:xfrm>
            <a:custGeom>
              <a:avLst/>
              <a:gdLst>
                <a:gd name="connsiteX0" fmla="*/ 0 w 3421"/>
                <a:gd name="connsiteY0" fmla="*/ 3422 h 3421"/>
                <a:gd name="connsiteX1" fmla="*/ 3421 w 3421"/>
                <a:gd name="connsiteY1" fmla="*/ 0 h 3421"/>
                <a:gd name="connsiteX2" fmla="*/ 3421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8" y="2264"/>
                    <a:pt x="2316" y="1105"/>
                    <a:pt x="3421" y="0"/>
                  </a:cubicBezTo>
                  <a:lnTo>
                    <a:pt x="3421" y="3422"/>
                  </a:lnTo>
                  <a:lnTo>
                    <a:pt x="0" y="3422"/>
                  </a:lnTo>
                  <a:close/>
                </a:path>
              </a:pathLst>
            </a:custGeom>
            <a:solidFill>
              <a:srgbClr val="FEFFFF"/>
            </a:solidFill>
            <a:ln w="890" cap="flat">
              <a:noFill/>
              <a:prstDash val="solid"/>
              <a:miter/>
            </a:ln>
          </p:spPr>
          <p:txBody>
            <a:bodyPr rtlCol="0" anchor="ctr"/>
            <a:lstStyle/>
            <a:p>
              <a:endParaRPr lang="en-GB"/>
            </a:p>
          </p:txBody>
        </p:sp>
        <p:sp>
          <p:nvSpPr>
            <p:cNvPr id="617" name="Freeform: Shape 616">
              <a:extLst>
                <a:ext uri="{FF2B5EF4-FFF2-40B4-BE49-F238E27FC236}">
                  <a16:creationId xmlns:a16="http://schemas.microsoft.com/office/drawing/2014/main" id="{4EDAEB3A-45A5-54FA-6F28-34E1E2612606}"/>
                </a:ext>
              </a:extLst>
            </p:cNvPr>
            <p:cNvSpPr/>
            <p:nvPr/>
          </p:nvSpPr>
          <p:spPr>
            <a:xfrm>
              <a:off x="9583368" y="3543682"/>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8" y="2264"/>
                    <a:pt x="2317" y="1106"/>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18" name="Freeform: Shape 617">
              <a:extLst>
                <a:ext uri="{FF2B5EF4-FFF2-40B4-BE49-F238E27FC236}">
                  <a16:creationId xmlns:a16="http://schemas.microsoft.com/office/drawing/2014/main" id="{C276269C-B27E-69C2-D378-9C71F15FC999}"/>
                </a:ext>
              </a:extLst>
            </p:cNvPr>
            <p:cNvSpPr/>
            <p:nvPr/>
          </p:nvSpPr>
          <p:spPr>
            <a:xfrm>
              <a:off x="9579893" y="3547103"/>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9" y="2264"/>
                    <a:pt x="2317" y="1105"/>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19" name="Freeform: Shape 618">
              <a:extLst>
                <a:ext uri="{FF2B5EF4-FFF2-40B4-BE49-F238E27FC236}">
                  <a16:creationId xmlns:a16="http://schemas.microsoft.com/office/drawing/2014/main" id="{C9C40373-1EDD-C46A-2C70-99EFF7D0DC18}"/>
                </a:ext>
              </a:extLst>
            </p:cNvPr>
            <p:cNvSpPr/>
            <p:nvPr/>
          </p:nvSpPr>
          <p:spPr>
            <a:xfrm>
              <a:off x="9614268" y="3512781"/>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8" y="2264"/>
                    <a:pt x="2317" y="1105"/>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20" name="Freeform: Shape 619">
              <a:extLst>
                <a:ext uri="{FF2B5EF4-FFF2-40B4-BE49-F238E27FC236}">
                  <a16:creationId xmlns:a16="http://schemas.microsoft.com/office/drawing/2014/main" id="{A9E94EBA-0E67-2245-8DE1-6C40C5331961}"/>
                </a:ext>
              </a:extLst>
            </p:cNvPr>
            <p:cNvSpPr/>
            <p:nvPr/>
          </p:nvSpPr>
          <p:spPr>
            <a:xfrm>
              <a:off x="9610846" y="3516203"/>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9" y="2264"/>
                    <a:pt x="2317" y="1105"/>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21" name="Freeform: Shape 620">
              <a:extLst>
                <a:ext uri="{FF2B5EF4-FFF2-40B4-BE49-F238E27FC236}">
                  <a16:creationId xmlns:a16="http://schemas.microsoft.com/office/drawing/2014/main" id="{2FBC5945-0910-EB42-7BDA-33261834FE5C}"/>
                </a:ext>
              </a:extLst>
            </p:cNvPr>
            <p:cNvSpPr/>
            <p:nvPr/>
          </p:nvSpPr>
          <p:spPr>
            <a:xfrm>
              <a:off x="9607372" y="3519625"/>
              <a:ext cx="3421" cy="3421"/>
            </a:xfrm>
            <a:custGeom>
              <a:avLst/>
              <a:gdLst>
                <a:gd name="connsiteX0" fmla="*/ 0 w 3421"/>
                <a:gd name="connsiteY0" fmla="*/ 3422 h 3421"/>
                <a:gd name="connsiteX1" fmla="*/ 3421 w 3421"/>
                <a:gd name="connsiteY1" fmla="*/ 0 h 3421"/>
                <a:gd name="connsiteX2" fmla="*/ 3421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8" y="2264"/>
                    <a:pt x="2316" y="1106"/>
                    <a:pt x="3421" y="0"/>
                  </a:cubicBezTo>
                  <a:lnTo>
                    <a:pt x="3421" y="3422"/>
                  </a:lnTo>
                  <a:lnTo>
                    <a:pt x="0" y="3422"/>
                  </a:lnTo>
                  <a:close/>
                </a:path>
              </a:pathLst>
            </a:custGeom>
            <a:solidFill>
              <a:srgbClr val="FEFFFF"/>
            </a:solidFill>
            <a:ln w="890" cap="flat">
              <a:noFill/>
              <a:prstDash val="solid"/>
              <a:miter/>
            </a:ln>
          </p:spPr>
          <p:txBody>
            <a:bodyPr rtlCol="0" anchor="ctr"/>
            <a:lstStyle/>
            <a:p>
              <a:endParaRPr lang="en-GB"/>
            </a:p>
          </p:txBody>
        </p:sp>
        <p:sp>
          <p:nvSpPr>
            <p:cNvPr id="622" name="Freeform: Shape 621">
              <a:extLst>
                <a:ext uri="{FF2B5EF4-FFF2-40B4-BE49-F238E27FC236}">
                  <a16:creationId xmlns:a16="http://schemas.microsoft.com/office/drawing/2014/main" id="{F8DBE362-07D4-7692-C350-340100B868BE}"/>
                </a:ext>
              </a:extLst>
            </p:cNvPr>
            <p:cNvSpPr/>
            <p:nvPr/>
          </p:nvSpPr>
          <p:spPr>
            <a:xfrm>
              <a:off x="9603950" y="3523046"/>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8" y="2264"/>
                    <a:pt x="2316" y="1105"/>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23" name="Freeform: Shape 622">
              <a:extLst>
                <a:ext uri="{FF2B5EF4-FFF2-40B4-BE49-F238E27FC236}">
                  <a16:creationId xmlns:a16="http://schemas.microsoft.com/office/drawing/2014/main" id="{A1D51DCA-AFBC-EC1D-B22E-EA4EB6C04444}"/>
                </a:ext>
              </a:extLst>
            </p:cNvPr>
            <p:cNvSpPr/>
            <p:nvPr/>
          </p:nvSpPr>
          <p:spPr>
            <a:xfrm>
              <a:off x="9600528" y="3526521"/>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8" y="2264"/>
                    <a:pt x="2316" y="1105"/>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24" name="Freeform: Shape 623">
              <a:extLst>
                <a:ext uri="{FF2B5EF4-FFF2-40B4-BE49-F238E27FC236}">
                  <a16:creationId xmlns:a16="http://schemas.microsoft.com/office/drawing/2014/main" id="{7B90A734-33ED-9E5C-B31A-0840F1D2BC3D}"/>
                </a:ext>
              </a:extLst>
            </p:cNvPr>
            <p:cNvSpPr/>
            <p:nvPr/>
          </p:nvSpPr>
          <p:spPr>
            <a:xfrm>
              <a:off x="9597107" y="3529942"/>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8" y="2264"/>
                    <a:pt x="2317" y="1105"/>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25" name="Freeform: Shape 624">
              <a:extLst>
                <a:ext uri="{FF2B5EF4-FFF2-40B4-BE49-F238E27FC236}">
                  <a16:creationId xmlns:a16="http://schemas.microsoft.com/office/drawing/2014/main" id="{E83F4A57-E70E-2BE5-9ABF-FA3D2E8818F3}"/>
                </a:ext>
              </a:extLst>
            </p:cNvPr>
            <p:cNvSpPr/>
            <p:nvPr/>
          </p:nvSpPr>
          <p:spPr>
            <a:xfrm>
              <a:off x="9593632" y="3533364"/>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cubicBezTo>
                    <a:pt x="1159" y="2264"/>
                    <a:pt x="2317" y="1105"/>
                    <a:pt x="3422" y="0"/>
                  </a:cubicBezTo>
                  <a:lnTo>
                    <a:pt x="3422" y="3422"/>
                  </a:lnTo>
                  <a:lnTo>
                    <a:pt x="0" y="3422"/>
                  </a:lnTo>
                  <a:close/>
                </a:path>
              </a:pathLst>
            </a:custGeom>
            <a:solidFill>
              <a:srgbClr val="FEFFFF"/>
            </a:solidFill>
            <a:ln w="890" cap="flat">
              <a:noFill/>
              <a:prstDash val="solid"/>
              <a:miter/>
            </a:ln>
          </p:spPr>
          <p:txBody>
            <a:bodyPr rtlCol="0" anchor="ctr"/>
            <a:lstStyle/>
            <a:p>
              <a:endParaRPr lang="en-GB"/>
            </a:p>
          </p:txBody>
        </p:sp>
        <p:sp>
          <p:nvSpPr>
            <p:cNvPr id="626" name="Freeform: Shape 625">
              <a:extLst>
                <a:ext uri="{FF2B5EF4-FFF2-40B4-BE49-F238E27FC236}">
                  <a16:creationId xmlns:a16="http://schemas.microsoft.com/office/drawing/2014/main" id="{E95027C5-D4B9-EB1A-1E7F-ACEA16D85F37}"/>
                </a:ext>
              </a:extLst>
            </p:cNvPr>
            <p:cNvSpPr/>
            <p:nvPr/>
          </p:nvSpPr>
          <p:spPr>
            <a:xfrm>
              <a:off x="9634850" y="4361203"/>
              <a:ext cx="3421" cy="3421"/>
            </a:xfrm>
            <a:custGeom>
              <a:avLst/>
              <a:gdLst>
                <a:gd name="connsiteX0" fmla="*/ 0 w 3421"/>
                <a:gd name="connsiteY0" fmla="*/ 3422 h 3421"/>
                <a:gd name="connsiteX1" fmla="*/ 3422 w 3421"/>
                <a:gd name="connsiteY1" fmla="*/ 0 h 3421"/>
                <a:gd name="connsiteX2" fmla="*/ 3422 w 3421"/>
                <a:gd name="connsiteY2" fmla="*/ 3422 h 3421"/>
                <a:gd name="connsiteX3" fmla="*/ 0 w 3421"/>
                <a:gd name="connsiteY3" fmla="*/ 3422 h 3421"/>
              </a:gdLst>
              <a:ahLst/>
              <a:cxnLst>
                <a:cxn ang="0">
                  <a:pos x="connsiteX0" y="connsiteY0"/>
                </a:cxn>
                <a:cxn ang="0">
                  <a:pos x="connsiteX1" y="connsiteY1"/>
                </a:cxn>
                <a:cxn ang="0">
                  <a:pos x="connsiteX2" y="connsiteY2"/>
                </a:cxn>
                <a:cxn ang="0">
                  <a:pos x="connsiteX3" y="connsiteY3"/>
                </a:cxn>
              </a:cxnLst>
              <a:rect l="l" t="t" r="r" b="b"/>
              <a:pathLst>
                <a:path w="3421" h="3421">
                  <a:moveTo>
                    <a:pt x="0" y="3422"/>
                  </a:moveTo>
                  <a:lnTo>
                    <a:pt x="3422" y="0"/>
                  </a:lnTo>
                  <a:lnTo>
                    <a:pt x="3422" y="3422"/>
                  </a:lnTo>
                  <a:lnTo>
                    <a:pt x="0" y="3422"/>
                  </a:lnTo>
                  <a:close/>
                </a:path>
              </a:pathLst>
            </a:custGeom>
            <a:solidFill>
              <a:srgbClr val="FFFFFF"/>
            </a:solidFill>
            <a:ln w="890" cap="flat">
              <a:noFill/>
              <a:prstDash val="solid"/>
              <a:miter/>
            </a:ln>
          </p:spPr>
          <p:txBody>
            <a:bodyPr rtlCol="0" anchor="ctr"/>
            <a:lstStyle/>
            <a:p>
              <a:endParaRPr lang="en-GB"/>
            </a:p>
          </p:txBody>
        </p:sp>
      </p:grpSp>
    </p:spTree>
    <p:extLst>
      <p:ext uri="{BB962C8B-B14F-4D97-AF65-F5344CB8AC3E}">
        <p14:creationId xmlns:p14="http://schemas.microsoft.com/office/powerpoint/2010/main" val="195125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Custom 1">
      <a:dk1>
        <a:srgbClr val="242424"/>
      </a:dk1>
      <a:lt1>
        <a:sysClr val="window" lastClr="FFFFFF"/>
      </a:lt1>
      <a:dk2>
        <a:srgbClr val="808080"/>
      </a:dk2>
      <a:lt2>
        <a:srgbClr val="DFDFDF"/>
      </a:lt2>
      <a:accent1>
        <a:srgbClr val="FF560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e768c0-ba13-424b-a345-a6a6bea000cc" xsi:nil="true"/>
    <lcf76f155ced4ddcb4097134ff3c332f xmlns="a9950dd7-6e8b-444b-ba32-1418b19c15f9">
      <Terms xmlns="http://schemas.microsoft.com/office/infopath/2007/PartnerControls"/>
    </lcf76f155ced4ddcb4097134ff3c332f>
    <SharedWithUsers xmlns="7be768c0-ba13-424b-a345-a6a6bea000cc">
      <UserInfo>
        <DisplayName>Abdeltif Bensaddik</DisplayName>
        <AccountId>21</AccountId>
        <AccountType/>
      </UserInfo>
      <UserInfo>
        <DisplayName>Andy Sweetman</DisplayName>
        <AccountId>9</AccountId>
        <AccountType/>
      </UserInfo>
      <UserInfo>
        <DisplayName>Olivier Engel</DisplayName>
        <AccountId>13</AccountId>
        <AccountType/>
      </UserInfo>
      <UserInfo>
        <DisplayName>Sandeepan Bose</DisplayName>
        <AccountId>19</AccountId>
        <AccountType/>
      </UserInfo>
      <UserInfo>
        <DisplayName>Sachie Bristow</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449BCEDB2F744C994F502F2C390980" ma:contentTypeVersion="14" ma:contentTypeDescription="Create a new document." ma:contentTypeScope="" ma:versionID="445daab5ad09f1d160305a07e94d42ef">
  <xsd:schema xmlns:xsd="http://www.w3.org/2001/XMLSchema" xmlns:xs="http://www.w3.org/2001/XMLSchema" xmlns:p="http://schemas.microsoft.com/office/2006/metadata/properties" xmlns:ns2="a9950dd7-6e8b-444b-ba32-1418b19c15f9" xmlns:ns3="7be768c0-ba13-424b-a345-a6a6bea000cc" targetNamespace="http://schemas.microsoft.com/office/2006/metadata/properties" ma:root="true" ma:fieldsID="67550442ed00ef8f1484e475a0e2e279" ns2:_="" ns3:_="">
    <xsd:import namespace="a9950dd7-6e8b-444b-ba32-1418b19c15f9"/>
    <xsd:import namespace="7be768c0-ba13-424b-a345-a6a6bea000c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50dd7-6e8b-444b-ba32-1418b19c15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7f113b5-f24f-439d-93ba-564477d7183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e768c0-ba13-424b-a345-a6a6bea000c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9a64419-8152-4c0b-a5e3-de6fbfa8481d}" ma:internalName="TaxCatchAll" ma:showField="CatchAllData" ma:web="7be768c0-ba13-424b-a345-a6a6bea000c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C067FF-6E87-49D9-A72F-3E7B34024EBE}">
  <ds:schemaRefs>
    <ds:schemaRef ds:uri="7be768c0-ba13-424b-a345-a6a6bea000cc"/>
    <ds:schemaRef ds:uri="a9950dd7-6e8b-444b-ba32-1418b19c15f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023D7FD-6561-4D3B-81EA-E033E177CF98}">
  <ds:schemaRefs>
    <ds:schemaRef ds:uri="http://schemas.microsoft.com/sharepoint/v3/contenttype/forms"/>
  </ds:schemaRefs>
</ds:datastoreItem>
</file>

<file path=customXml/itemProps3.xml><?xml version="1.0" encoding="utf-8"?>
<ds:datastoreItem xmlns:ds="http://schemas.openxmlformats.org/officeDocument/2006/customXml" ds:itemID="{20DF65FC-9409-46DB-BFFF-E08C51EC0C0E}">
  <ds:schemaRefs>
    <ds:schemaRef ds:uri="7be768c0-ba13-424b-a345-a6a6bea000cc"/>
    <ds:schemaRef ds:uri="a9950dd7-6e8b-444b-ba32-1418b19c15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Widescreen</PresentationFormat>
  <Slides>36</Slides>
  <Notes>0</Notes>
  <HiddenSlides>13</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Custom Design</vt:lpstr>
      <vt:lpstr>Device Entitlement Server (DES)</vt:lpstr>
      <vt:lpstr>About Us</vt:lpstr>
      <vt:lpstr>Our Vision</vt:lpstr>
      <vt:lpstr>Why Global CSPs work with us</vt:lpstr>
      <vt:lpstr>Our Customer &amp; Presence</vt:lpstr>
      <vt:lpstr>Our Strengths</vt:lpstr>
      <vt:lpstr>Our Partnerships</vt:lpstr>
      <vt:lpstr>PowerPoint Presentation</vt:lpstr>
      <vt:lpstr>Delivering Seamless Experiences On Any Device</vt:lpstr>
      <vt:lpstr>PowerPoint Presentation</vt:lpstr>
      <vt:lpstr>Solution Overview</vt:lpstr>
      <vt:lpstr>Device Entitlement Server (DES)</vt:lpstr>
      <vt:lpstr>Key Features</vt:lpstr>
      <vt:lpstr>Real-time Analytics</vt:lpstr>
      <vt:lpstr>The Impact of DES</vt:lpstr>
      <vt:lpstr>CSP Benefits</vt:lpstr>
      <vt:lpstr>Technical Stack</vt:lpstr>
      <vt:lpstr>Technical Overview</vt:lpstr>
      <vt:lpstr>Use Cases</vt:lpstr>
      <vt:lpstr>Apple Use Cases - Connectivity</vt:lpstr>
      <vt:lpstr>Apple Use Cases – Watches and Transfer</vt:lpstr>
      <vt:lpstr>Samsung Companion Device Use Cases</vt:lpstr>
      <vt:lpstr>TS.43 ODSA Secondary Device Use Cases</vt:lpstr>
      <vt:lpstr>PowerPoint Presentation</vt:lpstr>
      <vt:lpstr>Apple Use Case 1</vt:lpstr>
      <vt:lpstr>Apple Use Case 2</vt:lpstr>
      <vt:lpstr>Apple Use Case 3</vt:lpstr>
      <vt:lpstr>Apple Use Case 3</vt:lpstr>
      <vt:lpstr>Apple Use Case 3</vt:lpstr>
      <vt:lpstr>Apple Use Cases: Network integration</vt:lpstr>
      <vt:lpstr>Samsung Use Case</vt:lpstr>
      <vt:lpstr>TS.43 VoWiFi USE CASE: Network integration</vt:lpstr>
      <vt:lpstr>TS.43 VoWiFi USE CASE</vt:lpstr>
      <vt:lpstr>Tackling Android Entitlements</vt:lpstr>
      <vt:lpstr>Android Use Case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Savides</dc:creator>
  <cp:revision>2</cp:revision>
  <dcterms:created xsi:type="dcterms:W3CDTF">2023-10-05T09:33:04Z</dcterms:created>
  <dcterms:modified xsi:type="dcterms:W3CDTF">2024-03-15T10:19:35Z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0x0101008F449BCEDB2F744C994F502F2C390980</vt:lpwstr>
  </property>
  <property fmtid="{D5CDD505-2E9C-101B-9397-08002B2CF9AE}" pid="3" name="MediaServiceImageTags">
    <vt:lpwstr/>
  </property>
</Properties>
</file>